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sdx" ContentType="application/vnd.ms-visio.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41" r:id="rId2"/>
    <p:sldId id="453" r:id="rId3"/>
    <p:sldId id="468" r:id="rId4"/>
    <p:sldId id="466" r:id="rId5"/>
    <p:sldId id="469" r:id="rId6"/>
    <p:sldId id="4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B35BFF-082D-4E13-881E-0F69815C2D64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3C7D0-B218-488B-9B2D-672EEEEA15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439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en-GB" altLang="en-US" sz="1200" b="1" dirty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24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300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368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413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972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272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5671F-A64C-5A96-393E-0FFB81DA9F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A39F9A-346D-3EB6-2E05-69A228B327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DD2FF-A7B0-0B7B-2F6C-99406821F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E7A53-EB70-C21A-E9E5-8C81191DF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D42EA-A68C-2243-56B2-F3A4998DB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525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F3953-8E8A-5212-9651-9AE44F9AE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E05A44-E3BC-7041-C1AC-041D84E408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C360E-C64E-ECDE-65B9-F4322F6DA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67CA6-A398-030D-DF6B-8AA49F210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10F33-1802-5215-F7EC-2235C7741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247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90C3752-AF90-30EE-65D2-C32E86F68C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087796-AE28-CE81-46A6-770A0651A9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DAC6D-11F0-13F4-B8A4-3CF501875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D4F97-B182-46D7-46BD-9EB59832F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38357-C8BD-1A5D-ECC3-4E6495B09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131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289" y="1524001"/>
            <a:ext cx="1112942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67240" y="6526679"/>
            <a:ext cx="38644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3FC61-1A19-4612-91BF-D7D96DB297FA}" type="slidenum">
              <a:rPr lang="en-US" altLang="en-US">
                <a:solidFill>
                  <a:srgbClr val="58595B"/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5859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759746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990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7AFBA-4543-7A34-B1E8-02897E184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7C8527-9481-9203-58D2-1BD43627C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DF8178-D7BB-D4F0-3AE8-F44002C15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40BB3-2610-97E2-FBDE-90BF67345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F4C3F-EFA2-F6B5-04DF-8FDC89B0A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698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F346F-C662-5450-6CF8-137FB140E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40AC9B-B875-1E23-313A-13B5D679A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05D194-0D0B-76BA-0D7E-7FA572A47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1FFF2-882C-ADEC-C313-C28E8DCEC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412A9-16A5-F434-D540-9B7FE0300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340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3AAEB-95E6-C5BC-5799-6386CD738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3601F-42E3-0F42-E538-4B6B8E5B77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E03FCB-7704-A620-3E9B-906BF824C4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88ACAB-BF32-CA32-61CE-F00284F7C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7CCF84-BBE5-B46C-8EA0-CAF9DBFEE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0AA260-BE4F-107F-1DF9-38A94FBD6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253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A63F9-7A55-3598-6A35-4818762A2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BB0390-FB67-D71E-977B-677222B740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DE1655-8316-D647-ED56-98FBFC653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200062-9D99-EA61-0BDB-F999D2F391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1850D5-FBA8-915F-C76D-556C53D2FB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1EA0B0-B232-6F00-DEE4-C7A094FE9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C54149-01E4-817D-5DFD-23DC2A2E4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1E0C94-B442-4AF0-E4CF-93FF82627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9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FEFF8-2A17-C1CA-75F4-B13BF0047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3836AB-A54F-9F5E-2C63-33413FF7D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9CCE00-1643-3D29-48BE-0AEDA618F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C958DE-C48C-5A2E-B22C-92091A14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225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3ABCED-3897-F41B-3CB3-9A6B82729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35C391-6617-0264-20C2-623EDAF25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210CE9-321A-F540-3666-68ED9FC8B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799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C11A5-4F6B-36F9-918E-F656EE34B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67907E-CEDD-25EC-2444-747C258A6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FF6B26-F331-DE39-7B99-EEE4DF7DE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FEF86B-FDD0-B384-E359-0014139F6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6D0949-67FE-676F-A93C-1340FBFBF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14AB7A-6999-FA45-23EF-F0A82B4DE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199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75DF-EBED-B8E0-FBF6-6F4AAAAFC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BFBB8C-5D05-466F-BD9A-61398D662C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4B60D3-BF67-1551-2F76-7C60AF8AB1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9D7C-00F1-DD30-8E3A-26FCE6A7A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18CA8B-C31B-0819-EF7E-50BEDB4BF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70800-6A62-FA26-935E-CB79D0D1D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142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C56552-2B7F-E620-7569-BFAA84FE9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F3F829-6CE9-877C-38BD-3C6ECADC11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D3E1ED-A408-39C9-A45B-8286581E6D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8F9E9-EB9E-4533-9FDC-610EE8626545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2C839-BA20-A1C9-17BC-E0D0E9AAA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1CD5E-F70D-7BB1-BD7E-906D64493B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52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138" y="3292217"/>
            <a:ext cx="9288320" cy="1379955"/>
          </a:xfrm>
        </p:spPr>
        <p:txBody>
          <a:bodyPr>
            <a:normAutofit fontScale="90000"/>
          </a:bodyPr>
          <a:lstStyle/>
          <a:p>
            <a:pPr algn="ctr" eaLnBrk="1" hangingPunct="1"/>
            <a:br>
              <a:rPr lang="en-GB" sz="4000" dirty="0">
                <a:latin typeface="+mn-lt"/>
                <a:ea typeface="DengXian" panose="02010600030101010101" pitchFamily="2" charset="-122"/>
              </a:rPr>
            </a:br>
            <a:br>
              <a:rPr lang="en-GB" sz="4000" dirty="0">
                <a:latin typeface="+mn-lt"/>
                <a:ea typeface="DengXian" panose="02010600030101010101" pitchFamily="2" charset="-122"/>
              </a:rPr>
            </a:br>
            <a:br>
              <a:rPr lang="en-GB" sz="4000" dirty="0">
                <a:latin typeface="+mn-lt"/>
                <a:ea typeface="DengXian" panose="02010600030101010101" pitchFamily="2" charset="-122"/>
              </a:rPr>
            </a:br>
            <a:br>
              <a:rPr lang="en-GB" sz="4000" dirty="0">
                <a:latin typeface="+mn-lt"/>
                <a:ea typeface="DengXian" panose="02010600030101010101" pitchFamily="2" charset="-122"/>
              </a:rPr>
            </a:b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Discussion about URSP over EPS</a:t>
            </a:r>
            <a:r>
              <a:rPr lang="en-GB" sz="4000" dirty="0">
                <a:latin typeface="+mn-lt"/>
                <a:ea typeface="DengXian" panose="02010600030101010101" pitchFamily="2" charset="-122"/>
              </a:rPr>
              <a:t> (</a:t>
            </a:r>
            <a:r>
              <a:rPr lang="en-GB" sz="4000" b="1" dirty="0" err="1">
                <a:latin typeface="+mn-lt"/>
                <a:ea typeface="DengXian" panose="02010600030101010101" pitchFamily="2" charset="-122"/>
              </a:rPr>
              <a:t>eUEPO</a:t>
            </a:r>
            <a:r>
              <a:rPr lang="en-GB" sz="4000" dirty="0">
                <a:latin typeface="+mn-lt"/>
                <a:ea typeface="DengXian" panose="02010600030101010101" pitchFamily="2" charset="-122"/>
              </a:rPr>
              <a:t>)</a:t>
            </a:r>
            <a:r>
              <a:rPr lang="en-US" altLang="en-US" sz="4000" b="1" dirty="0"/>
              <a:t> </a:t>
            </a:r>
            <a:br>
              <a:rPr lang="en-US" altLang="en-US" sz="4000" b="1" dirty="0"/>
            </a:br>
            <a:br>
              <a:rPr lang="en-US" altLang="en-US" sz="4000" b="1" dirty="0"/>
            </a:br>
            <a:endParaRPr lang="en-GB" altLang="en-US" sz="40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F315B0-1B68-408D-8595-B488432A1EC6}"/>
              </a:ext>
            </a:extLst>
          </p:cNvPr>
          <p:cNvSpPr txBox="1"/>
          <p:nvPr/>
        </p:nvSpPr>
        <p:spPr>
          <a:xfrm>
            <a:off x="4828043" y="3841796"/>
            <a:ext cx="1013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</a:rPr>
              <a:t>Oracle</a:t>
            </a:r>
            <a:endParaRPr lang="en-US" sz="2400" b="1" i="1" strike="sngStrike" dirty="0">
              <a:solidFill>
                <a:srgbClr val="FF0000"/>
              </a:solidFill>
            </a:endParaRP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904" y="213009"/>
            <a:ext cx="3861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TSG-SA WG2 Meeting #158</a:t>
            </a:r>
          </a:p>
          <a:p>
            <a:pPr eaLnBrk="1" hangingPunct="1">
              <a:defRPr/>
            </a:pPr>
            <a:r>
              <a:rPr lang="en-US" altLang="en-US" sz="1400" b="1" dirty="0">
                <a:latin typeface="Arial "/>
              </a:rPr>
              <a:t>Goteborg, Sweden, August 21 – 25, 2023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4907739" y="367862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S2-2308554</a:t>
            </a:r>
            <a:endParaRPr lang="zh-CN" altLang="en-US" sz="1400" b="1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2961" y="936214"/>
            <a:ext cx="11220457" cy="563231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66090" marR="0" indent="-285750" hangingPunc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Slide #3 illustrates </a:t>
            </a:r>
            <a:r>
              <a:rPr lang="en-US" sz="15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UE Policy Association Establishment on 5G side (taken from 29.513 for clarity’s purpose, however, reflects also 23.502 4.16.11)</a:t>
            </a:r>
          </a:p>
          <a:p>
            <a:pPr marL="466090" marR="0" indent="-285750" hangingPunc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Slide #4 illustrates URSP provisioning - E2E mobility from 5GS to EPS  </a:t>
            </a:r>
          </a:p>
          <a:p>
            <a:pPr marL="466090" marR="0" indent="-285750" hangingPunc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Claim #1: (as shown in slide #3) during </a:t>
            </a:r>
            <a:r>
              <a:rPr lang="en-US" sz="15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UE Policy Association Establishment on 5G side, the UE-PCF needs to:</a:t>
            </a:r>
          </a:p>
          <a:p>
            <a:pPr marL="980440" lvl="1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Check whether the UE Policy container includes indication of UE support for EpsUrsp (</a:t>
            </a:r>
            <a:r>
              <a:rPr lang="en-US" sz="1500" dirty="0" err="1">
                <a:solidFill>
                  <a:schemeClr val="tx2"/>
                </a:solidFill>
                <a:ea typeface="Times New Roman" panose="02020603050405020304" pitchFamily="18" charset="0"/>
              </a:rPr>
              <a:t>i.e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 URSP over EPS).</a:t>
            </a:r>
          </a:p>
          <a:p>
            <a:pPr marL="980440" lvl="1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Register itself in the BSF. Let’s denote this as (*)</a:t>
            </a:r>
          </a:p>
          <a:p>
            <a:pPr marL="980440" lvl="1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Store indication of UE support for EpsUrsp in the UDR, in case the UE Policy container has it. Let’s denote this as (**)</a:t>
            </a:r>
          </a:p>
          <a:p>
            <a:pPr marL="46609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Justification for claim #1:</a:t>
            </a:r>
          </a:p>
          <a:p>
            <a:pPr marL="637540" lvl="1" hangingPunct="0">
              <a:spcAft>
                <a:spcPts val="900"/>
              </a:spcAft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2) Above (*) will enable step 5 in slide #4 – It seems to be already captured in 23.502 4.16.11 step 4 “…The (H-)PCF in roaming and the PCF in non-roaming may register to the BSF as the PCF serving this UE, if not already registered at the AM Policy Association establishment.” – so no CR is needed.</a:t>
            </a:r>
            <a:endParaRPr lang="en-US" sz="1500" dirty="0">
              <a:solidFill>
                <a:srgbClr val="FF0000"/>
              </a:solidFill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637540" lvl="1" hangingPunct="0">
              <a:spcAft>
                <a:spcPts val="900"/>
              </a:spcAft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3) Above (**) will enable step 4 in slide #4 - </a:t>
            </a:r>
            <a:r>
              <a:rPr lang="en-US" sz="1500" dirty="0">
                <a:solidFill>
                  <a:srgbClr val="FF000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Seems to be missing.. Hence, a new CR is required to fix that (S2-2308551).</a:t>
            </a:r>
            <a:endParaRPr lang="en-US" sz="1500" dirty="0">
              <a:solidFill>
                <a:schemeClr val="tx2"/>
              </a:solidFill>
              <a:ea typeface="Times New Roman" panose="02020603050405020304" pitchFamily="18" charset="0"/>
            </a:endParaRPr>
          </a:p>
          <a:p>
            <a:pPr marL="46609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Claim #2: Both SM-PCF and UE-PCF need to store their ability to support 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EpsUrsp in the NRF (</a:t>
            </a:r>
            <a:r>
              <a:rPr lang="en-US" sz="1500" dirty="0" err="1">
                <a:solidFill>
                  <a:schemeClr val="tx2"/>
                </a:solidFill>
                <a:ea typeface="Times New Roman" panose="02020603050405020304" pitchFamily="18" charset="0"/>
              </a:rPr>
              <a:t>i.e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 URSP over EPS). Denoted as (***)</a:t>
            </a:r>
          </a:p>
          <a:p>
            <a:pPr marL="46609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Justification for claim #2:</a:t>
            </a:r>
          </a:p>
          <a:p>
            <a:pPr marL="46609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If (***) is not happening, then in slide #5 steps 2 and 8 the Discovery &amp;selection of SM-PCF and UE-PCF by the SMF+PGW-C and by SM-PCF respectively will have to be done based on manual configuration or simply by getting lucky – either way would defeat the dynamic NRF mechanism. - </a:t>
            </a:r>
            <a:r>
              <a:rPr lang="en-US" sz="1500" dirty="0">
                <a:solidFill>
                  <a:srgbClr val="FF000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Hence, a new CR is required to enable that (S2-2308550).</a:t>
            </a:r>
            <a:endParaRPr lang="en-US" sz="1500" dirty="0">
              <a:solidFill>
                <a:schemeClr val="tx2"/>
              </a:solidFill>
              <a:ea typeface="Times New Roman" panose="02020603050405020304" pitchFamily="18" charset="0"/>
            </a:endParaRPr>
          </a:p>
          <a:p>
            <a:pPr marL="46609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sz="1500" dirty="0">
              <a:solidFill>
                <a:schemeClr val="tx2"/>
              </a:solidFill>
              <a:ea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F10291F-CAEF-4B65-98AD-2D6473270BD9}"/>
              </a:ext>
            </a:extLst>
          </p:cNvPr>
          <p:cNvSpPr txBox="1">
            <a:spLocks/>
          </p:cNvSpPr>
          <p:nvPr/>
        </p:nvSpPr>
        <p:spPr>
          <a:xfrm>
            <a:off x="342961" y="429217"/>
            <a:ext cx="11338834" cy="369774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Oracle Sans" panose="020B0503020204020204" pitchFamily="34" charset="0"/>
              </a:defRPr>
            </a:lvl1pPr>
          </a:lstStyle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DP for URSP over EPS (by Oracle – 8/9/2023)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3F50E3-414F-4D0E-8B30-D3BAFD487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3FC61-1A19-4612-91BF-D7D96DB297FA}" type="slidenum">
              <a:rPr lang="en-US" altLang="en-US" smtClean="0">
                <a:solidFill>
                  <a:srgbClr val="58595B"/>
                </a:solidFill>
              </a:rPr>
              <a:pPr>
                <a:defRPr/>
              </a:pPr>
              <a:t>2</a:t>
            </a:fld>
            <a:endParaRPr lang="en-US" altLang="en-US" dirty="0">
              <a:solidFill>
                <a:srgbClr val="5859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13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85DFF8-5A81-439D-8F32-961A4D4C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3FC61-1A19-4612-91BF-D7D96DB297FA}" type="slidenum">
              <a:rPr lang="en-US" altLang="en-US" smtClean="0">
                <a:solidFill>
                  <a:srgbClr val="58595B"/>
                </a:solidFill>
              </a:rPr>
              <a:pPr>
                <a:defRPr/>
              </a:pPr>
              <a:t>3</a:t>
            </a:fld>
            <a:endParaRPr lang="en-US" altLang="en-US" dirty="0">
              <a:solidFill>
                <a:srgbClr val="58595B"/>
              </a:solidFill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6B5DA33-B07F-C885-999F-42D20B5904F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43998" y="874459"/>
          <a:ext cx="5695950" cy="454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3" imgW="6920280" imgH="5502240" progId="Word.Picture.8">
                  <p:embed/>
                </p:oleObj>
              </mc:Choice>
              <mc:Fallback>
                <p:oleObj name="Picture" r:id="rId3" imgW="6920280" imgH="5502240" progId="Word.Picture.8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6B5DA33-B07F-C885-999F-42D20B5904F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3998" y="874459"/>
                        <a:ext cx="5695950" cy="454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405FC0A-03B6-019B-394A-F0B11474C0AF}"/>
              </a:ext>
            </a:extLst>
          </p:cNvPr>
          <p:cNvSpPr txBox="1"/>
          <p:nvPr/>
        </p:nvSpPr>
        <p:spPr>
          <a:xfrm>
            <a:off x="4955629" y="5463099"/>
            <a:ext cx="61275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ea typeface="SimSun" panose="02010600030101010101" pitchFamily="2" charset="-122"/>
              </a:rPr>
              <a:t>29.513 Figure 5.6.1.2-1: UE Policy Association Establishment procedure - Non-roaming</a:t>
            </a: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977E22-D68F-AB98-E850-367870E09227}"/>
              </a:ext>
            </a:extLst>
          </p:cNvPr>
          <p:cNvSpPr txBox="1"/>
          <p:nvPr/>
        </p:nvSpPr>
        <p:spPr>
          <a:xfrm>
            <a:off x="210207" y="374558"/>
            <a:ext cx="11474395" cy="369332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Enhanced UE Policy Association Establishment on 5G side (</a:t>
            </a:r>
            <a:r>
              <a:rPr lang="en-US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23.502, 29.512, </a:t>
            </a:r>
            <a:r>
              <a:rPr lang="en-GB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29.525, 29.513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54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85DFF8-5A81-439D-8F32-961A4D4C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3FC61-1A19-4612-91BF-D7D96DB297FA}" type="slidenum">
              <a:rPr lang="en-US" altLang="en-US" smtClean="0">
                <a:solidFill>
                  <a:srgbClr val="58595B"/>
                </a:solidFill>
              </a:rPr>
              <a:pPr>
                <a:defRPr/>
              </a:pPr>
              <a:t>4</a:t>
            </a:fld>
            <a:endParaRPr lang="en-US" altLang="en-US" dirty="0">
              <a:solidFill>
                <a:srgbClr val="58595B"/>
              </a:solidFill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882190D-E50F-4033-A117-C97DF1C09A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76513" y="865654"/>
          <a:ext cx="8610600" cy="584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12287484" imgH="8343900" progId="Visio.Drawing.15">
                  <p:embed/>
                </p:oleObj>
              </mc:Choice>
              <mc:Fallback>
                <p:oleObj name="Visio" r:id="rId3" imgW="12287484" imgH="8343900" progId="Visio.Drawing.15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882190D-E50F-4033-A117-C97DF1C09A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6513" y="865654"/>
                        <a:ext cx="8610600" cy="5843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F972E56-A0AC-0B54-037A-A1FA1182D3F5}"/>
              </a:ext>
            </a:extLst>
          </p:cNvPr>
          <p:cNvSpPr txBox="1"/>
          <p:nvPr/>
        </p:nvSpPr>
        <p:spPr>
          <a:xfrm>
            <a:off x="3394841" y="3934818"/>
            <a:ext cx="294370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Note: The ‘E2E mobility’ scenario is not a subsequent scenario to ‘initial UE attach in EPS’. Hence, SM-PCF is not assumed to have yet an N43 association with UE-PCF for that subscriber.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4D72B7-9562-70C1-2419-B95BEB0346C8}"/>
              </a:ext>
            </a:extLst>
          </p:cNvPr>
          <p:cNvSpPr txBox="1"/>
          <p:nvPr/>
        </p:nvSpPr>
        <p:spPr>
          <a:xfrm>
            <a:off x="210207" y="343027"/>
            <a:ext cx="11474395" cy="369332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URSP provisioning - E2E </a:t>
            </a:r>
            <a:r>
              <a:rPr lang="en-US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mobility from 5GS to EPS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lang="en-US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23.502, 29.512, </a:t>
            </a:r>
            <a:r>
              <a:rPr lang="en-GB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29.525, 29.513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F7D0375-ACCB-EC84-76A6-0F685EF0BA5F}"/>
              </a:ext>
            </a:extLst>
          </p:cNvPr>
          <p:cNvCxnSpPr/>
          <p:nvPr/>
        </p:nvCxnSpPr>
        <p:spPr>
          <a:xfrm>
            <a:off x="6253656" y="4309241"/>
            <a:ext cx="26275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312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85DFF8-5A81-439D-8F32-961A4D4C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3FC61-1A19-4612-91BF-D7D96DB297FA}" type="slidenum">
              <a:rPr lang="en-US" altLang="en-US" smtClean="0">
                <a:solidFill>
                  <a:srgbClr val="58595B"/>
                </a:solidFill>
              </a:rPr>
              <a:pPr>
                <a:defRPr/>
              </a:pPr>
              <a:t>5</a:t>
            </a:fld>
            <a:endParaRPr lang="en-US" altLang="en-US" dirty="0">
              <a:solidFill>
                <a:srgbClr val="58595B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4D72B7-9562-70C1-2419-B95BEB0346C8}"/>
              </a:ext>
            </a:extLst>
          </p:cNvPr>
          <p:cNvSpPr txBox="1"/>
          <p:nvPr/>
        </p:nvSpPr>
        <p:spPr>
          <a:xfrm>
            <a:off x="210207" y="343027"/>
            <a:ext cx="11474395" cy="369332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Initial URSP provisioning - E2E Initial Attach procedure in EPC (</a:t>
            </a:r>
            <a:r>
              <a:rPr lang="en-US" sz="18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Based on 23.502, 29.512, </a:t>
            </a:r>
            <a:r>
              <a:rPr lang="en-GB" sz="18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29.525, 29.513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E2C0A24-0366-D09E-1F74-62773EEE27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90884" y="877779"/>
          <a:ext cx="8610600" cy="584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12287484" imgH="8343900" progId="Visio.Drawing.15">
                  <p:embed/>
                </p:oleObj>
              </mc:Choice>
              <mc:Fallback>
                <p:oleObj name="Visio" r:id="rId3" imgW="12287484" imgH="8343900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E2C0A24-0366-D09E-1F74-62773EEE27C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0884" y="877779"/>
                        <a:ext cx="8610600" cy="5843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37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85DFF8-5A81-439D-8F32-961A4D4C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3FC61-1A19-4612-91BF-D7D96DB297FA}" type="slidenum">
              <a:rPr lang="en-US" altLang="en-US" smtClean="0">
                <a:solidFill>
                  <a:srgbClr val="58595B"/>
                </a:solidFill>
              </a:rPr>
              <a:pPr>
                <a:defRPr/>
              </a:pPr>
              <a:t>6</a:t>
            </a:fld>
            <a:endParaRPr lang="en-US" altLang="en-US" dirty="0">
              <a:solidFill>
                <a:srgbClr val="58595B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4D72B7-9562-70C1-2419-B95BEB0346C8}"/>
              </a:ext>
            </a:extLst>
          </p:cNvPr>
          <p:cNvSpPr txBox="1"/>
          <p:nvPr/>
        </p:nvSpPr>
        <p:spPr>
          <a:xfrm>
            <a:off x="247650" y="343027"/>
            <a:ext cx="11436952" cy="338554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Continue… Initial URSP provisioning - E2E Initial Attach procedure in EPC (</a:t>
            </a:r>
            <a:r>
              <a:rPr lang="en-US" sz="16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Based on 23.502, 29.512, </a:t>
            </a:r>
            <a:r>
              <a:rPr lang="en-GB" sz="16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29.525, 29.513</a:t>
            </a: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4EEA777-F2AE-9480-8D7B-0FDFA1286C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66366" y="903401"/>
          <a:ext cx="8610600" cy="572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12287484" imgH="8179150" progId="Visio.Drawing.15">
                  <p:embed/>
                </p:oleObj>
              </mc:Choice>
              <mc:Fallback>
                <p:oleObj name="Visio" r:id="rId3" imgW="12287484" imgH="817915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4EEA777-F2AE-9480-8D7B-0FDFA1286C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6366" y="903401"/>
                        <a:ext cx="8610600" cy="572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899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521</Words>
  <Application>Microsoft Office PowerPoint</Application>
  <PresentationFormat>Widescreen</PresentationFormat>
  <Paragraphs>36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Office Theme</vt:lpstr>
      <vt:lpstr>Picture</vt:lpstr>
      <vt:lpstr>Visio</vt:lpstr>
      <vt:lpstr>    Discussion about URSP over EPS (eUEPO)  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Oracle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about URSP over EPS (eUEPO)</dc:title>
  <dc:creator>Oracle84</dc:creator>
  <cp:lastModifiedBy>Oracle84</cp:lastModifiedBy>
  <cp:revision>4</cp:revision>
  <dcterms:created xsi:type="dcterms:W3CDTF">2023-08-10T00:25:28Z</dcterms:created>
  <dcterms:modified xsi:type="dcterms:W3CDTF">2023-08-10T01:22:20Z</dcterms:modified>
</cp:coreProperties>
</file>