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8"/>
  </p:notesMasterIdLst>
  <p:handoutMasterIdLst>
    <p:handoutMasterId r:id="rId9"/>
  </p:handoutMasterIdLst>
  <p:sldIdLst>
    <p:sldId id="303" r:id="rId5"/>
    <p:sldId id="802" r:id="rId6"/>
    <p:sldId id="794"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B9193E-DB0D-4EF8-AEAB-90D80E06307D}" v="3" dt="2023-05-29T08:07:35.254"/>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62" d="100"/>
          <a:sy n="162" d="100"/>
        </p:scale>
        <p:origin x="2160"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14" d="100"/>
          <a:sy n="114" d="100"/>
        </p:scale>
        <p:origin x="5202"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Hedman" userId="9d7636b6-4faa-495a-bb5d-794ad338fcd7" providerId="ADAL" clId="{0BB9193E-DB0D-4EF8-AEAB-90D80E06307D}"/>
    <pc:docChg chg="undo custSel addSld delSld modSld modMainMaster">
      <pc:chgData name="Peter Hedman" userId="9d7636b6-4faa-495a-bb5d-794ad338fcd7" providerId="ADAL" clId="{0BB9193E-DB0D-4EF8-AEAB-90D80E06307D}" dt="2023-05-31T08:16:29.585" v="695" actId="47"/>
      <pc:docMkLst>
        <pc:docMk/>
      </pc:docMkLst>
      <pc:sldChg chg="addSp delSp modSp add mod">
        <pc:chgData name="Peter Hedman" userId="9d7636b6-4faa-495a-bb5d-794ad338fcd7" providerId="ADAL" clId="{0BB9193E-DB0D-4EF8-AEAB-90D80E06307D}" dt="2023-05-29T08:21:11.011" v="686" actId="6549"/>
        <pc:sldMkLst>
          <pc:docMk/>
          <pc:sldMk cId="1346523741" sldId="794"/>
        </pc:sldMkLst>
        <pc:spChg chg="mod">
          <ac:chgData name="Peter Hedman" userId="9d7636b6-4faa-495a-bb5d-794ad338fcd7" providerId="ADAL" clId="{0BB9193E-DB0D-4EF8-AEAB-90D80E06307D}" dt="2023-05-29T08:00:43.772" v="98" actId="6549"/>
          <ac:spMkLst>
            <pc:docMk/>
            <pc:sldMk cId="1346523741" sldId="794"/>
            <ac:spMk id="2" creationId="{7004E1B6-7C10-4462-B5DD-BB275803E4D3}"/>
          </ac:spMkLst>
        </pc:spChg>
        <pc:spChg chg="mod">
          <ac:chgData name="Peter Hedman" userId="9d7636b6-4faa-495a-bb5d-794ad338fcd7" providerId="ADAL" clId="{0BB9193E-DB0D-4EF8-AEAB-90D80E06307D}" dt="2023-05-29T08:21:11.011" v="686" actId="6549"/>
          <ac:spMkLst>
            <pc:docMk/>
            <pc:sldMk cId="1346523741" sldId="794"/>
            <ac:spMk id="5" creationId="{88DB0DF5-3773-4C51-A7A1-AB98B0519144}"/>
          </ac:spMkLst>
        </pc:spChg>
        <pc:graphicFrameChg chg="add mod">
          <ac:chgData name="Peter Hedman" userId="9d7636b6-4faa-495a-bb5d-794ad338fcd7" providerId="ADAL" clId="{0BB9193E-DB0D-4EF8-AEAB-90D80E06307D}" dt="2023-05-29T08:00:58.514" v="100"/>
          <ac:graphicFrameMkLst>
            <pc:docMk/>
            <pc:sldMk cId="1346523741" sldId="794"/>
            <ac:graphicFrameMk id="3" creationId="{F4C09370-9D3A-6DA5-7281-2009A300B5A1}"/>
          </ac:graphicFrameMkLst>
        </pc:graphicFrameChg>
        <pc:graphicFrameChg chg="del">
          <ac:chgData name="Peter Hedman" userId="9d7636b6-4faa-495a-bb5d-794ad338fcd7" providerId="ADAL" clId="{0BB9193E-DB0D-4EF8-AEAB-90D80E06307D}" dt="2023-05-29T08:00:57.865" v="99" actId="478"/>
          <ac:graphicFrameMkLst>
            <pc:docMk/>
            <pc:sldMk cId="1346523741" sldId="794"/>
            <ac:graphicFrameMk id="6" creationId="{808B9930-0DB5-43AD-8827-84D6DECA4AEF}"/>
          </ac:graphicFrameMkLst>
        </pc:graphicFrameChg>
      </pc:sldChg>
      <pc:sldChg chg="modSp mod">
        <pc:chgData name="Peter Hedman" userId="9d7636b6-4faa-495a-bb5d-794ad338fcd7" providerId="ADAL" clId="{0BB9193E-DB0D-4EF8-AEAB-90D80E06307D}" dt="2023-05-29T08:13:48.684" v="444" actId="20577"/>
        <pc:sldMkLst>
          <pc:docMk/>
          <pc:sldMk cId="860860534" sldId="802"/>
        </pc:sldMkLst>
        <pc:spChg chg="mod">
          <ac:chgData name="Peter Hedman" userId="9d7636b6-4faa-495a-bb5d-794ad338fcd7" providerId="ADAL" clId="{0BB9193E-DB0D-4EF8-AEAB-90D80E06307D}" dt="2023-05-29T08:01:58.463" v="107" actId="20577"/>
          <ac:spMkLst>
            <pc:docMk/>
            <pc:sldMk cId="860860534" sldId="802"/>
            <ac:spMk id="2" creationId="{E6ED52C4-5430-4D56-8D2A-947A8B15DB3C}"/>
          </ac:spMkLst>
        </pc:spChg>
        <pc:spChg chg="mod">
          <ac:chgData name="Peter Hedman" userId="9d7636b6-4faa-495a-bb5d-794ad338fcd7" providerId="ADAL" clId="{0BB9193E-DB0D-4EF8-AEAB-90D80E06307D}" dt="2023-05-29T08:13:48.684" v="444" actId="20577"/>
          <ac:spMkLst>
            <pc:docMk/>
            <pc:sldMk cId="860860534" sldId="802"/>
            <ac:spMk id="5" creationId="{15D28A3F-B4FD-414F-9637-F7C890005039}"/>
          </ac:spMkLst>
        </pc:spChg>
      </pc:sldChg>
      <pc:sldChg chg="del">
        <pc:chgData name="Peter Hedman" userId="9d7636b6-4faa-495a-bb5d-794ad338fcd7" providerId="ADAL" clId="{0BB9193E-DB0D-4EF8-AEAB-90D80E06307D}" dt="2023-05-29T08:07:32.450" v="278" actId="2696"/>
        <pc:sldMkLst>
          <pc:docMk/>
          <pc:sldMk cId="1713749006" sldId="803"/>
        </pc:sldMkLst>
      </pc:sldChg>
      <pc:sldChg chg="add del">
        <pc:chgData name="Peter Hedman" userId="9d7636b6-4faa-495a-bb5d-794ad338fcd7" providerId="ADAL" clId="{0BB9193E-DB0D-4EF8-AEAB-90D80E06307D}" dt="2023-05-31T08:16:28.915" v="694" actId="47"/>
        <pc:sldMkLst>
          <pc:docMk/>
          <pc:sldMk cId="3071742745" sldId="803"/>
        </pc:sldMkLst>
      </pc:sldChg>
      <pc:sldChg chg="del">
        <pc:chgData name="Peter Hedman" userId="9d7636b6-4faa-495a-bb5d-794ad338fcd7" providerId="ADAL" clId="{0BB9193E-DB0D-4EF8-AEAB-90D80E06307D}" dt="2023-05-29T08:07:32.450" v="278" actId="2696"/>
        <pc:sldMkLst>
          <pc:docMk/>
          <pc:sldMk cId="421312600" sldId="804"/>
        </pc:sldMkLst>
      </pc:sldChg>
      <pc:sldChg chg="add del">
        <pc:chgData name="Peter Hedman" userId="9d7636b6-4faa-495a-bb5d-794ad338fcd7" providerId="ADAL" clId="{0BB9193E-DB0D-4EF8-AEAB-90D80E06307D}" dt="2023-05-31T08:16:29.585" v="695" actId="47"/>
        <pc:sldMkLst>
          <pc:docMk/>
          <pc:sldMk cId="2814473121" sldId="804"/>
        </pc:sldMkLst>
      </pc:sldChg>
      <pc:sldChg chg="add del">
        <pc:chgData name="Peter Hedman" userId="9d7636b6-4faa-495a-bb5d-794ad338fcd7" providerId="ADAL" clId="{0BB9193E-DB0D-4EF8-AEAB-90D80E06307D}" dt="2023-05-29T08:07:32.450" v="278" actId="2696"/>
        <pc:sldMkLst>
          <pc:docMk/>
          <pc:sldMk cId="255338187" sldId="805"/>
        </pc:sldMkLst>
      </pc:sldChg>
      <pc:sldChg chg="add del">
        <pc:chgData name="Peter Hedman" userId="9d7636b6-4faa-495a-bb5d-794ad338fcd7" providerId="ADAL" clId="{0BB9193E-DB0D-4EF8-AEAB-90D80E06307D}" dt="2023-05-31T08:16:28.285" v="693" actId="47"/>
        <pc:sldMkLst>
          <pc:docMk/>
          <pc:sldMk cId="2611124166" sldId="805"/>
        </pc:sldMkLst>
      </pc:sldChg>
      <pc:sldMasterChg chg="modSp mod modSldLayout">
        <pc:chgData name="Peter Hedman" userId="9d7636b6-4faa-495a-bb5d-794ad338fcd7" providerId="ADAL" clId="{0BB9193E-DB0D-4EF8-AEAB-90D80E06307D}" dt="2023-05-29T07:59:45.316" v="92" actId="6549"/>
        <pc:sldMasterMkLst>
          <pc:docMk/>
          <pc:sldMasterMk cId="0" sldId="2147483729"/>
        </pc:sldMasterMkLst>
        <pc:spChg chg="mod">
          <ac:chgData name="Peter Hedman" userId="9d7636b6-4faa-495a-bb5d-794ad338fcd7" providerId="ADAL" clId="{0BB9193E-DB0D-4EF8-AEAB-90D80E06307D}" dt="2023-05-29T07:59:45.316" v="92" actId="6549"/>
          <ac:spMkLst>
            <pc:docMk/>
            <pc:sldMasterMk cId="0" sldId="2147483729"/>
            <ac:spMk id="14" creationId="{00000000-0000-0000-0000-000000000000}"/>
          </ac:spMkLst>
        </pc:spChg>
        <pc:sldLayoutChg chg="modSp mod">
          <pc:chgData name="Peter Hedman" userId="9d7636b6-4faa-495a-bb5d-794ad338fcd7" providerId="ADAL" clId="{0BB9193E-DB0D-4EF8-AEAB-90D80E06307D}" dt="2023-05-29T07:59:12.058" v="50" actId="6549"/>
          <pc:sldLayoutMkLst>
            <pc:docMk/>
            <pc:sldMasterMk cId="0" sldId="2147483729"/>
            <pc:sldLayoutMk cId="719417900" sldId="2147483770"/>
          </pc:sldLayoutMkLst>
          <pc:spChg chg="mod">
            <ac:chgData name="Peter Hedman" userId="9d7636b6-4faa-495a-bb5d-794ad338fcd7" providerId="ADAL" clId="{0BB9193E-DB0D-4EF8-AEAB-90D80E06307D}" dt="2023-05-29T07:59:12.058" v="50" actId="6549"/>
            <ac:spMkLst>
              <pc:docMk/>
              <pc:sldMasterMk cId="0" sldId="2147483729"/>
              <pc:sldLayoutMk cId="719417900" sldId="2147483770"/>
              <ac:spMk id="4" creationId="{00000000-0000-0000-0000-000000000000}"/>
            </ac:spMkLst>
          </pc:spChg>
          <pc:spChg chg="mod">
            <ac:chgData name="Peter Hedman" userId="9d7636b6-4faa-495a-bb5d-794ad338fcd7" providerId="ADAL" clId="{0BB9193E-DB0D-4EF8-AEAB-90D80E06307D}" dt="2023-05-29T07:58:41.592" v="8" actId="6549"/>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5/31/2023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5/31/2023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#157</a:t>
            </a:r>
          </a:p>
          <a:p>
            <a:r>
              <a:rPr lang="de-DE" altLang="ko-KR" sz="1200" b="1" kern="1200" dirty="0">
                <a:solidFill>
                  <a:schemeClr val="tx1"/>
                </a:solidFill>
                <a:latin typeface="Arial "/>
                <a:ea typeface="+mn-ea"/>
                <a:cs typeface="Arial" panose="020B0604020202020204" pitchFamily="34" charset="0"/>
              </a:rPr>
              <a:t>22 – 26 May</a:t>
            </a:r>
            <a:r>
              <a:rPr lang="de-DE" sz="1200" b="1" kern="1200" dirty="0">
                <a:solidFill>
                  <a:schemeClr val="tx1"/>
                </a:solidFill>
                <a:latin typeface="Arial "/>
                <a:ea typeface="+mn-ea"/>
                <a:cs typeface="Arial" panose="020B0604020202020204" pitchFamily="34" charset="0"/>
              </a:rPr>
              <a:t> 2023, Berlin, Germany</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S2-2308266</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636136" y="6425975"/>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WG2#157</a:t>
            </a:r>
            <a:r>
              <a:rPr lang="en-GB" altLang="de-DE" sz="1200" baseline="0" dirty="0">
                <a:solidFill>
                  <a:schemeClr val="bg1"/>
                </a:solidFill>
              </a:rPr>
              <a:t>, 22 – 26 May, 2023, Berlin, Germany</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eNPN_Ph2</a:t>
            </a:r>
            <a:br>
              <a:rPr lang="en-US" altLang="de-DE" sz="3600" b="1" dirty="0"/>
            </a:br>
            <a:r>
              <a:rPr lang="en-US" altLang="de-DE" sz="3600" b="1" dirty="0"/>
              <a:t>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t>Peter Hedman</a:t>
            </a:r>
          </a:p>
          <a:p>
            <a:pPr>
              <a:lnSpc>
                <a:spcPct val="80000"/>
              </a:lnSpc>
            </a:pPr>
            <a:r>
              <a:rPr lang="en-US" altLang="en-US" sz="1800" dirty="0">
                <a:latin typeface="Arial" panose="020B0604020202020204" pitchFamily="34" charset="0"/>
              </a:rPr>
              <a:t>Ericsson (Rapporteur)</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eNPN_Ph2 status after SA2#157 (1/1)</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15359" y="2482531"/>
            <a:ext cx="8913282" cy="3770223"/>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kern="0" dirty="0"/>
              <a:t>eNPN_Ph2 related documents handled based on incoming </a:t>
            </a:r>
            <a:r>
              <a:rPr lang="en-US" altLang="de-DE" sz="1200" kern="0" dirty="0" err="1"/>
              <a:t>LSes</a:t>
            </a:r>
            <a:r>
              <a:rPr lang="en-US" altLang="de-DE" sz="1200" kern="0" dirty="0"/>
              <a:t> in agenda item Generic Rel-18 LSs (9.35)</a:t>
            </a:r>
          </a:p>
          <a:p>
            <a:pPr lvl="1">
              <a:spcBef>
                <a:spcPts val="0"/>
              </a:spcBef>
              <a:spcAft>
                <a:spcPts val="0"/>
              </a:spcAft>
            </a:pPr>
            <a:r>
              <a:rPr lang="en-US" altLang="de-DE" sz="1200" kern="0" dirty="0"/>
              <a:t>1 CR approved (update of approved CR) related to wireline access</a:t>
            </a:r>
          </a:p>
          <a:p>
            <a:pPr lvl="1">
              <a:spcBef>
                <a:spcPts val="0"/>
              </a:spcBef>
              <a:spcAft>
                <a:spcPts val="0"/>
              </a:spcAft>
            </a:pPr>
            <a:r>
              <a:rPr lang="en-US" altLang="de-DE" sz="1200" kern="0" dirty="0"/>
              <a:t>1 (Reply) LS on Support of wireline access and FWA for accessing Stand-alone private network sent to BBF, </a:t>
            </a:r>
            <a:r>
              <a:rPr lang="en-US" altLang="de-DE" sz="1200" kern="0" dirty="0" err="1"/>
              <a:t>CableLabs</a:t>
            </a:r>
            <a:r>
              <a:rPr lang="en-US" altLang="de-DE" sz="1200" kern="0" dirty="0"/>
              <a:t> (CC: CT1), informing that SA2 agreed CR where the support of FN-BRG (i.e. the FN-RG defined by BBF)  for SNPN has been removed from TS 23.316 as recommended by BBF and the support for FN-CRG (i.e. the FN-RG defined by </a:t>
            </a:r>
            <a:r>
              <a:rPr lang="en-US" altLang="de-DE" sz="1200" kern="0" dirty="0" err="1"/>
              <a:t>CableLabs</a:t>
            </a:r>
            <a:r>
              <a:rPr lang="en-US" altLang="de-DE" sz="1200" kern="0" dirty="0"/>
              <a:t>) is maintained.</a:t>
            </a:r>
          </a:p>
          <a:p>
            <a:pPr lvl="1">
              <a:spcBef>
                <a:spcPts val="0"/>
              </a:spcBef>
              <a:spcAft>
                <a:spcPts val="0"/>
              </a:spcAft>
            </a:pPr>
            <a:endParaRPr lang="en-US" altLang="de-DE" sz="1200" kern="0" dirty="0"/>
          </a:p>
          <a:p>
            <a:pPr lvl="1">
              <a:spcBef>
                <a:spcPts val="0"/>
              </a:spcBef>
              <a:spcAft>
                <a:spcPts val="0"/>
              </a:spcAft>
            </a:pPr>
            <a:r>
              <a:rPr lang="en-US" altLang="de-DE" sz="1200" kern="0" dirty="0"/>
              <a:t>1 Reply to LS on Clarifications on location validity information sent to CT1, answering CT1 question, that the location validity information (now referred to as location assistance information in SA2) associated with the SNPNs/GINs in the CH controlled list of SNPNs/GINs for accessing localized services is used only to aid the UE in search for SNPN</a:t>
            </a:r>
          </a:p>
          <a:p>
            <a:pPr lvl="1">
              <a:spcBef>
                <a:spcPts val="0"/>
              </a:spcBef>
              <a:spcAft>
                <a:spcPts val="0"/>
              </a:spcAft>
            </a:pPr>
            <a:endParaRPr lang="en-US" altLang="de-DE" sz="1200" kern="0" dirty="0"/>
          </a:p>
          <a:p>
            <a:pPr>
              <a:spcBef>
                <a:spcPts val="0"/>
              </a:spcBef>
              <a:spcAft>
                <a:spcPts val="0"/>
              </a:spcAft>
            </a:pPr>
            <a:r>
              <a:rPr lang="de-DE" sz="1600" kern="0" dirty="0"/>
              <a:t>Next steps:</a:t>
            </a:r>
          </a:p>
          <a:p>
            <a:pPr lvl="1">
              <a:spcBef>
                <a:spcPts val="0"/>
              </a:spcBef>
              <a:spcAft>
                <a:spcPts val="0"/>
              </a:spcAft>
            </a:pPr>
            <a:r>
              <a:rPr lang="en-US" sz="1100" kern="0" dirty="0"/>
              <a:t>Maintenance i.e. any remaining aspects like ENs will be handled with CAT F CRs</a:t>
            </a:r>
            <a:endParaRPr lang="en-US" altLang="de-DE" sz="16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FS_eNPN_Ph2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SP-211656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graphicFrame>
        <p:nvGraphicFramePr>
          <p:cNvPr id="6" name="Content Placeholder 8">
            <a:extLst>
              <a:ext uri="{FF2B5EF4-FFF2-40B4-BE49-F238E27FC236}">
                <a16:creationId xmlns:a16="http://schemas.microsoft.com/office/drawing/2014/main" id="{28A8AC40-200F-4556-8150-065DB4CB4BD8}"/>
              </a:ext>
            </a:extLst>
          </p:cNvPr>
          <p:cNvGraphicFramePr>
            <a:graphicFrameLocks/>
          </p:cNvGraphicFramePr>
          <p:nvPr>
            <p:extLst>
              <p:ext uri="{D42A27DB-BD31-4B8C-83A1-F6EECF244321}">
                <p14:modId xmlns:p14="http://schemas.microsoft.com/office/powerpoint/2010/main" val="2677954789"/>
              </p:ext>
            </p:extLst>
          </p:nvPr>
        </p:nvGraphicFramePr>
        <p:xfrm>
          <a:off x="218574" y="1235547"/>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FS_eNPN_Ph2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SP-211656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eNPN_Ph2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SP-230096</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86086053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r>
              <a:rPr lang="en-US" altLang="de-DE" b="1" dirty="0"/>
              <a:t>eNPN_Ph2</a:t>
            </a:r>
            <a:br>
              <a:rPr lang="en-US" altLang="de-DE" b="1" dirty="0"/>
            </a:br>
            <a:r>
              <a:rPr lang="en-US" altLang="de-DE" b="1" dirty="0"/>
              <a:t>Status at SA#100</a:t>
            </a:r>
            <a:endParaRPr lang="en-US" dirty="0"/>
          </a:p>
        </p:txBody>
      </p:sp>
      <p:sp>
        <p:nvSpPr>
          <p:cNvPr id="5" name="Content Placeholder 7">
            <a:extLst>
              <a:ext uri="{FF2B5EF4-FFF2-40B4-BE49-F238E27FC236}">
                <a16:creationId xmlns:a16="http://schemas.microsoft.com/office/drawing/2014/main" id="{88DB0DF5-3773-4C51-A7A1-AB98B0519144}"/>
              </a:ext>
            </a:extLst>
          </p:cNvPr>
          <p:cNvSpPr txBox="1">
            <a:spLocks/>
          </p:cNvSpPr>
          <p:nvPr/>
        </p:nvSpPr>
        <p:spPr>
          <a:xfrm>
            <a:off x="159283" y="2601615"/>
            <a:ext cx="8869357" cy="366855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US" sz="1400" kern="0" dirty="0"/>
              <a:t>Progress of eNPN_Ph2:</a:t>
            </a:r>
          </a:p>
          <a:p>
            <a:pPr lvl="1">
              <a:spcBef>
                <a:spcPts val="0"/>
              </a:spcBef>
              <a:spcAft>
                <a:spcPts val="0"/>
              </a:spcAft>
            </a:pPr>
            <a:r>
              <a:rPr lang="en-US" altLang="de-DE" sz="1100" kern="0" dirty="0"/>
              <a:t>11 CRs approved</a:t>
            </a:r>
          </a:p>
          <a:p>
            <a:pPr lvl="1">
              <a:spcBef>
                <a:spcPts val="0"/>
              </a:spcBef>
              <a:spcAft>
                <a:spcPts val="0"/>
              </a:spcAft>
            </a:pPr>
            <a:r>
              <a:rPr lang="en-US" altLang="de-DE" sz="1100" kern="0" dirty="0"/>
              <a:t>1 Reply LS on N3IWF selection for emergency services for UE not equipped with valid SNPN credentials sent to CT1 (CC: CT4).</a:t>
            </a:r>
          </a:p>
          <a:p>
            <a:pPr lvl="1">
              <a:spcBef>
                <a:spcPts val="0"/>
              </a:spcBef>
              <a:spcAft>
                <a:spcPts val="0"/>
              </a:spcAft>
            </a:pPr>
            <a:r>
              <a:rPr lang="en-US" altLang="de-DE" sz="1100" kern="0" dirty="0"/>
              <a:t>1 Reply LS on LI requirements applicable to non-3GPP access to SNPNs sent to SA3-LI (CC: </a:t>
            </a:r>
            <a:r>
              <a:rPr lang="fr-FR" altLang="de-DE" sz="1100" kern="0" dirty="0"/>
              <a:t>CT1, CT4).</a:t>
            </a:r>
          </a:p>
          <a:p>
            <a:pPr lvl="1">
              <a:spcBef>
                <a:spcPts val="0"/>
              </a:spcBef>
              <a:spcAft>
                <a:spcPts val="0"/>
              </a:spcAft>
            </a:pPr>
            <a:r>
              <a:rPr lang="fr-FR" altLang="de-DE" sz="1100" kern="0" dirty="0"/>
              <a:t>1 </a:t>
            </a:r>
            <a:r>
              <a:rPr lang="fr-FR" altLang="de-DE" sz="1100" kern="0" dirty="0" err="1"/>
              <a:t>Reply</a:t>
            </a:r>
            <a:r>
              <a:rPr lang="fr-FR" altLang="de-DE" sz="1100" kern="0" dirty="0"/>
              <a:t> LS on </a:t>
            </a:r>
            <a:r>
              <a:rPr lang="en-US" altLang="de-DE" sz="1100" kern="0" dirty="0"/>
              <a:t>issues related to SNPN selection for localized services sent to CT1 (CC: SA1, CT4).</a:t>
            </a:r>
          </a:p>
          <a:p>
            <a:pPr lvl="1">
              <a:spcBef>
                <a:spcPts val="0"/>
              </a:spcBef>
              <a:spcAft>
                <a:spcPts val="0"/>
              </a:spcAft>
            </a:pPr>
            <a:r>
              <a:rPr lang="en-US" altLang="de-DE" sz="1100" kern="0" dirty="0"/>
              <a:t>1 (Reply) LS on Support of wireline access and FWA for accessing Stand-alone private network sent to BBF, </a:t>
            </a:r>
            <a:r>
              <a:rPr lang="en-US" altLang="de-DE" sz="1100" kern="0" dirty="0" err="1"/>
              <a:t>CableLabs</a:t>
            </a:r>
            <a:r>
              <a:rPr lang="en-US" altLang="de-DE" sz="1100" kern="0" dirty="0"/>
              <a:t> (CC: CT1).</a:t>
            </a:r>
          </a:p>
          <a:p>
            <a:pPr lvl="1">
              <a:spcBef>
                <a:spcPts val="0"/>
              </a:spcBef>
              <a:spcAft>
                <a:spcPts val="0"/>
              </a:spcAft>
            </a:pPr>
            <a:r>
              <a:rPr lang="en-US" altLang="de-DE" sz="1100" kern="0" dirty="0"/>
              <a:t>1 Reply to LS on Clarifications on location validity information sent to CT1</a:t>
            </a:r>
          </a:p>
          <a:p>
            <a:pPr lvl="1">
              <a:spcBef>
                <a:spcPts val="0"/>
              </a:spcBef>
              <a:spcAft>
                <a:spcPts val="0"/>
              </a:spcAft>
            </a:pPr>
            <a:r>
              <a:rPr lang="en-US" altLang="de-DE" sz="1100" kern="0" dirty="0"/>
              <a:t>1 CR related to equivalent SNPN used by the UE for Localized Services postponed</a:t>
            </a:r>
          </a:p>
          <a:p>
            <a:pPr lvl="1">
              <a:spcBef>
                <a:spcPts val="0"/>
              </a:spcBef>
              <a:spcAft>
                <a:spcPts val="0"/>
              </a:spcAft>
            </a:pPr>
            <a:r>
              <a:rPr lang="en-US" altLang="de-DE" sz="1100" kern="0" dirty="0"/>
              <a:t>1 CR related to onboarding procedure for localized services postponed</a:t>
            </a:r>
          </a:p>
          <a:p>
            <a:pPr lvl="1">
              <a:spcBef>
                <a:spcPts val="0"/>
              </a:spcBef>
              <a:spcAft>
                <a:spcPts val="0"/>
              </a:spcAft>
            </a:pPr>
            <a:r>
              <a:rPr lang="en-US" altLang="de-DE" sz="1100" kern="0" dirty="0"/>
              <a:t>CAG enhancements input handled under VMR agenda (e.g. location validity not progressed)</a:t>
            </a:r>
          </a:p>
          <a:p>
            <a:pPr lvl="1">
              <a:spcBef>
                <a:spcPts val="0"/>
              </a:spcBef>
              <a:spcAft>
                <a:spcPts val="0"/>
              </a:spcAft>
            </a:pPr>
            <a:r>
              <a:rPr lang="en-US" altLang="de-DE" sz="1100" kern="0" dirty="0"/>
              <a:t>Agreed that resolution of remaining open and postponed issues to be handled by CAT F CRs</a:t>
            </a:r>
          </a:p>
          <a:p>
            <a:pPr marL="457200" lvl="1" indent="-457200">
              <a:spcBef>
                <a:spcPts val="0"/>
              </a:spcBef>
              <a:spcAft>
                <a:spcPts val="0"/>
              </a:spcAft>
              <a:buFont typeface="Arial" panose="020B0604020202020204" pitchFamily="34" charset="0"/>
              <a:buBlip>
                <a:blip r:embed="rId2"/>
              </a:buBlip>
            </a:pPr>
            <a:r>
              <a:rPr lang="en-US" sz="1600" kern="0" dirty="0">
                <a:ea typeface="+mn-ea"/>
                <a:cs typeface="+mn-cs"/>
              </a:rPr>
              <a:t>RAN impacts and other dependencies:</a:t>
            </a:r>
            <a:endParaRPr lang="de-DE" sz="1600" kern="0" dirty="0">
              <a:ea typeface="+mn-ea"/>
              <a:cs typeface="+mn-cs"/>
            </a:endParaRPr>
          </a:p>
          <a:p>
            <a:pPr lvl="1">
              <a:spcBef>
                <a:spcPts val="0"/>
              </a:spcBef>
              <a:spcAft>
                <a:spcPts val="300"/>
              </a:spcAft>
            </a:pPr>
            <a:r>
              <a:rPr lang="en-US" sz="1100" kern="0" dirty="0"/>
              <a:t>No new RAN impact identified</a:t>
            </a:r>
          </a:p>
          <a:p>
            <a:pPr lvl="1">
              <a:spcBef>
                <a:spcPts val="0"/>
              </a:spcBef>
              <a:spcAft>
                <a:spcPts val="300"/>
              </a:spcAft>
            </a:pPr>
            <a:r>
              <a:rPr lang="en-US" sz="1100" kern="0" dirty="0"/>
              <a:t>No new SA3 impacts identified</a:t>
            </a:r>
          </a:p>
          <a:p>
            <a:pPr>
              <a:spcBef>
                <a:spcPts val="0"/>
              </a:spcBef>
              <a:spcAft>
                <a:spcPts val="0"/>
              </a:spcAft>
            </a:pPr>
            <a:r>
              <a:rPr lang="de-DE" sz="1600" kern="0" dirty="0"/>
              <a:t>Next steps:</a:t>
            </a:r>
          </a:p>
          <a:p>
            <a:pPr lvl="1">
              <a:spcBef>
                <a:spcPts val="0"/>
              </a:spcBef>
              <a:spcAft>
                <a:spcPts val="0"/>
              </a:spcAft>
            </a:pPr>
            <a:r>
              <a:rPr lang="en-US" sz="1100" kern="0" dirty="0"/>
              <a:t>Maintenance i.e. any remaining aspects will be handled with CAT F CRs</a:t>
            </a:r>
          </a:p>
          <a:p>
            <a:pPr>
              <a:spcBef>
                <a:spcPts val="0"/>
              </a:spcBef>
              <a:spcAft>
                <a:spcPts val="0"/>
              </a:spcAft>
            </a:pPr>
            <a:endParaRPr lang="en-US" sz="1500" kern="0" dirty="0"/>
          </a:p>
          <a:p>
            <a:pPr lvl="1">
              <a:spcBef>
                <a:spcPts val="0"/>
              </a:spcBef>
              <a:spcAft>
                <a:spcPts val="0"/>
              </a:spcAft>
            </a:pPr>
            <a:endParaRPr lang="en-US" sz="1100" kern="0" dirty="0"/>
          </a:p>
          <a:p>
            <a:pPr marL="457200" lvl="1" indent="0">
              <a:buFont typeface="Arial" panose="020B0604020202020204" pitchFamily="34" charset="0"/>
              <a:buNone/>
            </a:pPr>
            <a:r>
              <a:rPr lang="en-US" altLang="zh-CN" sz="1100" kern="0" dirty="0"/>
              <a:t> </a:t>
            </a:r>
          </a:p>
        </p:txBody>
      </p:sp>
      <p:graphicFrame>
        <p:nvGraphicFramePr>
          <p:cNvPr id="3" name="Content Placeholder 8">
            <a:extLst>
              <a:ext uri="{FF2B5EF4-FFF2-40B4-BE49-F238E27FC236}">
                <a16:creationId xmlns:a16="http://schemas.microsoft.com/office/drawing/2014/main" id="{F4C09370-9D3A-6DA5-7281-2009A300B5A1}"/>
              </a:ext>
            </a:extLst>
          </p:cNvPr>
          <p:cNvGraphicFramePr>
            <a:graphicFrameLocks/>
          </p:cNvGraphicFramePr>
          <p:nvPr>
            <p:extLst>
              <p:ext uri="{D42A27DB-BD31-4B8C-83A1-F6EECF244321}">
                <p14:modId xmlns:p14="http://schemas.microsoft.com/office/powerpoint/2010/main" val="2162803858"/>
              </p:ext>
            </p:extLst>
          </p:nvPr>
        </p:nvGraphicFramePr>
        <p:xfrm>
          <a:off x="218574" y="1235547"/>
          <a:ext cx="8810067" cy="11861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FS_eNPN_Ph2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SP-211656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eNPN_Ph2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23</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SP-230096</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134652374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82E10A3-DB35-414F-83C1-BF5FB8647349}">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61280</TotalTime>
  <Words>553</Words>
  <Application>Microsoft Office PowerPoint</Application>
  <PresentationFormat>On-screen Show (4:3)</PresentationFormat>
  <Paragraphs>74</Paragraphs>
  <Slides>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Arial </vt:lpstr>
      <vt:lpstr>Calibri</vt:lpstr>
      <vt:lpstr>Times New Roman</vt:lpstr>
      <vt:lpstr>Office Theme</vt:lpstr>
      <vt:lpstr>eNPN_Ph2 Status Report</vt:lpstr>
      <vt:lpstr>eNPN_Ph2 status after SA2#157 (1/1)</vt:lpstr>
      <vt:lpstr>eNPN_Ph2 Status at SA#100</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Ericsson</cp:lastModifiedBy>
  <cp:revision>1853</cp:revision>
  <dcterms:created xsi:type="dcterms:W3CDTF">2008-08-30T09:32:10Z</dcterms:created>
  <dcterms:modified xsi:type="dcterms:W3CDTF">2023-05-31T08:16:29Z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ies>
</file>