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41" r:id="rId5"/>
    <p:sldId id="366" r:id="rId6"/>
    <p:sldId id="363" r:id="rId7"/>
    <p:sldId id="364" r:id="rId8"/>
    <p:sldId id="365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95" autoAdjust="0"/>
    <p:restoredTop sz="86016" autoAdjust="0"/>
  </p:normalViewPr>
  <p:slideViewPr>
    <p:cSldViewPr snapToGrid="0">
      <p:cViewPr varScale="1">
        <p:scale>
          <a:sx n="86" d="100"/>
          <a:sy n="86" d="100"/>
        </p:scale>
        <p:origin x="220" y="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0" d="100"/>
          <a:sy n="70" d="100"/>
        </p:scale>
        <p:origin x="2756" y="8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vin Flynn" userId="8512d3b6-9e1b-4dce-bd11-e4335739214c" providerId="ADAL" clId="{5FEC037C-5135-422F-A7A0-A6F4C6D26DAA}"/>
    <pc:docChg chg="modMainMaster">
      <pc:chgData name="Kevin Flynn" userId="8512d3b6-9e1b-4dce-bd11-e4335739214c" providerId="ADAL" clId="{5FEC037C-5135-422F-A7A0-A6F4C6D26DAA}" dt="2022-01-08T13:43:11.136" v="7" actId="20577"/>
      <pc:docMkLst>
        <pc:docMk/>
      </pc:docMkLst>
      <pc:sldMasterChg chg="modSp mod">
        <pc:chgData name="Kevin Flynn" userId="8512d3b6-9e1b-4dce-bd11-e4335739214c" providerId="ADAL" clId="{5FEC037C-5135-422F-A7A0-A6F4C6D26DAA}" dt="2022-01-08T13:43:11.136" v="7" actId="20577"/>
        <pc:sldMasterMkLst>
          <pc:docMk/>
          <pc:sldMasterMk cId="0" sldId="2147485146"/>
        </pc:sldMasterMkLst>
        <pc:spChg chg="mod">
          <ac:chgData name="Kevin Flynn" userId="8512d3b6-9e1b-4dce-bd11-e4335739214c" providerId="ADAL" clId="{5FEC037C-5135-422F-A7A0-A6F4C6D26DAA}" dt="2022-01-08T13:43:11.136" v="7" actId="20577"/>
          <ac:spMkLst>
            <pc:docMk/>
            <pc:sldMasterMk cId="0" sldId="2147485146"/>
            <ac:spMk id="9" creationId="{ED4BE506-C0F9-461F-89BC-4B3F6F61A38D}"/>
          </ac:spMkLst>
        </pc:spChg>
        <pc:spChg chg="mod">
          <ac:chgData name="Kevin Flynn" userId="8512d3b6-9e1b-4dce-bd11-e4335739214c" providerId="ADAL" clId="{5FEC037C-5135-422F-A7A0-A6F4C6D26DAA}" dt="2022-01-08T13:43:03.480" v="3" actId="20577"/>
          <ac:spMkLst>
            <pc:docMk/>
            <pc:sldMasterMk cId="0" sldId="2147485146"/>
            <ac:spMk id="11" creationId="{AA2802BD-1B72-4AD1-8184-0FD099607084}"/>
          </ac:spMkLst>
        </pc:spChg>
      </pc:sldMasterChg>
    </pc:docChg>
  </pc:docChgLst>
  <pc:docChgLst>
    <pc:chgData name="Kevin Flynn" userId="8512d3b6-9e1b-4dce-bd11-e4335739214c" providerId="ADAL" clId="{FF3B571D-72DD-4010-A68E-2ADC139F31DB}"/>
    <pc:docChg chg="modMainMaster">
      <pc:chgData name="Kevin Flynn" userId="8512d3b6-9e1b-4dce-bd11-e4335739214c" providerId="ADAL" clId="{FF3B571D-72DD-4010-A68E-2ADC139F31DB}" dt="2021-10-14T13:09:27.621" v="8" actId="21"/>
      <pc:docMkLst>
        <pc:docMk/>
      </pc:docMkLst>
      <pc:sldMasterChg chg="modSp mod modSldLayout">
        <pc:chgData name="Kevin Flynn" userId="8512d3b6-9e1b-4dce-bd11-e4335739214c" providerId="ADAL" clId="{FF3B571D-72DD-4010-A68E-2ADC139F31DB}" dt="2021-10-14T13:09:27.621" v="8" actId="21"/>
        <pc:sldMasterMkLst>
          <pc:docMk/>
          <pc:sldMasterMk cId="0" sldId="2147485146"/>
        </pc:sldMasterMkLst>
        <pc:spChg chg="mod">
          <ac:chgData name="Kevin Flynn" userId="8512d3b6-9e1b-4dce-bd11-e4335739214c" providerId="ADAL" clId="{FF3B571D-72DD-4010-A68E-2ADC139F31DB}" dt="2021-10-14T13:09:01.249" v="3" actId="20577"/>
          <ac:spMkLst>
            <pc:docMk/>
            <pc:sldMasterMk cId="0" sldId="2147485146"/>
            <ac:spMk id="11" creationId="{AA2802BD-1B72-4AD1-8184-0FD099607084}"/>
          </ac:spMkLst>
        </pc:spChg>
        <pc:sldLayoutChg chg="delSp modSp mod">
          <pc:chgData name="Kevin Flynn" userId="8512d3b6-9e1b-4dce-bd11-e4335739214c" providerId="ADAL" clId="{FF3B571D-72DD-4010-A68E-2ADC139F31DB}" dt="2021-10-14T13:09:27.621" v="8" actId="21"/>
          <pc:sldLayoutMkLst>
            <pc:docMk/>
            <pc:sldMasterMk cId="0" sldId="2147485146"/>
            <pc:sldLayoutMk cId="2576406219" sldId="2147485163"/>
          </pc:sldLayoutMkLst>
          <pc:spChg chg="del mod">
            <ac:chgData name="Kevin Flynn" userId="8512d3b6-9e1b-4dce-bd11-e4335739214c" providerId="ADAL" clId="{FF3B571D-72DD-4010-A68E-2ADC139F31DB}" dt="2021-10-14T13:09:27.621" v="8" actId="21"/>
            <ac:spMkLst>
              <pc:docMk/>
              <pc:sldMasterMk cId="0" sldId="2147485146"/>
              <pc:sldLayoutMk cId="2576406219" sldId="2147485163"/>
              <ac:spMk id="4" creationId="{BB8994A5-D808-4BF9-9C30-40F75349FF45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512357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47288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10991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TSG-WG SA2 Meeting #157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r>
              <a:rPr lang="en-US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May</a:t>
            </a:r>
            <a:r>
              <a:rPr lang="en-GB" altLang="zh-CN" sz="1000" b="1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22 – 26, 2023, Berlin, DE</a:t>
            </a:r>
            <a:endParaRPr lang="zh-CN" altLang="zh-CN" sz="10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23400" y="-47734"/>
            <a:ext cx="2600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i="1" dirty="0">
                <a:latin typeface="Arial "/>
              </a:rPr>
              <a:t>S2-2308241</a:t>
            </a:r>
          </a:p>
          <a:p>
            <a:pPr algn="r" eaLnBrk="1" hangingPunct="1">
              <a:defRPr/>
            </a:pPr>
            <a:r>
              <a:rPr lang="sv-SE" altLang="en-US" sz="1200" b="1" i="1" dirty="0">
                <a:latin typeface="Arial "/>
              </a:rPr>
              <a:t>	</a:t>
            </a:r>
            <a:r>
              <a:rPr lang="sv-SE" altLang="en-US" sz="1200" b="1" i="1" dirty="0">
                <a:solidFill>
                  <a:srgbClr val="0070C0"/>
                </a:solidFill>
                <a:latin typeface="Arial "/>
              </a:rPr>
              <a:t>was S2-230</a:t>
            </a:r>
            <a:r>
              <a:rPr lang="en-US" altLang="zh-CN" sz="1200" b="1" i="1" dirty="0" err="1">
                <a:solidFill>
                  <a:srgbClr val="0070C0"/>
                </a:solidFill>
                <a:latin typeface="Arial "/>
              </a:rPr>
              <a:t>xxxx</a:t>
            </a:r>
            <a:endParaRPr lang="sv-SE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7727" y="1962501"/>
            <a:ext cx="11396546" cy="1965616"/>
          </a:xfrm>
        </p:spPr>
        <p:txBody>
          <a:bodyPr/>
          <a:lstStyle/>
          <a:p>
            <a:pPr eaLnBrk="1" hangingPunct="1"/>
            <a:r>
              <a:rPr lang="en-US" altLang="zh-CN" sz="4800"/>
              <a:t>Status </a:t>
            </a:r>
            <a:r>
              <a:rPr lang="en-US" altLang="zh-CN" sz="4800" dirty="0"/>
              <a:t>report for Generic group management, exposure and communication enhancements (GMEC)</a:t>
            </a:r>
            <a:endParaRPr lang="en-GB" altLang="en-US" sz="44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657234" y="4298809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&lt;Qianghua Zhu&gt;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&lt;</a:t>
            </a:r>
            <a:r>
              <a:rPr lang="en-US" altLang="zh-CN" dirty="0"/>
              <a:t>Primary Rapporteur</a:t>
            </a:r>
            <a:r>
              <a:rPr lang="en-GB" altLang="en-US" dirty="0"/>
              <a:t>, Huawei&gt;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&lt;</a:t>
            </a:r>
            <a:r>
              <a:rPr lang="de-DE" altLang="zh-CN" dirty="0"/>
              <a:t>Sang-Jun Moon</a:t>
            </a:r>
            <a:r>
              <a:rPr lang="en-GB" altLang="en-US" dirty="0"/>
              <a:t>&gt;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&lt;</a:t>
            </a:r>
            <a:r>
              <a:rPr lang="en-GB" altLang="zh-CN" dirty="0"/>
              <a:t>Secondary</a:t>
            </a:r>
            <a:r>
              <a:rPr lang="en-US" altLang="zh-CN" dirty="0"/>
              <a:t> Rapporteur</a:t>
            </a:r>
            <a:r>
              <a:rPr lang="en-GB" altLang="en-US" dirty="0"/>
              <a:t>, Samsung&gt;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GMEC</a:t>
            </a:r>
            <a:r>
              <a:rPr lang="en-US" altLang="de-DE" b="1" dirty="0"/>
              <a:t> </a:t>
            </a:r>
            <a:r>
              <a:rPr lang="en-US" altLang="zh-CN" b="1" dirty="0"/>
              <a:t>S</a:t>
            </a:r>
            <a:r>
              <a:rPr lang="en-US" altLang="de-DE" b="1" dirty="0"/>
              <a:t>tatus after SA2#156E&amp;157</a:t>
            </a:r>
            <a:endParaRPr lang="en-GB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828" y="2860042"/>
            <a:ext cx="10976972" cy="3327693"/>
          </a:xfrm>
        </p:spPr>
        <p:txBody>
          <a:bodyPr/>
          <a:lstStyle/>
          <a:p>
            <a:r>
              <a:rPr lang="en-US" altLang="en-US" sz="1600" dirty="0"/>
              <a:t>General: R</a:t>
            </a:r>
            <a:r>
              <a:rPr lang="en-US" altLang="de-DE" sz="1600" dirty="0"/>
              <a:t>esolve all </a:t>
            </a:r>
            <a:r>
              <a:rPr lang="en-US" altLang="zh-CN" sz="1600" dirty="0"/>
              <a:t>open </a:t>
            </a:r>
            <a:r>
              <a:rPr lang="en-US" altLang="de-DE" sz="1600" dirty="0"/>
              <a:t>ENs for KI#1 and KI#3, complete the normative work for KI#4, maintenance work for KI#5</a:t>
            </a:r>
            <a:endParaRPr lang="en-US" altLang="en-US" sz="1600" dirty="0"/>
          </a:p>
          <a:p>
            <a:pPr lvl="1"/>
            <a:r>
              <a:rPr lang="en-US" altLang="zh-CN" sz="1600" dirty="0"/>
              <a:t>2 CRs are agreed in total during SA2#157</a:t>
            </a:r>
          </a:p>
          <a:p>
            <a:pPr lvl="2"/>
            <a:r>
              <a:rPr lang="en-US" altLang="zh-CN" sz="1400" dirty="0"/>
              <a:t>2 CRs to address two new ENs for “merging with common API” added at SA2#156E</a:t>
            </a:r>
          </a:p>
          <a:p>
            <a:pPr lvl="1"/>
            <a:r>
              <a:rPr lang="en-US" altLang="zh-CN" sz="1600" dirty="0"/>
              <a:t>17 CRs are agreed in total during SA2#156E</a:t>
            </a:r>
          </a:p>
          <a:p>
            <a:pPr lvl="2"/>
            <a:r>
              <a:rPr lang="en-US" altLang="zh-CN" sz="1400" dirty="0"/>
              <a:t>9 CRs for KI#1</a:t>
            </a:r>
            <a:r>
              <a:rPr lang="zh-CN" altLang="en-US" sz="1400" dirty="0"/>
              <a:t>；</a:t>
            </a:r>
            <a:r>
              <a:rPr lang="en-US" altLang="zh-CN" sz="1400" dirty="0"/>
              <a:t>0CRs for KI#2</a:t>
            </a:r>
            <a:r>
              <a:rPr lang="zh-CN" altLang="en-US" sz="1400" dirty="0"/>
              <a:t>；</a:t>
            </a:r>
            <a:r>
              <a:rPr lang="en-US" altLang="zh-CN" sz="1400" dirty="0"/>
              <a:t>3 CRs for KI#3</a:t>
            </a:r>
            <a:r>
              <a:rPr lang="zh-CN" altLang="en-US" sz="1400" dirty="0"/>
              <a:t>； </a:t>
            </a:r>
            <a:r>
              <a:rPr lang="en-US" altLang="zh-CN" sz="1400" dirty="0"/>
              <a:t>2 CRs for KI#4</a:t>
            </a:r>
            <a:r>
              <a:rPr lang="zh-CN" altLang="en-US" sz="1400" dirty="0"/>
              <a:t>；</a:t>
            </a:r>
            <a:r>
              <a:rPr lang="en-US" altLang="zh-CN" sz="1400" dirty="0"/>
              <a:t>3 CR for KI#5</a:t>
            </a:r>
          </a:p>
          <a:p>
            <a:pPr lvl="1"/>
            <a:r>
              <a:rPr lang="en-US" altLang="zh-CN" sz="1600" dirty="0"/>
              <a:t>Address all of the 6 EN left for KI#1: “ Enhance group attribute management ” </a:t>
            </a:r>
          </a:p>
          <a:p>
            <a:pPr lvl="1"/>
            <a:r>
              <a:rPr lang="en-US" altLang="zh-CN" sz="1600" dirty="0"/>
              <a:t>Address all of the 4 EN left : “NEF exposure framework for provisioning of traffic characteristics and monitoring of performance characteristics ” with two new ENs for “merging with common API”</a:t>
            </a:r>
          </a:p>
          <a:p>
            <a:pPr lvl="1"/>
            <a:r>
              <a:rPr lang="en-US" altLang="zh-CN" sz="1600" dirty="0"/>
              <a:t>Complete the Normative work for KI#4 “</a:t>
            </a:r>
            <a:r>
              <a:rPr lang="en-GB" altLang="zh-CN" sz="1600" dirty="0"/>
              <a:t>Support Multiple SMFs for VN group communication</a:t>
            </a:r>
            <a:r>
              <a:rPr lang="en-US" altLang="zh-CN" sz="1600" dirty="0"/>
              <a:t>” </a:t>
            </a:r>
          </a:p>
          <a:p>
            <a:pPr lvl="1"/>
            <a:r>
              <a:rPr lang="en-US" altLang="zh-CN" sz="1600" dirty="0"/>
              <a:t>Correct the description for KI#5: “Allowing UE to simultaneously send data to different groups with different QoS policy”</a:t>
            </a:r>
          </a:p>
          <a:p>
            <a:pPr lvl="1"/>
            <a:endParaRPr lang="en-US" altLang="zh-CN" sz="1600" dirty="0"/>
          </a:p>
          <a:p>
            <a:r>
              <a:rPr lang="en-US" altLang="de-DE" sz="1600" dirty="0"/>
              <a:t>Next Step: </a:t>
            </a:r>
            <a:r>
              <a:rPr lang="en-US" altLang="zh-CN" sz="1600" dirty="0"/>
              <a:t>maintenance work</a:t>
            </a:r>
            <a:endParaRPr lang="en-US" altLang="de-DE" sz="1600" dirty="0"/>
          </a:p>
          <a:p>
            <a:endParaRPr lang="en-US" altLang="de-DE" sz="1600" dirty="0">
              <a:solidFill>
                <a:schemeClr val="accent1"/>
              </a:solidFill>
            </a:endParaRPr>
          </a:p>
          <a:p>
            <a:endParaRPr lang="en-US" altLang="en-US" sz="1800" dirty="0">
              <a:solidFill>
                <a:schemeClr val="accent1"/>
              </a:solidFill>
              <a:highlight>
                <a:srgbClr val="FF0000"/>
              </a:highlight>
            </a:endParaRPr>
          </a:p>
        </p:txBody>
      </p:sp>
      <p:graphicFrame>
        <p:nvGraphicFramePr>
          <p:cNvPr id="4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1617980"/>
              </p:ext>
            </p:extLst>
          </p:nvPr>
        </p:nvGraphicFramePr>
        <p:xfrm>
          <a:off x="1690965" y="1804297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Generic group management, exposure and communication enhancements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70%-&gt;100%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SP-221339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b="1" dirty="0"/>
              <a:t>FS_</a:t>
            </a:r>
            <a:r>
              <a:rPr lang="en-US" altLang="zh-CN" b="1" dirty="0"/>
              <a:t>GMEC</a:t>
            </a:r>
            <a:r>
              <a:rPr lang="en-US" altLang="de-DE" b="1" dirty="0"/>
              <a:t> </a:t>
            </a:r>
            <a:r>
              <a:rPr lang="en-US" altLang="zh-CN" b="1" dirty="0"/>
              <a:t>S</a:t>
            </a:r>
            <a:r>
              <a:rPr lang="en-US" altLang="de-DE" b="1" dirty="0"/>
              <a:t>tatus after SA2#156E&amp;157</a:t>
            </a:r>
            <a:endParaRPr lang="en-GB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8501" y="2931065"/>
            <a:ext cx="10515600" cy="3054100"/>
          </a:xfrm>
        </p:spPr>
        <p:txBody>
          <a:bodyPr/>
          <a:lstStyle/>
          <a:p>
            <a:r>
              <a:rPr lang="en-US" altLang="en-US" sz="1600" dirty="0"/>
              <a:t>General</a:t>
            </a:r>
          </a:p>
          <a:p>
            <a:pPr lvl="1"/>
            <a:r>
              <a:rPr lang="en-US" altLang="zh-CN" sz="1600" dirty="0"/>
              <a:t>No updates on TR 23700-74</a:t>
            </a:r>
            <a:r>
              <a:rPr lang="en-US" altLang="de-DE" sz="1600" dirty="0"/>
              <a:t>.</a:t>
            </a:r>
          </a:p>
          <a:p>
            <a:endParaRPr lang="en-US" altLang="en-US" sz="1600" dirty="0">
              <a:solidFill>
                <a:schemeClr val="accent1"/>
              </a:solidFill>
            </a:endParaRPr>
          </a:p>
          <a:p>
            <a:endParaRPr lang="en-US" altLang="en-US" sz="2000" dirty="0">
              <a:solidFill>
                <a:schemeClr val="accent1"/>
              </a:solidFill>
              <a:highlight>
                <a:srgbClr val="FF0000"/>
              </a:highlight>
            </a:endParaRPr>
          </a:p>
        </p:txBody>
      </p:sp>
      <p:graphicFrame>
        <p:nvGraphicFramePr>
          <p:cNvPr id="4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39830534"/>
              </p:ext>
            </p:extLst>
          </p:nvPr>
        </p:nvGraphicFramePr>
        <p:xfrm>
          <a:off x="1690965" y="1804297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FS_GMEC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generic group management, exposure and communication enhancements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SP-211603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b="1" dirty="0"/>
              <a:t>GMEC SI/WI Status at SA#100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5974" y="3504770"/>
            <a:ext cx="11155532" cy="2812903"/>
          </a:xfrm>
        </p:spPr>
        <p:txBody>
          <a:bodyPr/>
          <a:lstStyle/>
          <a:p>
            <a:r>
              <a:rPr lang="de-DE" altLang="de-DE" sz="1600" kern="0" dirty="0"/>
              <a:t>Progress since SA#99:</a:t>
            </a:r>
          </a:p>
          <a:p>
            <a:pPr lvl="1"/>
            <a:r>
              <a:rPr lang="en-US" altLang="de-DE" sz="1400" dirty="0"/>
              <a:t>Resolve all open ENs for KI#1 and KI#3, complete the normative work for KI#4, maintenance work for KI#5</a:t>
            </a:r>
          </a:p>
          <a:p>
            <a:r>
              <a:rPr lang="en-US" altLang="en-US" sz="1600" dirty="0"/>
              <a:t>No RAN impacts and dependencies</a:t>
            </a:r>
          </a:p>
          <a:p>
            <a:r>
              <a:rPr lang="en-US" altLang="en-US" sz="1600" dirty="0"/>
              <a:t>Have CT impacts on KI#1, KI#3</a:t>
            </a:r>
          </a:p>
          <a:p>
            <a:r>
              <a:rPr lang="en-US" altLang="en-US" sz="1600" dirty="0"/>
              <a:t>No Outstanding Issue</a:t>
            </a:r>
          </a:p>
          <a:p>
            <a:r>
              <a:rPr lang="en-US" altLang="en-US" sz="1600" dirty="0"/>
              <a:t>No Contentious Issue</a:t>
            </a:r>
          </a:p>
          <a:p>
            <a:r>
              <a:rPr lang="en-US" altLang="en-US" sz="1600" dirty="0"/>
              <a:t>Next Steps:  </a:t>
            </a:r>
            <a:r>
              <a:rPr lang="en-US" altLang="zh-CN" sz="1600" dirty="0"/>
              <a:t>maintenance work</a:t>
            </a:r>
          </a:p>
          <a:p>
            <a:endParaRPr lang="en-US" altLang="zh-CN" sz="160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9CC581D7-42D9-42C6-B7E2-E4962D9D040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61702848"/>
              </p:ext>
            </p:extLst>
          </p:nvPr>
        </p:nvGraphicFramePr>
        <p:xfrm>
          <a:off x="1690965" y="1804297"/>
          <a:ext cx="8810067" cy="15489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FS_GMEC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generic group management, exposure and communication enhancements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%-&gt;100%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SP-211603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Generic group management, exposure and communication enhancements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70%-&gt;100%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SP-221339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746917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Work Planning for FS_GMEC/GMEC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987198"/>
            <a:ext cx="10875227" cy="3391376"/>
          </a:xfrm>
        </p:spPr>
        <p:txBody>
          <a:bodyPr/>
          <a:lstStyle/>
          <a:p>
            <a:r>
              <a:rPr lang="en-US" altLang="zh-CN" sz="1600" dirty="0"/>
              <a:t>SA2#149-E, 1 TU assigned: (TR skeleton, TR scope, assumptions, terms, key issues, some solutions)</a:t>
            </a:r>
            <a:endParaRPr lang="zh-CN" altLang="zh-CN" sz="1600" dirty="0"/>
          </a:p>
          <a:p>
            <a:r>
              <a:rPr lang="en-US" altLang="zh-CN" sz="1600" dirty="0"/>
              <a:t>SA2#150-E, 1 TU assigned: (key issue updates, solutions, last meeting for new KIs)</a:t>
            </a:r>
            <a:endParaRPr lang="zh-CN" altLang="zh-CN" sz="1600" dirty="0"/>
          </a:p>
          <a:p>
            <a:r>
              <a:rPr lang="en-US" altLang="zh-CN" sz="1600" dirty="0"/>
              <a:t>SA2#151-E, 1 TU assigned: (solution updates,  initial evaluations and conclusions, last meeting for new solution)</a:t>
            </a:r>
            <a:endParaRPr lang="zh-CN" altLang="zh-CN" sz="1600" dirty="0"/>
          </a:p>
          <a:p>
            <a:r>
              <a:rPr lang="en-US" altLang="zh-CN" sz="1600" dirty="0"/>
              <a:t>SA2#152-E, 1 TU assigned: (solution updates, finial evaluations and conclusions, send TR for approval, WID approval)</a:t>
            </a:r>
            <a:endParaRPr lang="zh-CN" altLang="zh-CN" sz="1600" dirty="0"/>
          </a:p>
          <a:p>
            <a:r>
              <a:rPr lang="en-US" altLang="zh-CN" sz="1600" dirty="0"/>
              <a:t>SA2#153-E, 0.5 TU assigned: (normative work for KI#2, #5; WID revision; continue conclusion/evaluations for KI#1, #3,</a:t>
            </a:r>
            <a:r>
              <a:rPr lang="zh-CN" altLang="en-US" sz="1600" dirty="0"/>
              <a:t> </a:t>
            </a:r>
            <a:r>
              <a:rPr lang="en-US" altLang="zh-CN" sz="1600" dirty="0"/>
              <a:t>#4,</a:t>
            </a:r>
            <a:r>
              <a:rPr lang="zh-CN" altLang="en-US" sz="1600" dirty="0"/>
              <a:t> </a:t>
            </a:r>
            <a:r>
              <a:rPr lang="en-US" altLang="zh-CN" sz="1600" dirty="0"/>
              <a:t>#5)</a:t>
            </a:r>
            <a:endParaRPr lang="zh-CN" altLang="zh-CN" sz="1600" dirty="0"/>
          </a:p>
          <a:p>
            <a:r>
              <a:rPr lang="en-US" altLang="zh-CN" sz="1600" dirty="0"/>
              <a:t>SA2#154, 0 TU assigned: (WID revision)</a:t>
            </a:r>
            <a:endParaRPr lang="zh-CN" altLang="zh-CN" sz="1600" dirty="0"/>
          </a:p>
          <a:p>
            <a:r>
              <a:rPr lang="en-US" altLang="zh-CN" sz="1600" dirty="0"/>
              <a:t>SA2#154-Ad-Hoc, 0.75 TU assigned: (normative work, WID revision, </a:t>
            </a:r>
            <a:r>
              <a:rPr lang="en-US" altLang="en-US" sz="1600" dirty="0"/>
              <a:t>continue conclusion/evaluations for KI#4</a:t>
            </a:r>
            <a:r>
              <a:rPr lang="en-US" altLang="zh-CN" sz="1600" dirty="0"/>
              <a:t>)</a:t>
            </a:r>
            <a:endParaRPr lang="zh-CN" altLang="zh-CN" sz="1600" dirty="0"/>
          </a:p>
          <a:p>
            <a:r>
              <a:rPr lang="en-US" altLang="zh-CN" sz="1600" dirty="0"/>
              <a:t>SA2#155, 0 TU assigned: (normative work)</a:t>
            </a:r>
          </a:p>
          <a:p>
            <a:r>
              <a:rPr lang="en-US" altLang="zh-CN" sz="1600" dirty="0"/>
              <a:t>SA2#156-E, 1 TU assigned: ( resolve the ENs for KI#1 and KI#3, do the normative work for KI#4, maintenance )</a:t>
            </a:r>
          </a:p>
          <a:p>
            <a:r>
              <a:rPr lang="en-US" altLang="zh-CN" sz="1600" dirty="0"/>
              <a:t>SA2#157, 0 TU assigned: address two new ENs for “merging with common API”</a:t>
            </a:r>
          </a:p>
          <a:p>
            <a:endParaRPr lang="en-US" altLang="en-US" sz="1600" dirty="0"/>
          </a:p>
          <a:p>
            <a:endParaRPr lang="en-US" altLang="en-US" sz="1600" dirty="0"/>
          </a:p>
        </p:txBody>
      </p:sp>
      <p:graphicFrame>
        <p:nvGraphicFramePr>
          <p:cNvPr id="7" name="Table 2">
            <a:extLst>
              <a:ext uri="{FF2B5EF4-FFF2-40B4-BE49-F238E27FC236}">
                <a16:creationId xmlns:a16="http://schemas.microsoft.com/office/drawing/2014/main" id="{3BF5E871-8602-48B9-8AEE-2BB38E66BE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9693967"/>
              </p:ext>
            </p:extLst>
          </p:nvPr>
        </p:nvGraphicFramePr>
        <p:xfrm>
          <a:off x="952498" y="1828501"/>
          <a:ext cx="9906006" cy="1020884"/>
        </p:xfrm>
        <a:graphic>
          <a:graphicData uri="http://schemas.openxmlformats.org/drawingml/2006/table">
            <a:tbl>
              <a:tblPr/>
              <a:tblGrid>
                <a:gridCol w="793175">
                  <a:extLst>
                    <a:ext uri="{9D8B030D-6E8A-4147-A177-3AD203B41FA5}">
                      <a16:colId xmlns:a16="http://schemas.microsoft.com/office/drawing/2014/main" val="2271092161"/>
                    </a:ext>
                  </a:extLst>
                </a:gridCol>
                <a:gridCol w="779318">
                  <a:extLst>
                    <a:ext uri="{9D8B030D-6E8A-4147-A177-3AD203B41FA5}">
                      <a16:colId xmlns:a16="http://schemas.microsoft.com/office/drawing/2014/main" val="36966613"/>
                    </a:ext>
                  </a:extLst>
                </a:gridCol>
                <a:gridCol w="1028700">
                  <a:extLst>
                    <a:ext uri="{9D8B030D-6E8A-4147-A177-3AD203B41FA5}">
                      <a16:colId xmlns:a16="http://schemas.microsoft.com/office/drawing/2014/main" val="1181478946"/>
                    </a:ext>
                  </a:extLst>
                </a:gridCol>
                <a:gridCol w="716973">
                  <a:extLst>
                    <a:ext uri="{9D8B030D-6E8A-4147-A177-3AD203B41FA5}">
                      <a16:colId xmlns:a16="http://schemas.microsoft.com/office/drawing/2014/main" val="1895195791"/>
                    </a:ext>
                  </a:extLst>
                </a:gridCol>
                <a:gridCol w="658784">
                  <a:extLst>
                    <a:ext uri="{9D8B030D-6E8A-4147-A177-3AD203B41FA5}">
                      <a16:colId xmlns:a16="http://schemas.microsoft.com/office/drawing/2014/main" val="3673217493"/>
                    </a:ext>
                  </a:extLst>
                </a:gridCol>
                <a:gridCol w="658784">
                  <a:extLst>
                    <a:ext uri="{9D8B030D-6E8A-4147-A177-3AD203B41FA5}">
                      <a16:colId xmlns:a16="http://schemas.microsoft.com/office/drawing/2014/main" val="2040787730"/>
                    </a:ext>
                  </a:extLst>
                </a:gridCol>
                <a:gridCol w="658784">
                  <a:extLst>
                    <a:ext uri="{9D8B030D-6E8A-4147-A177-3AD203B41FA5}">
                      <a16:colId xmlns:a16="http://schemas.microsoft.com/office/drawing/2014/main" val="4217812726"/>
                    </a:ext>
                  </a:extLst>
                </a:gridCol>
                <a:gridCol w="658784">
                  <a:extLst>
                    <a:ext uri="{9D8B030D-6E8A-4147-A177-3AD203B41FA5}">
                      <a16:colId xmlns:a16="http://schemas.microsoft.com/office/drawing/2014/main" val="50854303"/>
                    </a:ext>
                  </a:extLst>
                </a:gridCol>
                <a:gridCol w="658784">
                  <a:extLst>
                    <a:ext uri="{9D8B030D-6E8A-4147-A177-3AD203B41FA5}">
                      <a16:colId xmlns:a16="http://schemas.microsoft.com/office/drawing/2014/main" val="3549632657"/>
                    </a:ext>
                  </a:extLst>
                </a:gridCol>
                <a:gridCol w="658784">
                  <a:extLst>
                    <a:ext uri="{9D8B030D-6E8A-4147-A177-3AD203B41FA5}">
                      <a16:colId xmlns:a16="http://schemas.microsoft.com/office/drawing/2014/main" val="2538006669"/>
                    </a:ext>
                  </a:extLst>
                </a:gridCol>
                <a:gridCol w="658784">
                  <a:extLst>
                    <a:ext uri="{9D8B030D-6E8A-4147-A177-3AD203B41FA5}">
                      <a16:colId xmlns:a16="http://schemas.microsoft.com/office/drawing/2014/main" val="3241766887"/>
                    </a:ext>
                  </a:extLst>
                </a:gridCol>
                <a:gridCol w="658784">
                  <a:extLst>
                    <a:ext uri="{9D8B030D-6E8A-4147-A177-3AD203B41FA5}">
                      <a16:colId xmlns:a16="http://schemas.microsoft.com/office/drawing/2014/main" val="3393141567"/>
                    </a:ext>
                  </a:extLst>
                </a:gridCol>
                <a:gridCol w="658784">
                  <a:extLst>
                    <a:ext uri="{9D8B030D-6E8A-4147-A177-3AD203B41FA5}">
                      <a16:colId xmlns:a16="http://schemas.microsoft.com/office/drawing/2014/main" val="4054495544"/>
                    </a:ext>
                  </a:extLst>
                </a:gridCol>
                <a:gridCol w="658784">
                  <a:extLst>
                    <a:ext uri="{9D8B030D-6E8A-4147-A177-3AD203B41FA5}">
                      <a16:colId xmlns:a16="http://schemas.microsoft.com/office/drawing/2014/main" val="3007937650"/>
                    </a:ext>
                  </a:extLst>
                </a:gridCol>
              </a:tblGrid>
              <a:tr h="255221"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Apr,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May,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7654772"/>
                  </a:ext>
                </a:extLst>
              </a:tr>
              <a:tr h="51044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SID/WID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#149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#154AH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9406500"/>
                  </a:ext>
                </a:extLst>
              </a:tr>
              <a:tr h="255221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FS_GMEC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1.75</a:t>
                      </a:r>
                      <a:r>
                        <a:rPr lang="en-US" altLang="zh-CN" sz="1000" b="0" i="0" u="none" strike="noStrike" dirty="0">
                          <a:solidFill>
                            <a:srgbClr val="7030A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+0.5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5.75</a:t>
                      </a:r>
                      <a:r>
                        <a:rPr lang="en-US" altLang="zh-CN" sz="1000" b="0" i="0" u="none" strike="noStrike" dirty="0">
                          <a:solidFill>
                            <a:srgbClr val="7030A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+0.5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0.75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0.5+</a:t>
                      </a:r>
                      <a:r>
                        <a:rPr lang="en-US" altLang="zh-CN" sz="1000" b="0" i="0" u="none" strike="noStrike" dirty="0">
                          <a:solidFill>
                            <a:srgbClr val="7030A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33214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104767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679a257e-872f-4c98-9e8a-0a9c104f72cd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280d8efa-eff2-4910-88d2-79ca146720c4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11286</TotalTime>
  <Words>717</Words>
  <Application>Microsoft Office PowerPoint</Application>
  <PresentationFormat>宽屏</PresentationFormat>
  <Paragraphs>113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Arial </vt:lpstr>
      <vt:lpstr>等线</vt:lpstr>
      <vt:lpstr>宋体</vt:lpstr>
      <vt:lpstr>Arial</vt:lpstr>
      <vt:lpstr>Calibri</vt:lpstr>
      <vt:lpstr>Calibri Light</vt:lpstr>
      <vt:lpstr>Times New Roman</vt:lpstr>
      <vt:lpstr>Office Theme</vt:lpstr>
      <vt:lpstr>Status report for Generic group management, exposure and communication enhancements (GMEC)</vt:lpstr>
      <vt:lpstr>GMEC Status after SA2#156E&amp;157</vt:lpstr>
      <vt:lpstr>FS_GMEC Status after SA2#156E&amp;157</vt:lpstr>
      <vt:lpstr>GMEC SI/WI Status at SA#100</vt:lpstr>
      <vt:lpstr>Work Planning for FS_GMEC/GMEC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Huawei-Z1</cp:lastModifiedBy>
  <cp:revision>990</cp:revision>
  <dcterms:created xsi:type="dcterms:W3CDTF">2010-02-05T13:52:04Z</dcterms:created>
  <dcterms:modified xsi:type="dcterms:W3CDTF">2023-05-26T11:57:38Z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(3)Yxj4sGi71aYYZ+5I+YA6EC4s7jd2LO3nuBE3XifYpdA4dOFN2aYk5Gnrt3W8YLz277bfkQks
6X0J3tcUgsjLrK9cznydntTZy5xnWaFgVRk8bpbSNEbagy3BFnn+T9n4qa2sYtkPNkE17kJ6
vfnpV/RUMPwwkBfIQYCyPwunaiWVddUXxcLSTNBjrv6AxNfjty/P9U/piSrHS5+WM0jueXm3
OtQd60lDsiTWbOPH55</vt:lpwstr>
  </property>
  <property fmtid="{D5CDD505-2E9C-101B-9397-08002B2CF9AE}" pid="4" name="_2015_ms_pID_7253431">
    <vt:lpwstr>y+C7U35s6587KHhlCpgCdaXoT3n0P/25pJMVAjnwY/PsOMnJqzA7aM
IGoIz19DrnPah82Gle4O/BRgVM5JYCac16m4zfBKOjeJZP/LaujGrve4X1G0jEiVwoqFDMG1
EMuoBnZ2qgiEqFoYWAMY81e3e41tdnyXnKMt5d0phCuyexoKm7T2DbtLRcGz4xmm0sSDV3iG
WyDCeqzC7qiykfvAFE6wkaTKlvnCKGd2/zSP</vt:lpwstr>
  </property>
  <property fmtid="{D5CDD505-2E9C-101B-9397-08002B2CF9AE}" pid="5" name="_2015_ms_pID_7253432">
    <vt:lpwstr>TA==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1684942624</vt:lpwstr>
  </property>
</Properties>
</file>