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9"/>
  </p:notesMasterIdLst>
  <p:handoutMasterIdLst>
    <p:handoutMasterId r:id="rId10"/>
  </p:handoutMasterIdLst>
  <p:sldIdLst>
    <p:sldId id="303" r:id="rId2"/>
    <p:sldId id="710" r:id="rId3"/>
    <p:sldId id="717" r:id="rId4"/>
    <p:sldId id="1135" r:id="rId5"/>
    <p:sldId id="1133" r:id="rId6"/>
    <p:sldId id="712" r:id="rId7"/>
    <p:sldId id="711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06-10-2219_Puneet Jain" initials="PKJ" lastIdx="1" clrIdx="0">
    <p:extLst>
      <p:ext uri="{19B8F6BF-5375-455C-9EA6-DF929625EA0E}">
        <p15:presenceInfo xmlns:p15="http://schemas.microsoft.com/office/powerpoint/2012/main" userId="06-10-2219_Puneet Ja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9EDF4"/>
    <a:srgbClr val="D0D8E8"/>
    <a:srgbClr val="62A14D"/>
    <a:srgbClr val="FF3300"/>
    <a:srgbClr val="000000"/>
    <a:srgbClr val="C6D254"/>
    <a:srgbClr val="B1D254"/>
    <a:srgbClr val="72AF2F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36C51E-7406-4874-ADC1-B77BCC5398B9}" v="128" dt="2023-05-09T01:46:29.95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538" autoAdjust="0"/>
    <p:restoredTop sz="94660"/>
  </p:normalViewPr>
  <p:slideViewPr>
    <p:cSldViewPr snapToGrid="0">
      <p:cViewPr varScale="1">
        <p:scale>
          <a:sx n="75" d="100"/>
          <a:sy n="75" d="100"/>
        </p:scale>
        <p:origin x="65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52A9AA28-9532-4E92-ABC3-08306F4C16E6}"/>
    <pc:docChg chg="modSld">
      <pc:chgData name="Jain, Puneet" userId="75cd3f4f-f229-4449-9d1d-578b6f6df20f" providerId="ADAL" clId="{52A9AA28-9532-4E92-ABC3-08306F4C16E6}" dt="2023-05-09T01:48:25.027" v="3" actId="20577"/>
      <pc:docMkLst>
        <pc:docMk/>
      </pc:docMkLst>
      <pc:sldChg chg="modSp mod">
        <pc:chgData name="Jain, Puneet" userId="75cd3f4f-f229-4449-9d1d-578b6f6df20f" providerId="ADAL" clId="{52A9AA28-9532-4E92-ABC3-08306F4C16E6}" dt="2023-05-09T01:48:25.027" v="3" actId="20577"/>
        <pc:sldMkLst>
          <pc:docMk/>
          <pc:sldMk cId="1079223815" sldId="712"/>
        </pc:sldMkLst>
        <pc:spChg chg="mod">
          <ac:chgData name="Jain, Puneet" userId="75cd3f4f-f229-4449-9d1d-578b6f6df20f" providerId="ADAL" clId="{52A9AA28-9532-4E92-ABC3-08306F4C16E6}" dt="2023-05-09T01:48:25.027" v="3" actId="20577"/>
          <ac:spMkLst>
            <pc:docMk/>
            <pc:sldMk cId="1079223815" sldId="712"/>
            <ac:spMk id="10242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25-May-23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25-May-23</a:t>
            </a:fld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22104670-74C2-4A6C-A838-B3BB595D87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64891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9F5D514C-FDF3-F69E-7923-9EEED4F351A2}"/>
              </a:ext>
            </a:extLst>
          </p:cNvPr>
          <p:cNvSpPr txBox="1"/>
          <p:nvPr userDrawn="1"/>
        </p:nvSpPr>
        <p:spPr>
          <a:xfrm>
            <a:off x="590550" y="645477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b="1" dirty="0">
                <a:solidFill>
                  <a:schemeClr val="bg1"/>
                </a:solidFill>
              </a:rPr>
              <a:t>S2-2307404: </a:t>
            </a:r>
            <a:r>
              <a:rPr lang="en-GB" altLang="de-DE" sz="1200" dirty="0">
                <a:solidFill>
                  <a:schemeClr val="bg1"/>
                </a:solidFill>
              </a:rPr>
              <a:t>SA2#157, </a:t>
            </a:r>
            <a:r>
              <a:rPr lang="en-US" altLang="de-DE" sz="1200" dirty="0">
                <a:solidFill>
                  <a:schemeClr val="bg1"/>
                </a:solidFill>
              </a:rPr>
              <a:t>22 – 26 May 2023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3801979"/>
            <a:ext cx="6400800" cy="220764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Puneet Jain</a:t>
            </a:r>
          </a:p>
          <a:p>
            <a:pPr marL="0" indent="0" algn="ctr" eaLnBrk="1" hangingPunct="1">
              <a:buFontTx/>
              <a:buNone/>
            </a:pPr>
            <a:r>
              <a:rPr lang="fr-FR" altLang="de-DE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SA2 Chair</a:t>
            </a:r>
          </a:p>
          <a:p>
            <a:pPr marL="0" indent="0" algn="ctr" eaLnBrk="1" hangingPunct="1">
              <a:buFontTx/>
              <a:buNone/>
            </a:pPr>
            <a:endParaRPr lang="fr-FR" altLang="de-DE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eaLnBrk="1" hangingPunct="1">
              <a:buFontTx/>
              <a:buNone/>
            </a:pPr>
            <a:endParaRPr lang="de-DE" altLang="de-D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1238434" y="2081470"/>
            <a:ext cx="7000044" cy="2000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5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SA2 Inputs to Rel-19 SA Workshop</a:t>
            </a:r>
            <a: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en-GB" sz="3200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US" sz="20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4FC26B74-F733-FF13-1CDD-F2B1333D35AE}"/>
              </a:ext>
            </a:extLst>
          </p:cNvPr>
          <p:cNvSpPr txBox="1"/>
          <p:nvPr/>
        </p:nvSpPr>
        <p:spPr>
          <a:xfrm>
            <a:off x="117460" y="153864"/>
            <a:ext cx="7173886" cy="607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hangingPunct="0">
              <a:spcBef>
                <a:spcPts val="0"/>
              </a:spcBef>
              <a:spcAft>
                <a:spcPts val="900"/>
              </a:spcAft>
              <a:tabLst>
                <a:tab pos="6120130" algn="r"/>
              </a:tabLst>
            </a:pPr>
            <a:r>
              <a:rPr lang="en-GB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SA WG2 Meeting #157	</a:t>
            </a:r>
            <a:r>
              <a:rPr lang="en-GB" sz="1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S2-230</a:t>
            </a:r>
            <a:r>
              <a:rPr lang="en-US" sz="1400" b="1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8057</a:t>
            </a:r>
            <a:endParaRPr lang="en-US" sz="105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2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SimSun" panose="02010600030101010101" pitchFamily="2" charset="-122"/>
              </a:rPr>
              <a:t>Berlin, Germany, May 22 – 26, 2023</a:t>
            </a:r>
            <a:endParaRPr lang="en-US" sz="700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Plan </a:t>
            </a:r>
            <a:br>
              <a:rPr lang="de-DE" altLang="de-DE" b="1" dirty="0"/>
            </a:br>
            <a:r>
              <a:rPr lang="de-DE" altLang="de-DE" b="1" dirty="0"/>
              <a:t>(endorsed in SP-230383)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383632"/>
            <a:ext cx="8345488" cy="4946146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Rel-19 workshop will be held F2F in Taipei. Workshop will take place in between SA#100 meeting. </a:t>
            </a:r>
          </a:p>
          <a:p>
            <a:pPr eaLnBrk="1" hangingPunct="1">
              <a:defRPr/>
            </a:pPr>
            <a:endParaRPr lang="de-DE" altLang="de-DE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de-DE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2 days dedicated workshop on June-13 (Tue) and June-14 (Wed).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12: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13 (WS Day 1):  Full Day - 3GPP Member, External presentations. </a:t>
            </a:r>
          </a:p>
          <a:p>
            <a:pPr lvl="1" eaLnBrk="1" hangingPunct="1"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14 (WS Day 2):  0.5 Day - 3GPP Member, External presentations. </a:t>
            </a:r>
          </a:p>
          <a:p>
            <a:pPr marL="457200" lvl="1" indent="0" eaLnBrk="1" hangingPunct="1">
              <a:buNone/>
              <a:defRPr/>
            </a:pPr>
            <a:r>
              <a:rPr lang="en-US" altLang="ko-KR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	                                0.5 Day - Summary/Output report of the workshop.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15: SA#100</a:t>
            </a:r>
          </a:p>
          <a:p>
            <a:pPr lvl="1" eaLnBrk="1" hangingPunct="1">
              <a:defRPr/>
            </a:pPr>
            <a:r>
              <a:rPr lang="en-US" altLang="ko-KR" sz="1200" b="1" dirty="0">
                <a:latin typeface="Arial" panose="020B0604020202020204" pitchFamily="34" charset="0"/>
                <a:cs typeface="Arial" panose="020B0604020202020204" pitchFamily="34" charset="0"/>
              </a:rPr>
              <a:t>June 16: SA#100</a:t>
            </a:r>
          </a:p>
          <a:p>
            <a:pPr marL="457200" lvl="1" indent="0" eaLnBrk="1" hangingPunct="1">
              <a:buNone/>
              <a:defRPr/>
            </a:pPr>
            <a:endParaRPr lang="en-US" altLang="ko-KR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Input to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SA1 input on Rel-19 status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3GPP Member/MRP/other contributions on Rel-19 views/priority. </a:t>
            </a:r>
          </a:p>
          <a:p>
            <a:pPr lvl="1" eaLnBrk="1" hangingPunct="1">
              <a:defRPr/>
            </a:pPr>
            <a:r>
              <a:rPr lang="en-GB" altLang="ko-KR" sz="12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SA WG inputs on TU Budget for Rel-19, Max SIDs/WIDs, Max size per SID/WID. </a:t>
            </a:r>
          </a:p>
          <a:p>
            <a:pPr eaLnBrk="1" hangingPunct="1">
              <a:defRPr/>
            </a:pPr>
            <a:r>
              <a:rPr lang="en-GB" altLang="ko-KR" sz="1600" b="1" dirty="0">
                <a:latin typeface="Arial" panose="020B0604020202020204" pitchFamily="34" charset="0"/>
                <a:cs typeface="Arial" panose="020B0604020202020204" pitchFamily="34" charset="0"/>
              </a:rPr>
              <a:t>Output of the WS: 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High level summary report from the WS.</a:t>
            </a:r>
          </a:p>
          <a:p>
            <a:pPr lvl="1" eaLnBrk="1" hangingPunct="1"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Identify the Core and Miscellaneous Rel-19 items/direction.</a:t>
            </a:r>
          </a:p>
          <a:p>
            <a:pPr lvl="1" eaLnBrk="1" hangingPunct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ko-KR" sz="1200" dirty="0">
                <a:latin typeface="Arial" panose="020B0604020202020204" pitchFamily="34" charset="0"/>
                <a:cs typeface="Arial" panose="020B0604020202020204" pitchFamily="34" charset="0"/>
              </a:rPr>
              <a:t>Guidance to the WGs</a:t>
            </a: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Workshop Agenda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="" xmlns:a16="http://schemas.microsoft.com/office/drawing/2014/main" id="{22898159-1BEB-7207-8FF5-10AEC2B0AC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551614"/>
              </p:ext>
            </p:extLst>
          </p:nvPr>
        </p:nvGraphicFramePr>
        <p:xfrm>
          <a:off x="872490" y="1729588"/>
          <a:ext cx="7399020" cy="4167124"/>
        </p:xfrm>
        <a:graphic>
          <a:graphicData uri="http://schemas.openxmlformats.org/drawingml/2006/table">
            <a:tbl>
              <a:tblPr/>
              <a:tblGrid>
                <a:gridCol w="1169670">
                  <a:extLst>
                    <a:ext uri="{9D8B030D-6E8A-4147-A177-3AD203B41FA5}">
                      <a16:colId xmlns="" xmlns:a16="http://schemas.microsoft.com/office/drawing/2014/main" val="691195157"/>
                    </a:ext>
                  </a:extLst>
                </a:gridCol>
                <a:gridCol w="6229350">
                  <a:extLst>
                    <a:ext uri="{9D8B030D-6E8A-4147-A177-3AD203B41FA5}">
                      <a16:colId xmlns="" xmlns:a16="http://schemas.microsoft.com/office/drawing/2014/main" val="378711881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Agenda Item#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Description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3410901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Opening of the SA Rel-19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Tuesday, 13 June 2023, 0900 local time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705663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Welcome Speech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009928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Introduction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3843827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IPR Call &amp; Antitrust reminders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23178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1.4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Approval of Agenda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680790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Liaisons Statements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532660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2.1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Incoming LSs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1155263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Input Documents to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89809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3.1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WG1 inputs on Rel-19 status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038900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i="1">
                          <a:solidFill>
                            <a:srgbClr val="00206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3.2</a:t>
                      </a:r>
                      <a:endParaRPr lang="en-US" sz="180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SA WGs inputs on WG capacity for Rel-19 (e.g., TU Budget, Max# of SIDs/WIDs, Max size per SID/WID)</a:t>
                      </a:r>
                      <a:endParaRPr lang="en-US" sz="1800" dirty="0">
                        <a:effectLst/>
                        <a:highlight>
                          <a:srgbClr val="FFFF00"/>
                        </a:highlight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60775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3GPP Member/MRP/other contributions on Rel-19 views/priority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423685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Output of the workshop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4554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High level summary report from the WS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83198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Identify the Core and Miscellaneous Rel-19 items/direction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305920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4.3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Guidance to the WGs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3897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0506195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i="1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5.1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General Cross TSG Coordination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64336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6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Close of the SA Rel-19 Workshop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tabLst>
                          <a:tab pos="360045" algn="l"/>
                          <a:tab pos="540385" algn="l"/>
                          <a:tab pos="720090" algn="l"/>
                          <a:tab pos="900430" algn="l"/>
                          <a:tab pos="1080135" algn="l"/>
                        </a:tabLs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MS Mincho" panose="02020609040205080304" pitchFamily="49" charset="-128"/>
                          <a:cs typeface="Times New Roman" panose="02020603050405020304" pitchFamily="18" charset="0"/>
                        </a:rPr>
                        <a:t>Wednesday, 14 June 2023, 1800 local time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71809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4931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="" xmlns:a16="http://schemas.microsoft.com/office/drawing/2014/main" id="{CD09DAD2-7A6D-8F04-DD2D-7656B0835144}"/>
              </a:ext>
            </a:extLst>
          </p:cNvPr>
          <p:cNvCxnSpPr>
            <a:cxnSpLocks/>
          </p:cNvCxnSpPr>
          <p:nvPr/>
        </p:nvCxnSpPr>
        <p:spPr bwMode="auto">
          <a:xfrm>
            <a:off x="1" y="1587500"/>
            <a:ext cx="86661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266" name="Straight Connector 114">
            <a:extLst>
              <a:ext uri="{FF2B5EF4-FFF2-40B4-BE49-F238E27FC236}">
                <a16:creationId xmlns="" xmlns:a16="http://schemas.microsoft.com/office/drawing/2014/main" id="{DC6D4FDE-7441-3EF9-51E3-EAACD8A8146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7491413" y="2039938"/>
            <a:ext cx="0" cy="36242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73" name="Straight Connector 114">
            <a:extLst>
              <a:ext uri="{FF2B5EF4-FFF2-40B4-BE49-F238E27FC236}">
                <a16:creationId xmlns="" xmlns:a16="http://schemas.microsoft.com/office/drawing/2014/main" id="{B465211A-1029-3984-862A-00D5ADB1F04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772025" y="2000250"/>
            <a:ext cx="0" cy="3663950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cxnSp>
        <p:nvCxnSpPr>
          <p:cNvPr id="9298" name="Straight Connector 114">
            <a:extLst>
              <a:ext uri="{FF2B5EF4-FFF2-40B4-BE49-F238E27FC236}">
                <a16:creationId xmlns="" xmlns:a16="http://schemas.microsoft.com/office/drawing/2014/main" id="{4062F56C-96A3-7534-48AF-DB2D47D808F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028825" y="2001838"/>
            <a:ext cx="14288" cy="3662362"/>
          </a:xfrm>
          <a:prstGeom prst="line">
            <a:avLst/>
          </a:prstGeom>
          <a:noFill/>
          <a:ln w="28575" algn="ctr">
            <a:solidFill>
              <a:schemeClr val="accent3"/>
            </a:solidFill>
            <a:round/>
            <a:headEnd/>
            <a:tailEnd/>
          </a:ln>
        </p:spPr>
      </p:cxnSp>
      <p:sp>
        <p:nvSpPr>
          <p:cNvPr id="6151" name="TextBox 86">
            <a:extLst>
              <a:ext uri="{FF2B5EF4-FFF2-40B4-BE49-F238E27FC236}">
                <a16:creationId xmlns="" xmlns:a16="http://schemas.microsoft.com/office/drawing/2014/main" id="{82FB2F4D-0A09-F1BE-B97B-9A5C94D7EC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7925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TSG#101</a:t>
            </a:r>
          </a:p>
        </p:txBody>
      </p:sp>
      <p:cxnSp>
        <p:nvCxnSpPr>
          <p:cNvPr id="9263" name="Straight Connector 115">
            <a:extLst>
              <a:ext uri="{FF2B5EF4-FFF2-40B4-BE49-F238E27FC236}">
                <a16:creationId xmlns="" xmlns:a16="http://schemas.microsoft.com/office/drawing/2014/main" id="{3A42794B-75B3-2C5E-9FCD-23026C33200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7162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4" name="Straight Connector 114">
            <a:extLst>
              <a:ext uri="{FF2B5EF4-FFF2-40B4-BE49-F238E27FC236}">
                <a16:creationId xmlns="" xmlns:a16="http://schemas.microsoft.com/office/drawing/2014/main" id="{0F81156B-4D80-3E24-A219-1CA031C2CF73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3688" y="2063750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5" name="Straight Connector 114">
            <a:extLst>
              <a:ext uri="{FF2B5EF4-FFF2-40B4-BE49-F238E27FC236}">
                <a16:creationId xmlns="" xmlns:a16="http://schemas.microsoft.com/office/drawing/2014/main" id="{BC02EECF-289D-3E59-9EC9-B0DFB537B25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142557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7" name="Straight Connector 114">
            <a:extLst>
              <a:ext uri="{FF2B5EF4-FFF2-40B4-BE49-F238E27FC236}">
                <a16:creationId xmlns="" xmlns:a16="http://schemas.microsoft.com/office/drawing/2014/main" id="{FED55689-65EB-FCB9-93ED-98FA11DBE02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069263" y="2039939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8" name="Straight Connector 114">
            <a:extLst>
              <a:ext uri="{FF2B5EF4-FFF2-40B4-BE49-F238E27FC236}">
                <a16:creationId xmlns="" xmlns:a16="http://schemas.microsoft.com/office/drawing/2014/main" id="{465DC557-3B6C-367B-98F8-DE8B7C5D8C64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826250" y="2039938"/>
            <a:ext cx="0" cy="37528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69" name="Straight Connector 114">
            <a:extLst>
              <a:ext uri="{FF2B5EF4-FFF2-40B4-BE49-F238E27FC236}">
                <a16:creationId xmlns="" xmlns:a16="http://schemas.microsoft.com/office/drawing/2014/main" id="{B42BE5BF-D5A6-56B6-B49A-488EB7E71BC6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4340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0" name="Straight Connector 114">
            <a:extLst>
              <a:ext uri="{FF2B5EF4-FFF2-40B4-BE49-F238E27FC236}">
                <a16:creationId xmlns="" xmlns:a16="http://schemas.microsoft.com/office/drawing/2014/main" id="{E7E6284B-BC93-786F-9F05-BBAAA43C4809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130925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1" name="Straight Connector 114">
            <a:extLst>
              <a:ext uri="{FF2B5EF4-FFF2-40B4-BE49-F238E27FC236}">
                <a16:creationId xmlns="" xmlns:a16="http://schemas.microsoft.com/office/drawing/2014/main" id="{F33FB2DC-F98D-58D2-2F4E-E16AB1FA7DD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176713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2" name="Straight Connector 114">
            <a:extLst>
              <a:ext uri="{FF2B5EF4-FFF2-40B4-BE49-F238E27FC236}">
                <a16:creationId xmlns="" xmlns:a16="http://schemas.microsoft.com/office/drawing/2014/main" id="{C09A21EC-12A1-A4EB-635E-98AF89B5E50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411538" y="2039939"/>
            <a:ext cx="0" cy="372427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cxnSp>
        <p:nvCxnSpPr>
          <p:cNvPr id="9279" name="Straight Connector 114">
            <a:extLst>
              <a:ext uri="{FF2B5EF4-FFF2-40B4-BE49-F238E27FC236}">
                <a16:creationId xmlns="" xmlns:a16="http://schemas.microsoft.com/office/drawing/2014/main" id="{0A853769-83C5-89E1-FD24-789CA49F31F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02663" y="2043113"/>
            <a:ext cx="0" cy="3803650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9256" name="TextBox 1">
            <a:extLst>
              <a:ext uri="{FF2B5EF4-FFF2-40B4-BE49-F238E27FC236}">
                <a16:creationId xmlns="" xmlns:a16="http://schemas.microsoft.com/office/drawing/2014/main" id="{80193E37-9A28-367C-08BC-5250083F8B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826" y="5337176"/>
            <a:ext cx="1363663" cy="169863"/>
          </a:xfrm>
          <a:prstGeom prst="rect">
            <a:avLst/>
          </a:prstGeom>
          <a:ln w="31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altLang="en-US" sz="500" b="1" dirty="0">
                <a:latin typeface="Montserrat" panose="00000500000000000000" pitchFamily="50" charset="0"/>
              </a:rPr>
              <a:t>Note</a:t>
            </a:r>
            <a:r>
              <a:rPr lang="en-GB" altLang="en-US" sz="500" dirty="0">
                <a:latin typeface="Montserrat" panose="00000500000000000000" pitchFamily="50" charset="0"/>
              </a:rPr>
              <a:t>: All starting dates are indicative</a:t>
            </a:r>
          </a:p>
        </p:txBody>
      </p:sp>
      <p:sp>
        <p:nvSpPr>
          <p:cNvPr id="6163" name="TextBox 86">
            <a:extLst>
              <a:ext uri="{FF2B5EF4-FFF2-40B4-BE49-F238E27FC236}">
                <a16:creationId xmlns="" xmlns:a16="http://schemas.microsoft.com/office/drawing/2014/main" id="{88410D57-A65E-F6DD-6F0E-7ACBB88F3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25613" y="1701801"/>
            <a:ext cx="5635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4" name="TextBox 86">
            <a:extLst>
              <a:ext uri="{FF2B5EF4-FFF2-40B4-BE49-F238E27FC236}">
                <a16:creationId xmlns="" xmlns:a16="http://schemas.microsoft.com/office/drawing/2014/main" id="{9EEB49AA-8E75-9372-DEAB-03FEB3CF3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98713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TSG#103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5" name="TextBox 86">
            <a:extLst>
              <a:ext uri="{FF2B5EF4-FFF2-40B4-BE49-F238E27FC236}">
                <a16:creationId xmlns="" xmlns:a16="http://schemas.microsoft.com/office/drawing/2014/main" id="{2636F013-D29F-027D-69FC-9AF0BAB4B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14675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TSG#104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6" name="TextBox 86">
            <a:extLst>
              <a:ext uri="{FF2B5EF4-FFF2-40B4-BE49-F238E27FC236}">
                <a16:creationId xmlns="" xmlns:a16="http://schemas.microsoft.com/office/drawing/2014/main" id="{8ACC3ED8-54C1-48D5-2CD0-1F4673530C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4138" y="1701801"/>
            <a:ext cx="56515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TSG#105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7" name="TextBox 86">
            <a:extLst>
              <a:ext uri="{FF2B5EF4-FFF2-40B4-BE49-F238E27FC236}">
                <a16:creationId xmlns="" xmlns:a16="http://schemas.microsoft.com/office/drawing/2014/main" id="{A0615FAB-AD27-FE5A-2143-CF9FC78C65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5639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TSG#106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8" name="TextBox 86">
            <a:extLst>
              <a:ext uri="{FF2B5EF4-FFF2-40B4-BE49-F238E27FC236}">
                <a16:creationId xmlns="" xmlns:a16="http://schemas.microsoft.com/office/drawing/2014/main" id="{85B8E3DC-AE46-5084-5E32-0EE0F5973A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0325" y="1701801"/>
            <a:ext cx="56673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TSG#107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69" name="TextBox 86">
            <a:extLst>
              <a:ext uri="{FF2B5EF4-FFF2-40B4-BE49-F238E27FC236}">
                <a16:creationId xmlns="" xmlns:a16="http://schemas.microsoft.com/office/drawing/2014/main" id="{C451C90A-6EBB-F9E0-8B85-D8E0F35610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7550" y="1701801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TSG#108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0" name="TextBox 86">
            <a:extLst>
              <a:ext uri="{FF2B5EF4-FFF2-40B4-BE49-F238E27FC236}">
                <a16:creationId xmlns="" xmlns:a16="http://schemas.microsoft.com/office/drawing/2014/main" id="{D7872B10-FFB5-C9EC-AFA6-5A717C2996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27801" y="1701801"/>
            <a:ext cx="568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1" name="TextBox 86">
            <a:extLst>
              <a:ext uri="{FF2B5EF4-FFF2-40B4-BE49-F238E27FC236}">
                <a16:creationId xmlns="" xmlns:a16="http://schemas.microsoft.com/office/drawing/2014/main" id="{42F17ECC-D5EF-4397-82D8-48B1957BCA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1701801"/>
            <a:ext cx="5461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2" name="TextBox 86">
            <a:extLst>
              <a:ext uri="{FF2B5EF4-FFF2-40B4-BE49-F238E27FC236}">
                <a16:creationId xmlns="" xmlns:a16="http://schemas.microsoft.com/office/drawing/2014/main" id="{419DEB82-DC4D-0958-3892-E0E2EE4A5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1126" y="1701801"/>
            <a:ext cx="5175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TSG#111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3" name="TextBox 86">
            <a:extLst>
              <a:ext uri="{FF2B5EF4-FFF2-40B4-BE49-F238E27FC236}">
                <a16:creationId xmlns="" xmlns:a16="http://schemas.microsoft.com/office/drawing/2014/main" id="{2FD0923A-A8B3-230D-3A5B-B9376E7B0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3738" y="1701801"/>
            <a:ext cx="538162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TSG#112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4" name="TextBox 86">
            <a:extLst>
              <a:ext uri="{FF2B5EF4-FFF2-40B4-BE49-F238E27FC236}">
                <a16:creationId xmlns="" xmlns:a16="http://schemas.microsoft.com/office/drawing/2014/main" id="{3B82D8EB-2BB0-623C-D14D-BFB6B1F67D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4" y="1716089"/>
            <a:ext cx="5302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TSG#99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175" name="Chevron 60">
            <a:extLst>
              <a:ext uri="{FF2B5EF4-FFF2-40B4-BE49-F238E27FC236}">
                <a16:creationId xmlns="" xmlns:a16="http://schemas.microsoft.com/office/drawing/2014/main" id="{529E8751-E161-0C42-2F9E-8F975FAC6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7063" y="2386014"/>
            <a:ext cx="819150" cy="280987"/>
          </a:xfrm>
          <a:prstGeom prst="chevron">
            <a:avLst>
              <a:gd name="adj" fmla="val 50086"/>
            </a:avLst>
          </a:prstGeom>
          <a:solidFill>
            <a:srgbClr val="006600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RAN4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content def.</a:t>
            </a:r>
          </a:p>
        </p:txBody>
      </p:sp>
      <p:sp>
        <p:nvSpPr>
          <p:cNvPr id="113" name="Chevron 60">
            <a:extLst>
              <a:ext uri="{FF2B5EF4-FFF2-40B4-BE49-F238E27FC236}">
                <a16:creationId xmlns="" xmlns:a16="http://schemas.microsoft.com/office/drawing/2014/main" id="{F0CEC1E6-D15C-02AF-34A3-295FBAAD82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7425" y="2386014"/>
            <a:ext cx="11874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b="1" dirty="0">
                <a:latin typeface="Montserrat" panose="00000500000000000000" pitchFamily="50" charset="0"/>
              </a:rPr>
              <a:t> </a:t>
            </a:r>
            <a:r>
              <a:rPr lang="fr-FR" altLang="en-US" sz="800" dirty="0">
                <a:latin typeface="Montserrat" panose="00000500000000000000" pitchFamily="50" charset="0"/>
              </a:rPr>
              <a:t>RAN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def</a:t>
            </a:r>
            <a:r>
              <a:rPr lang="fr-FR" altLang="en-US" sz="800" dirty="0">
                <a:latin typeface="Montserrat" panose="00000500000000000000" pitchFamily="50" charset="0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F965F224-433B-B44B-BE7F-71106B3BCDAC}"/>
              </a:ext>
            </a:extLst>
          </p:cNvPr>
          <p:cNvSpPr txBox="1"/>
          <p:nvPr/>
        </p:nvSpPr>
        <p:spPr>
          <a:xfrm>
            <a:off x="3162301" y="1465263"/>
            <a:ext cx="4984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25E14FDD-0DA9-AEB2-7351-B2CBCFCB98FD}"/>
              </a:ext>
            </a:extLst>
          </p:cNvPr>
          <p:cNvSpPr txBox="1"/>
          <p:nvPr/>
        </p:nvSpPr>
        <p:spPr>
          <a:xfrm>
            <a:off x="5865814" y="1465263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2025</a:t>
            </a:r>
          </a:p>
        </p:txBody>
      </p:sp>
      <p:sp>
        <p:nvSpPr>
          <p:cNvPr id="6179" name="TextBox 2">
            <a:extLst>
              <a:ext uri="{FF2B5EF4-FFF2-40B4-BE49-F238E27FC236}">
                <a16:creationId xmlns="" xmlns:a16="http://schemas.microsoft.com/office/drawing/2014/main" id="{B9151B65-610C-70C7-06DF-80F1D55ACA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7300" y="1804989"/>
            <a:ext cx="3190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0" name="TextBox 59">
            <a:extLst>
              <a:ext uri="{FF2B5EF4-FFF2-40B4-BE49-F238E27FC236}">
                <a16:creationId xmlns="" xmlns:a16="http://schemas.microsoft.com/office/drawing/2014/main" id="{14150F4D-880C-1728-B15F-70EAEEE0A1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792288"/>
            <a:ext cx="323850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1" name="TextBox 60">
            <a:extLst>
              <a:ext uri="{FF2B5EF4-FFF2-40B4-BE49-F238E27FC236}">
                <a16:creationId xmlns="" xmlns:a16="http://schemas.microsoft.com/office/drawing/2014/main" id="{53DB262D-12F3-A94D-AEFD-F88331F7E3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78763" y="1804988"/>
            <a:ext cx="32226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2" name="TextBox 61">
            <a:extLst>
              <a:ext uri="{FF2B5EF4-FFF2-40B4-BE49-F238E27FC236}">
                <a16:creationId xmlns="" xmlns:a16="http://schemas.microsoft.com/office/drawing/2014/main" id="{7C5669FE-496D-8741-CD5A-95E30D5F0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6526" y="1804988"/>
            <a:ext cx="322263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Mar.</a:t>
            </a:r>
          </a:p>
        </p:txBody>
      </p:sp>
      <p:sp>
        <p:nvSpPr>
          <p:cNvPr id="6183" name="TextBox 62">
            <a:extLst>
              <a:ext uri="{FF2B5EF4-FFF2-40B4-BE49-F238E27FC236}">
                <a16:creationId xmlns="" xmlns:a16="http://schemas.microsoft.com/office/drawing/2014/main" id="{A8D6DC85-DCE5-7CAC-488B-9A8B4D21C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1" y="1804989"/>
            <a:ext cx="315913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4" name="TextBox 63">
            <a:extLst>
              <a:ext uri="{FF2B5EF4-FFF2-40B4-BE49-F238E27FC236}">
                <a16:creationId xmlns="" xmlns:a16="http://schemas.microsoft.com/office/drawing/2014/main" id="{3777CE6C-E825-0748-251A-D3F871C3D0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15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5" name="TextBox 64">
            <a:extLst>
              <a:ext uri="{FF2B5EF4-FFF2-40B4-BE49-F238E27FC236}">
                <a16:creationId xmlns="" xmlns:a16="http://schemas.microsoft.com/office/drawing/2014/main" id="{22C68ED0-7D77-8199-FC82-1979B78149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53438" y="1804988"/>
            <a:ext cx="315912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Jun.</a:t>
            </a:r>
          </a:p>
        </p:txBody>
      </p:sp>
      <p:sp>
        <p:nvSpPr>
          <p:cNvPr id="6186" name="TextBox 65">
            <a:extLst>
              <a:ext uri="{FF2B5EF4-FFF2-40B4-BE49-F238E27FC236}">
                <a16:creationId xmlns="" xmlns:a16="http://schemas.microsoft.com/office/drawing/2014/main" id="{8A37F3C3-F03C-1309-9B9B-4C703248A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3200" y="1804988"/>
            <a:ext cx="3190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7" name="TextBox 66">
            <a:extLst>
              <a:ext uri="{FF2B5EF4-FFF2-40B4-BE49-F238E27FC236}">
                <a16:creationId xmlns="" xmlns:a16="http://schemas.microsoft.com/office/drawing/2014/main" id="{F658DA5B-7C0F-807D-8E36-A1F872528F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2739" y="1804988"/>
            <a:ext cx="31908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8" name="TextBox 67">
            <a:extLst>
              <a:ext uri="{FF2B5EF4-FFF2-40B4-BE49-F238E27FC236}">
                <a16:creationId xmlns="" xmlns:a16="http://schemas.microsoft.com/office/drawing/2014/main" id="{381D0B12-7755-877F-A0B0-61816C15E2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539" y="1825626"/>
            <a:ext cx="320675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Sep.</a:t>
            </a:r>
          </a:p>
        </p:txBody>
      </p:sp>
      <p:sp>
        <p:nvSpPr>
          <p:cNvPr id="6189" name="TextBox 69">
            <a:extLst>
              <a:ext uri="{FF2B5EF4-FFF2-40B4-BE49-F238E27FC236}">
                <a16:creationId xmlns="" xmlns:a16="http://schemas.microsoft.com/office/drawing/2014/main" id="{D18BCBA2-1F13-397F-9693-706C812D85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54200" y="1804989"/>
            <a:ext cx="3254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0" name="TextBox 70">
            <a:extLst>
              <a:ext uri="{FF2B5EF4-FFF2-40B4-BE49-F238E27FC236}">
                <a16:creationId xmlns="" xmlns:a16="http://schemas.microsoft.com/office/drawing/2014/main" id="{296DB56F-D44C-4793-712F-0AC0F20ECE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533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6191" name="TextBox 71">
            <a:extLst>
              <a:ext uri="{FF2B5EF4-FFF2-40B4-BE49-F238E27FC236}">
                <a16:creationId xmlns="" xmlns:a16="http://schemas.microsoft.com/office/drawing/2014/main" id="{319A649F-DBD5-8ABF-CF24-4811F9A67F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04089" y="1804988"/>
            <a:ext cx="325437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Dec.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BF223568-56D7-AF1D-5DE9-90FDF267419F}"/>
              </a:ext>
            </a:extLst>
          </p:cNvPr>
          <p:cNvSpPr txBox="1"/>
          <p:nvPr/>
        </p:nvSpPr>
        <p:spPr>
          <a:xfrm>
            <a:off x="8359776" y="1446213"/>
            <a:ext cx="49212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2026</a:t>
            </a:r>
          </a:p>
        </p:txBody>
      </p:sp>
      <p:sp>
        <p:nvSpPr>
          <p:cNvPr id="6194" name="Diamond 3">
            <a:extLst>
              <a:ext uri="{FF2B5EF4-FFF2-40B4-BE49-F238E27FC236}">
                <a16:creationId xmlns="" xmlns:a16="http://schemas.microsoft.com/office/drawing/2014/main" id="{61606797-96A6-1DC8-99DD-C34766D35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564" y="2341563"/>
            <a:ext cx="896937" cy="392112"/>
          </a:xfrm>
          <a:prstGeom prst="diamond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 altLang="en-US" sz="600"/>
          </a:p>
        </p:txBody>
      </p:sp>
      <p:sp>
        <p:nvSpPr>
          <p:cNvPr id="6195" name="TextBox 6">
            <a:extLst>
              <a:ext uri="{FF2B5EF4-FFF2-40B4-BE49-F238E27FC236}">
                <a16:creationId xmlns="" xmlns:a16="http://schemas.microsoft.com/office/drawing/2014/main" id="{23FC73BB-99D2-C119-6C49-38A37AA98D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338" y="2424114"/>
            <a:ext cx="6588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r-FR" altLang="en-US" sz="600" b="1">
                <a:latin typeface="Montserrat" panose="00000500000000000000" pitchFamily="2" charset="0"/>
              </a:rPr>
              <a:t> </a:t>
            </a:r>
            <a:r>
              <a:rPr lang="fr-FR" altLang="en-US" sz="600">
                <a:latin typeface="Montserrat" panose="00000500000000000000" pitchFamily="2" charset="0"/>
              </a:rPr>
              <a:t>RAN Rel-19 workshop</a:t>
            </a:r>
          </a:p>
        </p:txBody>
      </p:sp>
      <p:sp>
        <p:nvSpPr>
          <p:cNvPr id="6196" name="Diamond 16">
            <a:extLst>
              <a:ext uri="{FF2B5EF4-FFF2-40B4-BE49-F238E27FC236}">
                <a16:creationId xmlns="" xmlns:a16="http://schemas.microsoft.com/office/drawing/2014/main" id="{D159AFE1-BF82-497A-4E5D-E6BE09FCF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689" y="2824163"/>
            <a:ext cx="866775" cy="368300"/>
          </a:xfrm>
          <a:prstGeom prst="diamond">
            <a:avLst/>
          </a:prstGeom>
          <a:solidFill>
            <a:srgbClr val="31859C">
              <a:alpha val="50195"/>
            </a:srgb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 altLang="en-US"/>
          </a:p>
        </p:txBody>
      </p:sp>
      <p:sp>
        <p:nvSpPr>
          <p:cNvPr id="6197" name="Chevron 79">
            <a:extLst>
              <a:ext uri="{FF2B5EF4-FFF2-40B4-BE49-F238E27FC236}">
                <a16:creationId xmlns="" xmlns:a16="http://schemas.microsoft.com/office/drawing/2014/main" id="{3594B3F7-E244-A991-751D-8C21ABF077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83376" y="3790950"/>
            <a:ext cx="746125" cy="209550"/>
          </a:xfrm>
          <a:prstGeom prst="chevron">
            <a:avLst>
              <a:gd name="adj" fmla="val 50046"/>
            </a:avLst>
          </a:prstGeom>
          <a:solidFill>
            <a:srgbClr val="006600">
              <a:alpha val="2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rIns="0"/>
          <a:lstStyle/>
          <a:p>
            <a:pPr algn="ctr"/>
            <a:r>
              <a:rPr lang="fr-FR" altLang="en-US" sz="700">
                <a:latin typeface="Montserrat" panose="00000500000000000000" pitchFamily="2" charset="0"/>
              </a:rPr>
              <a:t>RAN4_Perf </a:t>
            </a:r>
            <a:endParaRPr lang="fr-FR" altLang="en-US" sz="500">
              <a:latin typeface="Montserrat" panose="00000500000000000000" pitchFamily="2" charset="0"/>
            </a:endParaRPr>
          </a:p>
        </p:txBody>
      </p:sp>
      <p:sp>
        <p:nvSpPr>
          <p:cNvPr id="16" name="Chevron 58">
            <a:extLst>
              <a:ext uri="{FF2B5EF4-FFF2-40B4-BE49-F238E27FC236}">
                <a16:creationId xmlns="" xmlns:a16="http://schemas.microsoft.com/office/drawing/2014/main" id="{55C3C310-6B65-1BF9-3A9B-6F269AC80136}"/>
              </a:ext>
            </a:extLst>
          </p:cNvPr>
          <p:cNvSpPr/>
          <p:nvPr/>
        </p:nvSpPr>
        <p:spPr bwMode="auto">
          <a:xfrm>
            <a:off x="3009901" y="4040189"/>
            <a:ext cx="3819525" cy="225425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Stage 3 (CT &amp; SA) </a:t>
            </a:r>
          </a:p>
        </p:txBody>
      </p:sp>
      <p:sp>
        <p:nvSpPr>
          <p:cNvPr id="17" name="Chevron 60">
            <a:extLst>
              <a:ext uri="{FF2B5EF4-FFF2-40B4-BE49-F238E27FC236}">
                <a16:creationId xmlns="" xmlns:a16="http://schemas.microsoft.com/office/drawing/2014/main" id="{802C47A0-46A7-DF5B-EC02-6EDF8065DD55}"/>
              </a:ext>
            </a:extLst>
          </p:cNvPr>
          <p:cNvSpPr/>
          <p:nvPr/>
        </p:nvSpPr>
        <p:spPr bwMode="auto">
          <a:xfrm>
            <a:off x="2106614" y="3517901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RAN1</a:t>
            </a:r>
          </a:p>
        </p:txBody>
      </p:sp>
      <p:sp>
        <p:nvSpPr>
          <p:cNvPr id="18" name="Chevron 60">
            <a:extLst>
              <a:ext uri="{FF2B5EF4-FFF2-40B4-BE49-F238E27FC236}">
                <a16:creationId xmlns="" xmlns:a16="http://schemas.microsoft.com/office/drawing/2014/main" id="{435381A1-9482-7EEA-3B97-321C5D709D43}"/>
              </a:ext>
            </a:extLst>
          </p:cNvPr>
          <p:cNvSpPr/>
          <p:nvPr/>
        </p:nvSpPr>
        <p:spPr bwMode="auto">
          <a:xfrm>
            <a:off x="1635126" y="3228975"/>
            <a:ext cx="316706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Stage 2 (SA2, SA6,…)</a:t>
            </a:r>
          </a:p>
        </p:txBody>
      </p:sp>
      <p:sp>
        <p:nvSpPr>
          <p:cNvPr id="22" name="Chevron 60">
            <a:extLst>
              <a:ext uri="{FF2B5EF4-FFF2-40B4-BE49-F238E27FC236}">
                <a16:creationId xmlns="" xmlns:a16="http://schemas.microsoft.com/office/drawing/2014/main" id="{6099E5EE-1EC1-FC56-EC39-3EDB3A376C69}"/>
              </a:ext>
            </a:extLst>
          </p:cNvPr>
          <p:cNvSpPr/>
          <p:nvPr/>
        </p:nvSpPr>
        <p:spPr bwMode="auto">
          <a:xfrm>
            <a:off x="2725739" y="3794126"/>
            <a:ext cx="4014787" cy="207963"/>
          </a:xfrm>
          <a:prstGeom prst="chevron">
            <a:avLst/>
          </a:prstGeom>
          <a:gradFill>
            <a:gsLst>
              <a:gs pos="12000">
                <a:schemeClr val="accent3">
                  <a:lumMod val="40000"/>
                  <a:lumOff val="60000"/>
                </a:schemeClr>
              </a:gs>
              <a:gs pos="60000">
                <a:srgbClr val="92D050"/>
              </a:gs>
              <a:gs pos="83000">
                <a:srgbClr val="92D050"/>
              </a:gs>
              <a:gs pos="100000">
                <a:srgbClr val="92D050"/>
              </a:gs>
            </a:gsLst>
            <a:lin ang="36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RAN </a:t>
            </a:r>
            <a:r>
              <a:rPr lang="fr-FR" sz="900" dirty="0" err="1">
                <a:latin typeface="Montserrat" panose="00000500000000000000" pitchFamily="50" charset="0"/>
                <a:ea typeface="ＭＳ Ｐゴシック" charset="-128"/>
              </a:rPr>
              <a:t>Completion</a:t>
            </a: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 (RAN2/3/4core)</a:t>
            </a:r>
          </a:p>
        </p:txBody>
      </p:sp>
      <p:sp>
        <p:nvSpPr>
          <p:cNvPr id="25" name="Chevron 58">
            <a:extLst>
              <a:ext uri="{FF2B5EF4-FFF2-40B4-BE49-F238E27FC236}">
                <a16:creationId xmlns="" xmlns:a16="http://schemas.microsoft.com/office/drawing/2014/main" id="{EB9DB462-C1DC-12C6-9F08-8C252CBB2D19}"/>
              </a:ext>
            </a:extLst>
          </p:cNvPr>
          <p:cNvSpPr/>
          <p:nvPr/>
        </p:nvSpPr>
        <p:spPr bwMode="auto">
          <a:xfrm>
            <a:off x="5141913" y="4349751"/>
            <a:ext cx="2386012" cy="239713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800" dirty="0">
                <a:latin typeface="Montserrat" panose="00000500000000000000" pitchFamily="50" charset="0"/>
                <a:ea typeface="ＭＳ Ｐゴシック" charset="-128"/>
              </a:rPr>
              <a:t>ASN.1 &amp; Open APIs </a:t>
            </a:r>
          </a:p>
        </p:txBody>
      </p:sp>
      <p:sp>
        <p:nvSpPr>
          <p:cNvPr id="3" name="Chevron 60">
            <a:extLst>
              <a:ext uri="{FF2B5EF4-FFF2-40B4-BE49-F238E27FC236}">
                <a16:creationId xmlns="" xmlns:a16="http://schemas.microsoft.com/office/drawing/2014/main" id="{5FF73C6F-B5FD-E239-A6B8-FF2F11D6C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5213" y="2859089"/>
            <a:ext cx="1047750" cy="280987"/>
          </a:xfrm>
          <a:prstGeom prst="chevron">
            <a:avLst>
              <a:gd name="adj" fmla="val 49975"/>
            </a:avLst>
          </a:prstGeom>
          <a:gradFill flip="none" rotWithShape="1">
            <a:gsLst>
              <a:gs pos="12000">
                <a:schemeClr val="bg1"/>
              </a:gs>
              <a:gs pos="60000">
                <a:srgbClr val="31859C"/>
              </a:gs>
              <a:gs pos="83000">
                <a:srgbClr val="31859C"/>
              </a:gs>
              <a:gs pos="100000">
                <a:srgbClr val="31859C"/>
              </a:gs>
            </a:gsLst>
            <a:lin ang="3600000" scaled="0"/>
            <a:tileRect/>
          </a:gradFill>
          <a:ln>
            <a:noFill/>
          </a:ln>
        </p:spPr>
        <p:txBody>
          <a:bodyPr lIns="0" rIns="0"/>
          <a:lstStyle/>
          <a:p>
            <a:pPr algn="ctr">
              <a:defRPr/>
            </a:pPr>
            <a:r>
              <a:rPr lang="fr-FR" altLang="en-US" sz="800" dirty="0">
                <a:latin typeface="Montserrat" panose="00000500000000000000" pitchFamily="50" charset="0"/>
              </a:rPr>
              <a:t>St.2 Content </a:t>
            </a:r>
            <a:r>
              <a:rPr lang="fr-FR" altLang="en-US" sz="800" dirty="0" err="1">
                <a:latin typeface="Montserrat" panose="00000500000000000000" pitchFamily="50" charset="0"/>
              </a:rPr>
              <a:t>approval</a:t>
            </a:r>
            <a:endParaRPr lang="fr-FR" altLang="en-US" sz="800" dirty="0">
              <a:latin typeface="Montserrat" panose="00000500000000000000" pitchFamily="50" charset="0"/>
            </a:endParaRPr>
          </a:p>
        </p:txBody>
      </p:sp>
      <p:sp>
        <p:nvSpPr>
          <p:cNvPr id="6204" name="TextBox 7">
            <a:extLst>
              <a:ext uri="{FF2B5EF4-FFF2-40B4-BE49-F238E27FC236}">
                <a16:creationId xmlns="" xmlns:a16="http://schemas.microsoft.com/office/drawing/2014/main" id="{314947EC-9D17-2005-9D06-4881E3037E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738" y="2852739"/>
            <a:ext cx="5826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fr-FR" altLang="en-US" sz="600">
                <a:latin typeface="Montserrat" panose="00000500000000000000" pitchFamily="2" charset="0"/>
              </a:rPr>
              <a:t>SA Rel-19 </a:t>
            </a:r>
          </a:p>
          <a:p>
            <a:pPr algn="ctr"/>
            <a:r>
              <a:rPr lang="fr-FR" altLang="en-US" sz="600">
                <a:latin typeface="Montserrat" panose="00000500000000000000" pitchFamily="2" charset="0"/>
              </a:rPr>
              <a:t>Workshop</a:t>
            </a:r>
          </a:p>
        </p:txBody>
      </p:sp>
      <p:sp>
        <p:nvSpPr>
          <p:cNvPr id="6205" name="TextBox 86">
            <a:extLst>
              <a:ext uri="{FF2B5EF4-FFF2-40B4-BE49-F238E27FC236}">
                <a16:creationId xmlns="" xmlns:a16="http://schemas.microsoft.com/office/drawing/2014/main" id="{994C961A-1AA8-E5D3-DDF8-ACD14588CD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4675" y="1719264"/>
            <a:ext cx="571500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700">
                <a:latin typeface="Montserrat" panose="00000500000000000000" pitchFamily="2" charset="0"/>
              </a:rPr>
              <a:t>TSG#100</a:t>
            </a:r>
            <a:endParaRPr lang="en-GB" altLang="en-US" sz="400">
              <a:latin typeface="Montserrat" panose="00000500000000000000" pitchFamily="2" charset="0"/>
            </a:endParaRPr>
          </a:p>
        </p:txBody>
      </p:sp>
      <p:sp>
        <p:nvSpPr>
          <p:cNvPr id="6206" name="TextBox 60">
            <a:extLst>
              <a:ext uri="{FF2B5EF4-FFF2-40B4-BE49-F238E27FC236}">
                <a16:creationId xmlns="" xmlns:a16="http://schemas.microsoft.com/office/drawing/2014/main" id="{A91F0116-218D-F6E1-00ED-F49942906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300" y="1822451"/>
            <a:ext cx="3429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GB" altLang="en-US" sz="500">
                <a:latin typeface="Montserrat" panose="00000500000000000000" pitchFamily="2" charset="0"/>
              </a:rPr>
              <a:t>June</a:t>
            </a:r>
          </a:p>
        </p:txBody>
      </p:sp>
      <p:cxnSp>
        <p:nvCxnSpPr>
          <p:cNvPr id="28" name="Straight Connector 114">
            <a:extLst>
              <a:ext uri="{FF2B5EF4-FFF2-40B4-BE49-F238E27FC236}">
                <a16:creationId xmlns="" xmlns:a16="http://schemas.microsoft.com/office/drawing/2014/main" id="{C6EF3036-DE08-85CE-76E5-5F9EAB20A1B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5188" y="1935164"/>
            <a:ext cx="0" cy="3806825"/>
          </a:xfrm>
          <a:prstGeom prst="line">
            <a:avLst/>
          </a:prstGeom>
          <a:noFill/>
          <a:ln w="9525" algn="ctr">
            <a:solidFill>
              <a:schemeClr val="accent3"/>
            </a:solidFill>
            <a:prstDash val="dash"/>
            <a:round/>
            <a:headEnd/>
            <a:tailEnd/>
          </a:ln>
        </p:spPr>
      </p:cxn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B5EAFEEE-E00B-DDFF-CA20-6488D191A00E}"/>
              </a:ext>
            </a:extLst>
          </p:cNvPr>
          <p:cNvSpPr txBox="1"/>
          <p:nvPr/>
        </p:nvSpPr>
        <p:spPr>
          <a:xfrm>
            <a:off x="903289" y="1468438"/>
            <a:ext cx="485775" cy="2460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GB" dirty="0">
                <a:latin typeface="Montserrat" panose="00000500000000000000" pitchFamily="50" charset="0"/>
              </a:rPr>
              <a:t>2023</a:t>
            </a:r>
          </a:p>
        </p:txBody>
      </p:sp>
      <p:sp>
        <p:nvSpPr>
          <p:cNvPr id="6209" name="Rectangle 12">
            <a:extLst>
              <a:ext uri="{FF2B5EF4-FFF2-40B4-BE49-F238E27FC236}">
                <a16:creationId xmlns="" xmlns:a16="http://schemas.microsoft.com/office/drawing/2014/main" id="{917CA1D6-9337-CEDF-F4F4-00ADD75AA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68275" y="5630864"/>
            <a:ext cx="8699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800" b="1">
                <a:solidFill>
                  <a:srgbClr val="000000"/>
                </a:solidFill>
                <a:latin typeface="Arial" panose="020B0604020202020204" pitchFamily="34" charset="0"/>
              </a:rPr>
              <a:t>Now</a:t>
            </a:r>
          </a:p>
        </p:txBody>
      </p:sp>
      <p:cxnSp>
        <p:nvCxnSpPr>
          <p:cNvPr id="6" name="Straight Connector 114">
            <a:extLst>
              <a:ext uri="{FF2B5EF4-FFF2-40B4-BE49-F238E27FC236}">
                <a16:creationId xmlns="" xmlns:a16="http://schemas.microsoft.com/office/drawing/2014/main" id="{A54E6831-227B-6506-FFB2-53B7D714B02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04801" y="1935164"/>
            <a:ext cx="3175" cy="3805237"/>
          </a:xfrm>
          <a:prstGeom prst="line">
            <a:avLst/>
          </a:prstGeom>
          <a:ln>
            <a:headEnd/>
            <a:tailEnd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" name="Chevron 60">
            <a:extLst>
              <a:ext uri="{FF2B5EF4-FFF2-40B4-BE49-F238E27FC236}">
                <a16:creationId xmlns="" xmlns:a16="http://schemas.microsoft.com/office/drawing/2014/main" id="{56EBA401-3067-1D96-F24A-7AECEF7FEDF5}"/>
              </a:ext>
            </a:extLst>
          </p:cNvPr>
          <p:cNvSpPr/>
          <p:nvPr/>
        </p:nvSpPr>
        <p:spPr bwMode="auto">
          <a:xfrm>
            <a:off x="1320800" y="2041525"/>
            <a:ext cx="731838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100%</a:t>
            </a:r>
          </a:p>
        </p:txBody>
      </p:sp>
      <p:sp>
        <p:nvSpPr>
          <p:cNvPr id="14" name="Chevron 60">
            <a:extLst>
              <a:ext uri="{FF2B5EF4-FFF2-40B4-BE49-F238E27FC236}">
                <a16:creationId xmlns="" xmlns:a16="http://schemas.microsoft.com/office/drawing/2014/main" id="{233509FF-A14F-D021-183D-4E7011F5019B}"/>
              </a:ext>
            </a:extLst>
          </p:cNvPr>
          <p:cNvSpPr/>
          <p:nvPr/>
        </p:nvSpPr>
        <p:spPr bwMode="auto">
          <a:xfrm>
            <a:off x="53976" y="2038350"/>
            <a:ext cx="1395413" cy="222250"/>
          </a:xfrm>
          <a:prstGeom prst="chevron">
            <a:avLst/>
          </a:prstGeom>
          <a:gradFill>
            <a:gsLst>
              <a:gs pos="1770">
                <a:schemeClr val="bg1"/>
              </a:gs>
              <a:gs pos="22000">
                <a:schemeClr val="accent5">
                  <a:lumMod val="60000"/>
                  <a:lumOff val="40000"/>
                </a:schemeClr>
              </a:gs>
              <a:gs pos="100000">
                <a:schemeClr val="accent5">
                  <a:lumMod val="75000"/>
                </a:schemeClr>
              </a:gs>
            </a:gsLst>
            <a:lin ang="1800000" scaled="0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0" rIns="0"/>
          <a:lstStyle/>
          <a:p>
            <a:pPr algn="ctr">
              <a:defRPr/>
            </a:pPr>
            <a:r>
              <a:rPr lang="fr-FR" sz="900" dirty="0">
                <a:latin typeface="Montserrat" panose="00000500000000000000" pitchFamily="50" charset="0"/>
                <a:ea typeface="ＭＳ Ｐゴシック" charset="-128"/>
              </a:rPr>
              <a:t>SA1 Stage 1        80%</a:t>
            </a:r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87DFE602-F191-397C-16E4-A6D835120C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818147"/>
          </a:xfrm>
        </p:spPr>
        <p:txBody>
          <a:bodyPr/>
          <a:lstStyle/>
          <a:p>
            <a:pPr eaLnBrk="1" hangingPunct="1"/>
            <a:r>
              <a:rPr lang="de-DE" altLang="de-DE" b="1" dirty="0"/>
              <a:t>Rel-19 Timeline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AF939689-3D6C-FAC1-846D-5E6D436C5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364" y="342265"/>
            <a:ext cx="6827837" cy="501650"/>
          </a:xfrm>
        </p:spPr>
        <p:txBody>
          <a:bodyPr/>
          <a:lstStyle/>
          <a:p>
            <a:r>
              <a:rPr lang="en-GB" altLang="en-US" dirty="0"/>
              <a:t>Release 19 timeline - text version</a:t>
            </a:r>
          </a:p>
        </p:txBody>
      </p:sp>
      <p:sp>
        <p:nvSpPr>
          <p:cNvPr id="24579" name="Content Placeholder 5">
            <a:extLst>
              <a:ext uri="{FF2B5EF4-FFF2-40B4-BE49-F238E27FC236}">
                <a16:creationId xmlns="" xmlns:a16="http://schemas.microsoft.com/office/drawing/2014/main" id="{C12117FC-412F-C61C-CE4F-C5287379FD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920" y="1554480"/>
            <a:ext cx="8495031" cy="4693920"/>
          </a:xfrm>
        </p:spPr>
        <p:txBody>
          <a:bodyPr/>
          <a:lstStyle/>
          <a:p>
            <a:pPr marL="341313" indent="-341313">
              <a:defRPr/>
            </a:pPr>
            <a:r>
              <a:rPr lang="en-US" altLang="en-US" sz="1800" dirty="0"/>
              <a:t>Release 19 Freezes and other milestones, sorted by dates :</a:t>
            </a:r>
          </a:p>
          <a:p>
            <a:pPr lvl="1">
              <a:defRPr/>
            </a:pPr>
            <a:r>
              <a:rPr lang="en-GB" altLang="en-US" sz="1400" b="1" dirty="0"/>
              <a:t>June 2023: </a:t>
            </a:r>
            <a:r>
              <a:rPr lang="en-US" altLang="en-US" sz="1400" b="1" dirty="0"/>
              <a:t>RAN workshop </a:t>
            </a:r>
            <a:r>
              <a:rPr lang="en-GB" altLang="en-US" sz="1400" b="1" dirty="0"/>
              <a:t>on Rel-19 content, </a:t>
            </a:r>
            <a:r>
              <a:rPr lang="en-US" altLang="en-US" sz="1400" b="1" dirty="0"/>
              <a:t>SA workshop </a:t>
            </a:r>
            <a:r>
              <a:rPr lang="en-GB" altLang="en-US" sz="1400" b="1" dirty="0"/>
              <a:t>on Rel-19 content</a:t>
            </a:r>
          </a:p>
          <a:p>
            <a:pPr lvl="1">
              <a:defRPr/>
            </a:pPr>
            <a:r>
              <a:rPr lang="en-GB" altLang="en-US" sz="1400" dirty="0"/>
              <a:t>Sept 2023 (TSG#101): </a:t>
            </a:r>
          </a:p>
          <a:p>
            <a:pPr lvl="2">
              <a:defRPr/>
            </a:pPr>
            <a:r>
              <a:rPr lang="en-GB" altLang="en-US" sz="1050" dirty="0"/>
              <a:t>Stage 1: 80% normative work</a:t>
            </a:r>
          </a:p>
          <a:p>
            <a:pPr lvl="2">
              <a:defRPr/>
            </a:pPr>
            <a:r>
              <a:rPr lang="en-GB" altLang="en-US" sz="1050" dirty="0"/>
              <a:t>Approve 1st part of SA Stage 2 package (SA/CT)</a:t>
            </a:r>
          </a:p>
          <a:p>
            <a:pPr lvl="1">
              <a:defRPr/>
            </a:pPr>
            <a:r>
              <a:rPr lang="en-GB" altLang="en-US" sz="1400" b="1" dirty="0"/>
              <a:t>Dec 2023 (TSG#102): </a:t>
            </a:r>
          </a:p>
          <a:p>
            <a:pPr lvl="2">
              <a:defRPr/>
            </a:pPr>
            <a:r>
              <a:rPr lang="en-GB" altLang="en-US" sz="1050" dirty="0"/>
              <a:t>Stage 1: 100% normative work</a:t>
            </a:r>
          </a:p>
          <a:p>
            <a:pPr lvl="2">
              <a:defRPr/>
            </a:pPr>
            <a:r>
              <a:rPr lang="en-GB" altLang="en-US" sz="1050" dirty="0"/>
              <a:t>RAN1/2/3 Content Definition</a:t>
            </a:r>
          </a:p>
          <a:p>
            <a:pPr lvl="2">
              <a:defRPr/>
            </a:pPr>
            <a:r>
              <a:rPr lang="en-GB" altLang="en-US" sz="1050" dirty="0"/>
              <a:t>Approve final package of SA Stage 2 with RAN/CT</a:t>
            </a:r>
          </a:p>
          <a:p>
            <a:pPr lvl="1">
              <a:defRPr/>
            </a:pPr>
            <a:r>
              <a:rPr lang="en-US" altLang="en-US" sz="1400" dirty="0"/>
              <a:t>Mar 2024 (TSG#103):  </a:t>
            </a:r>
            <a:r>
              <a:rPr lang="en-US" altLang="en-US" sz="1050" dirty="0"/>
              <a:t>RAN4 </a:t>
            </a:r>
            <a:r>
              <a:rPr lang="en-GB" altLang="en-US" sz="1050" dirty="0"/>
              <a:t>Content Definition</a:t>
            </a:r>
            <a:endParaRPr lang="en-US" altLang="en-US" sz="1050" dirty="0"/>
          </a:p>
          <a:p>
            <a:pPr lvl="1">
              <a:defRPr/>
            </a:pPr>
            <a:r>
              <a:rPr lang="en-GB" altLang="en-US" sz="1400" b="1" dirty="0"/>
              <a:t>Dec 2024 (TSG#106): </a:t>
            </a:r>
            <a:r>
              <a:rPr lang="en-US" altLang="en-US" sz="1400" b="1" dirty="0"/>
              <a:t>Stage 2 Functional work (SA2, SA6, …) Freeze</a:t>
            </a:r>
            <a:endParaRPr lang="en-GB" altLang="en-US" sz="1400" dirty="0"/>
          </a:p>
          <a:p>
            <a:pPr lvl="1">
              <a:defRPr/>
            </a:pPr>
            <a:r>
              <a:rPr lang="en-US" altLang="en-US" sz="1400" dirty="0"/>
              <a:t>June 2025 (TSG#108): </a:t>
            </a:r>
            <a:r>
              <a:rPr lang="en-US" altLang="en-US" sz="1100" dirty="0"/>
              <a:t>RAN1 freeze</a:t>
            </a:r>
          </a:p>
          <a:p>
            <a:pPr lvl="1">
              <a:defRPr/>
            </a:pPr>
            <a:r>
              <a:rPr lang="en-US" altLang="en-US" sz="1400" b="1" dirty="0"/>
              <a:t>Sept 2025 (TSG#109):</a:t>
            </a:r>
          </a:p>
          <a:p>
            <a:pPr lvl="2">
              <a:defRPr/>
            </a:pPr>
            <a:r>
              <a:rPr lang="en-US" altLang="en-US" sz="1100" dirty="0"/>
              <a:t>RAN2, RAN3, RAN4Core freeze</a:t>
            </a:r>
          </a:p>
          <a:p>
            <a:pPr lvl="2">
              <a:defRPr/>
            </a:pPr>
            <a:r>
              <a:rPr lang="en-US" altLang="en-US" sz="1100" b="1" dirty="0"/>
              <a:t>Stage 3 (</a:t>
            </a:r>
            <a:r>
              <a:rPr lang="en-US" altLang="en-US" sz="1100" dirty="0"/>
              <a:t>all CT WGs; SA WGs involved with Stage 3) </a:t>
            </a:r>
            <a:r>
              <a:rPr lang="en-US" altLang="en-US" sz="1100" b="1" dirty="0"/>
              <a:t>freeze</a:t>
            </a:r>
            <a:endParaRPr lang="en-US" altLang="en-US" sz="1100" dirty="0"/>
          </a:p>
          <a:p>
            <a:pPr lvl="1">
              <a:defRPr/>
            </a:pPr>
            <a:r>
              <a:rPr lang="en-US" altLang="en-US" sz="1400" dirty="0"/>
              <a:t>Dec 2025 (TSG#110):</a:t>
            </a:r>
          </a:p>
          <a:p>
            <a:pPr lvl="2">
              <a:defRPr/>
            </a:pPr>
            <a:r>
              <a:rPr lang="en-US" altLang="en-US" sz="1100" dirty="0"/>
              <a:t>RAN4Perf freeze</a:t>
            </a:r>
          </a:p>
          <a:p>
            <a:pPr lvl="2">
              <a:defRPr/>
            </a:pPr>
            <a:r>
              <a:rPr lang="en-US" altLang="en-US" sz="1100" dirty="0"/>
              <a:t>“coding freeze”. Freeze of:</a:t>
            </a:r>
            <a:r>
              <a:rPr lang="en-GB" altLang="en-US" sz="1100" dirty="0"/>
              <a:t>ASN-1; Open APIs</a:t>
            </a:r>
          </a:p>
          <a:p>
            <a:pPr lvl="1">
              <a:defRPr/>
            </a:pPr>
            <a:endParaRPr lang="en-US" altLang="en-US" sz="1100" b="1" dirty="0"/>
          </a:p>
          <a:p>
            <a:pPr lvl="1">
              <a:defRPr/>
            </a:pPr>
            <a:endParaRPr lang="en-US" altLang="en-US" sz="14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54000"/>
            <a:ext cx="6827838" cy="934720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meeting schedule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="" xmlns:a16="http://schemas.microsoft.com/office/drawing/2014/main" id="{7D738FDD-3D70-65F9-C61B-36EEF7332D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21425"/>
              </p:ext>
            </p:extLst>
          </p:nvPr>
        </p:nvGraphicFramePr>
        <p:xfrm>
          <a:off x="488950" y="1350879"/>
          <a:ext cx="8388351" cy="4795338"/>
        </p:xfrm>
        <a:graphic>
          <a:graphicData uri="http://schemas.openxmlformats.org/drawingml/2006/table">
            <a:tbl>
              <a:tblPr firstRow="1" firstCol="1" bandRow="1"/>
              <a:tblGrid>
                <a:gridCol w="1009726">
                  <a:extLst>
                    <a:ext uri="{9D8B030D-6E8A-4147-A177-3AD203B41FA5}">
                      <a16:colId xmlns="" xmlns:a16="http://schemas.microsoft.com/office/drawing/2014/main" val="453583115"/>
                    </a:ext>
                  </a:extLst>
                </a:gridCol>
                <a:gridCol w="1458291">
                  <a:extLst>
                    <a:ext uri="{9D8B030D-6E8A-4147-A177-3AD203B41FA5}">
                      <a16:colId xmlns="" xmlns:a16="http://schemas.microsoft.com/office/drawing/2014/main" val="560376874"/>
                    </a:ext>
                  </a:extLst>
                </a:gridCol>
                <a:gridCol w="1458291">
                  <a:extLst>
                    <a:ext uri="{9D8B030D-6E8A-4147-A177-3AD203B41FA5}">
                      <a16:colId xmlns="" xmlns:a16="http://schemas.microsoft.com/office/drawing/2014/main" val="309222227"/>
                    </a:ext>
                  </a:extLst>
                </a:gridCol>
                <a:gridCol w="1458291">
                  <a:extLst>
                    <a:ext uri="{9D8B030D-6E8A-4147-A177-3AD203B41FA5}">
                      <a16:colId xmlns="" xmlns:a16="http://schemas.microsoft.com/office/drawing/2014/main" val="2041094273"/>
                    </a:ext>
                  </a:extLst>
                </a:gridCol>
                <a:gridCol w="1544856">
                  <a:extLst>
                    <a:ext uri="{9D8B030D-6E8A-4147-A177-3AD203B41FA5}">
                      <a16:colId xmlns="" xmlns:a16="http://schemas.microsoft.com/office/drawing/2014/main" val="1996662489"/>
                    </a:ext>
                  </a:extLst>
                </a:gridCol>
                <a:gridCol w="1458896">
                  <a:extLst>
                    <a:ext uri="{9D8B030D-6E8A-4147-A177-3AD203B41FA5}">
                      <a16:colId xmlns="" xmlns:a16="http://schemas.microsoft.com/office/drawing/2014/main" val="1593344267"/>
                    </a:ext>
                  </a:extLst>
                </a:gridCol>
              </a:tblGrid>
              <a:tr h="5342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Time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Monday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Tuesday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Wednesday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Thursday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Friday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revisions</a:t>
                      </a:r>
                      <a:r>
                        <a:rPr lang="en-US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65014564"/>
                  </a:ext>
                </a:extLst>
              </a:tr>
              <a:tr h="5024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Q0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Early Session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i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(If needed)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Drafting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Drafting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073313744"/>
                  </a:ext>
                </a:extLst>
              </a:tr>
              <a:tr h="56854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Q1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09:00 - 10:30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49854894"/>
                  </a:ext>
                </a:extLst>
              </a:tr>
              <a:tr h="2442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10:30 - 11:00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Morning Coffee Break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593756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Q2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11:00 - 12:30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5733211"/>
                  </a:ext>
                </a:extLst>
              </a:tr>
              <a:tr h="20438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12:30 - 14:00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Lunch</a:t>
                      </a:r>
                      <a:endParaRPr lang="en-US" sz="8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227268007"/>
                  </a:ext>
                </a:extLst>
              </a:tr>
              <a:tr h="358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Q3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14:00 - 15:30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2675116"/>
                  </a:ext>
                </a:extLst>
              </a:tr>
              <a:tr h="2352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15:30 - 16:00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Afternoon Coffee 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EAF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47987309"/>
                  </a:ext>
                </a:extLst>
              </a:tr>
              <a:tr h="494437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Q4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16:00 - 17:30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Stream#1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Stream#2 (1TU)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Stream#3 (1TU)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SID/WID]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80856872"/>
                  </a:ext>
                </a:extLst>
              </a:tr>
              <a:tr h="24056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17:30 - 18:00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b="1" i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Break</a:t>
                      </a:r>
                      <a:endParaRPr lang="en-US" sz="8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098725036"/>
                  </a:ext>
                </a:extLst>
              </a:tr>
              <a:tr h="55371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Q5</a:t>
                      </a:r>
                    </a:p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18:00 – 19:30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 for drafting, single or multiple</a:t>
                      </a:r>
                      <a:r>
                        <a:rPr lang="en-US" sz="800" i="0" baseline="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i="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Available for drafting, single or multiple</a:t>
                      </a:r>
                      <a:r>
                        <a:rPr lang="en-US" sz="800" i="0" baseline="0" dirty="0" smtClean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streams</a:t>
                      </a:r>
                      <a:endParaRPr lang="en-US" sz="800" i="0" dirty="0"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Plenary Session#1</a:t>
                      </a:r>
                    </a:p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[Single Stream for Work Planning]</a:t>
                      </a: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  <a:latin typeface="Arial" panose="020B0604020202020204" pitchFamily="34" charset="0"/>
                          <a:ea typeface="Batang" panose="02030600000101010101" pitchFamily="18" charset="-127"/>
                          <a:cs typeface="Times New Roman" panose="02020603050405020304" pitchFamily="18" charset="0"/>
                        </a:rPr>
                        <a:t> </a:t>
                      </a:r>
                      <a:endParaRPr lang="en-US" sz="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5378" marR="65378" marT="51455" marB="51455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185234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792238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52635"/>
          </a:xfrm>
        </p:spPr>
        <p:txBody>
          <a:bodyPr/>
          <a:lstStyle/>
          <a:p>
            <a:pPr eaLnBrk="1" hangingPunct="1"/>
            <a:r>
              <a:rPr lang="de-DE" altLang="de-DE" b="1" dirty="0"/>
              <a:t>SA2 Input to Rel-19 Workshop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399256" y="1158535"/>
            <a:ext cx="8345488" cy="5171243"/>
          </a:xfrm>
        </p:spPr>
        <p:txBody>
          <a:bodyPr/>
          <a:lstStyle/>
          <a:p>
            <a:r>
              <a:rPr lang="en-US" sz="2000" dirty="0"/>
              <a:t>SA2 Assumptions </a:t>
            </a:r>
          </a:p>
          <a:p>
            <a:pPr lvl="1"/>
            <a:r>
              <a:rPr lang="en-US" sz="1600" dirty="0"/>
              <a:t>6 ordinary meeting per year</a:t>
            </a:r>
          </a:p>
          <a:p>
            <a:pPr lvl="1"/>
            <a:r>
              <a:rPr lang="en-US" sz="1600" dirty="0"/>
              <a:t>1 Quarter = 1.5-hour time window; 1 Stream = 1 TU (Time Unit); 1 TU is time (i.e., 1.5 hours) spent to discuss/handle technical contributions</a:t>
            </a:r>
          </a:p>
          <a:p>
            <a:pPr lvl="1"/>
            <a:r>
              <a:rPr lang="en-US" sz="1600" dirty="0"/>
              <a:t>Max 3 parallel streams per Quarter</a:t>
            </a:r>
          </a:p>
          <a:p>
            <a:pPr lvl="1"/>
            <a:r>
              <a:rPr lang="en-US" sz="1600" dirty="0"/>
              <a:t>Max 5 Quarter per meeting </a:t>
            </a:r>
            <a:r>
              <a:rPr lang="en-US" sz="1600" dirty="0" smtClean="0"/>
              <a:t>day</a:t>
            </a:r>
            <a:endParaRPr lang="en-US" sz="1600" dirty="0"/>
          </a:p>
          <a:p>
            <a:pPr lvl="1"/>
            <a:r>
              <a:rPr lang="en-US" sz="1600" dirty="0"/>
              <a:t>Revisions/Drafting/offline conference call are not counted for the TU estimates</a:t>
            </a:r>
          </a:p>
          <a:p>
            <a:pPr lvl="1"/>
            <a:r>
              <a:rPr lang="en-US" sz="1600" dirty="0"/>
              <a:t>36 TUs per meeting and 8 SA2 meetings from start of Rel-19 until Rel-19 stage-2 freeze deadline</a:t>
            </a:r>
          </a:p>
          <a:p>
            <a:pPr lvl="1"/>
            <a:r>
              <a:rPr lang="en-US" sz="1600" dirty="0">
                <a:solidFill>
                  <a:schemeClr val="accent1"/>
                </a:solidFill>
              </a:rPr>
              <a:t>6 TUs/meeting buffer for </a:t>
            </a:r>
            <a:r>
              <a:rPr lang="en-US" sz="1600" dirty="0" smtClean="0">
                <a:solidFill>
                  <a:schemeClr val="accent1"/>
                </a:solidFill>
              </a:rPr>
              <a:t>TEI-19, Rel-18 alignment, overflow, 5G deployment issues, </a:t>
            </a:r>
            <a:r>
              <a:rPr lang="en-US" sz="1600" dirty="0" err="1" smtClean="0">
                <a:solidFill>
                  <a:schemeClr val="accent1"/>
                </a:solidFill>
              </a:rPr>
              <a:t>etc</a:t>
            </a:r>
            <a:endParaRPr lang="en-US" sz="2000" dirty="0">
              <a:solidFill>
                <a:schemeClr val="accent1"/>
              </a:solidFill>
            </a:endParaRPr>
          </a:p>
          <a:p>
            <a:pPr lvl="0"/>
            <a:r>
              <a:rPr lang="en-US" sz="2000" dirty="0"/>
              <a:t>SA2 available capacity for Rel-19 SI/WI</a:t>
            </a:r>
          </a:p>
          <a:p>
            <a:pPr lvl="1"/>
            <a:r>
              <a:rPr lang="en-US" sz="1600" dirty="0"/>
              <a:t>The Max number of TUs available for Rel-19 SIs/WIs = </a:t>
            </a:r>
            <a:r>
              <a:rPr lang="en-US" sz="1600" b="1" dirty="0" smtClean="0">
                <a:solidFill>
                  <a:schemeClr val="accent1"/>
                </a:solidFill>
              </a:rPr>
              <a:t>134</a:t>
            </a:r>
            <a:r>
              <a:rPr lang="en-US" sz="1600" dirty="0" smtClean="0">
                <a:solidFill>
                  <a:schemeClr val="accent1"/>
                </a:solidFill>
              </a:rPr>
              <a:t> </a:t>
            </a:r>
            <a:r>
              <a:rPr lang="en-US" sz="1600" b="1" dirty="0">
                <a:solidFill>
                  <a:schemeClr val="accent1"/>
                </a:solidFill>
              </a:rPr>
              <a:t>TUs</a:t>
            </a:r>
            <a:r>
              <a:rPr lang="en-US" sz="1600" dirty="0">
                <a:solidFill>
                  <a:schemeClr val="accent1"/>
                </a:solidFill>
              </a:rPr>
              <a:t> </a:t>
            </a:r>
            <a:r>
              <a:rPr lang="en-US" sz="1600" i="1" dirty="0"/>
              <a:t>(please see </a:t>
            </a:r>
            <a:r>
              <a:rPr lang="en-US" sz="1600" b="1" i="1" dirty="0" smtClean="0">
                <a:highlight>
                  <a:srgbClr val="FFFF00"/>
                </a:highlight>
              </a:rPr>
              <a:t>S2-2308056</a:t>
            </a:r>
            <a:r>
              <a:rPr lang="en-US" sz="1600" i="1" dirty="0" smtClean="0"/>
              <a:t>)</a:t>
            </a:r>
            <a:endParaRPr lang="en-US" sz="1600" i="1" dirty="0"/>
          </a:p>
          <a:p>
            <a:pPr lvl="1"/>
            <a:r>
              <a:rPr lang="en-US" sz="1600" dirty="0" smtClean="0">
                <a:solidFill>
                  <a:schemeClr val="accent1"/>
                </a:solidFill>
              </a:rPr>
              <a:t>Should be no more than 14 TUs </a:t>
            </a:r>
            <a:r>
              <a:rPr lang="en-US" sz="1600" dirty="0">
                <a:solidFill>
                  <a:schemeClr val="accent1"/>
                </a:solidFill>
              </a:rPr>
              <a:t>available for any </a:t>
            </a:r>
            <a:r>
              <a:rPr lang="en-US" sz="1600" dirty="0" smtClean="0">
                <a:solidFill>
                  <a:schemeClr val="accent1"/>
                </a:solidFill>
              </a:rPr>
              <a:t>SI/WI </a:t>
            </a:r>
            <a:endParaRPr lang="en-US" sz="1600" b="1" dirty="0">
              <a:solidFill>
                <a:schemeClr val="accent1"/>
              </a:solidFill>
            </a:endParaRPr>
          </a:p>
          <a:p>
            <a:pPr lvl="1"/>
            <a:r>
              <a:rPr lang="en-US" sz="1600" dirty="0"/>
              <a:t>The recommended maximum number of Rel-19 SIs/WIs = </a:t>
            </a:r>
            <a:r>
              <a:rPr lang="en-US" sz="1600" b="1" dirty="0">
                <a:solidFill>
                  <a:srgbClr val="FF0000"/>
                </a:solidFill>
              </a:rPr>
              <a:t>10 - 14 </a:t>
            </a:r>
            <a:r>
              <a:rPr lang="en-US" sz="1600" b="1" dirty="0" smtClean="0">
                <a:solidFill>
                  <a:srgbClr val="FF0000"/>
                </a:solidFill>
              </a:rPr>
              <a:t>SIDs/WIDs</a:t>
            </a:r>
          </a:p>
          <a:p>
            <a:pPr lvl="1"/>
            <a:endParaRPr lang="en-US" sz="1600" b="1" dirty="0">
              <a:solidFill>
                <a:srgbClr val="FF0000"/>
              </a:solidFill>
            </a:endParaRPr>
          </a:p>
          <a:p>
            <a:pPr lvl="1"/>
            <a:r>
              <a:rPr lang="en-US" sz="1600" dirty="0" smtClean="0">
                <a:solidFill>
                  <a:schemeClr val="accent1"/>
                </a:solidFill>
              </a:rPr>
              <a:t>Note: TU estimates can be for an SI only (if no normative work in Rel-19), a WI only (if no study required) or for an SI and WI</a:t>
            </a:r>
            <a:endParaRPr lang="en-US" sz="1200" dirty="0">
              <a:solidFill>
                <a:schemeClr val="accent1"/>
              </a:solidFill>
            </a:endParaRPr>
          </a:p>
          <a:p>
            <a:pPr marL="457200" lvl="1" indent="0" eaLnBrk="1" hangingPunct="1">
              <a:buNone/>
              <a:defRPr/>
            </a:pPr>
            <a:endParaRPr lang="en-GB" altLang="ko-KR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6963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46c98d88-e344-4ed4-8496-4ed7712e255d}" enabled="0" method="" siteId="{46c98d88-e344-4ed4-8496-4ed7712e255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4080</TotalTime>
  <Words>917</Words>
  <Application>Microsoft Office PowerPoint</Application>
  <PresentationFormat>On-screen Show (4:3)</PresentationFormat>
  <Paragraphs>241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8" baseType="lpstr">
      <vt:lpstr>Batang</vt:lpstr>
      <vt:lpstr>맑은 고딕</vt:lpstr>
      <vt:lpstr>Montserrat</vt:lpstr>
      <vt:lpstr>MS Mincho</vt:lpstr>
      <vt:lpstr>MS PGothic</vt:lpstr>
      <vt:lpstr>MS PGothic</vt:lpstr>
      <vt:lpstr>SimSun</vt:lpstr>
      <vt:lpstr>Arial</vt:lpstr>
      <vt:lpstr>Calibri</vt:lpstr>
      <vt:lpstr>Times New Roman</vt:lpstr>
      <vt:lpstr>Office Theme</vt:lpstr>
      <vt:lpstr>PowerPoint Presentation</vt:lpstr>
      <vt:lpstr>Rel-19 Workshop Plan  (endorsed in SP-230383)</vt:lpstr>
      <vt:lpstr>Rel-19 Workshop Agenda </vt:lpstr>
      <vt:lpstr>Rel-19 Timeline</vt:lpstr>
      <vt:lpstr>Release 19 timeline - text version</vt:lpstr>
      <vt:lpstr>SA2 meeting schedule</vt:lpstr>
      <vt:lpstr>SA2 Input to Rel-19 Workshop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39</cp:revision>
  <dcterms:created xsi:type="dcterms:W3CDTF">2008-08-30T09:32:10Z</dcterms:created>
  <dcterms:modified xsi:type="dcterms:W3CDTF">2023-05-26T10:36:19Z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d71424e4-2b5e-4ef9-a35e-e093f5c635c8</vt:lpwstr>
  </property>
  <property fmtid="{D5CDD505-2E9C-101B-9397-08002B2CF9AE}" pid="7" name="CTP_TimeStamp">
    <vt:lpwstr>2020-06-24 16:05:50Z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