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3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1.xml" ContentType="application/vnd.openxmlformats-officedocument.presentationml.tags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2"/>
    <p:sldMasterId id="2147483658" r:id="rId3"/>
    <p:sldMasterId id="2147483663" r:id="rId4"/>
  </p:sldMasterIdLst>
  <p:notesMasterIdLst>
    <p:notesMasterId r:id="rId12"/>
  </p:notesMasterIdLst>
  <p:handoutMasterIdLst>
    <p:handoutMasterId r:id="rId13"/>
  </p:handoutMasterIdLst>
  <p:sldIdLst>
    <p:sldId id="303" r:id="rId5"/>
    <p:sldId id="837" r:id="rId6"/>
    <p:sldId id="838" r:id="rId7"/>
    <p:sldId id="833" r:id="rId8"/>
    <p:sldId id="834" r:id="rId9"/>
    <p:sldId id="835" r:id="rId10"/>
    <p:sldId id="823" r:id="rId11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521415D9-36F7-43E2-AB2F-B90AF26B5E84}">
      <p14:sectionLst xmlns:p14="http://schemas.microsoft.com/office/powerpoint/2010/main">
        <p14:section name="默认节" id="{00A2E23D-B4AD-4CE3-A23D-4DFA4C5AFD82}">
          <p14:sldIdLst>
            <p14:sldId id="303"/>
            <p14:sldId id="837"/>
            <p14:sldId id="838"/>
            <p14:sldId id="833"/>
            <p14:sldId id="834"/>
            <p14:sldId id="835"/>
            <p14:sldId id="82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30">
          <p15:clr>
            <a:srgbClr val="A4A3A4"/>
          </p15:clr>
        </p15:guide>
        <p15:guide id="2" pos="288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83">
          <p15:clr>
            <a:srgbClr val="A4A3A4"/>
          </p15:clr>
        </p15:guide>
        <p15:guide id="2" pos="2147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  <p:cmAuthor id="2" name="Huawei" initials="HW" lastIdx="3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  <a:srgbClr val="000000"/>
    <a:srgbClr val="0000FF"/>
    <a:srgbClr val="FF3300"/>
    <a:srgbClr val="62A14D"/>
    <a:srgbClr val="C6D254"/>
    <a:srgbClr val="B1D254"/>
    <a:srgbClr val="72AF2F"/>
    <a:srgbClr val="5C88D0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FD4443E-F989-4FC4-A0C8-D5A2AF1F390B}" styleName="深色样式 1 - 强调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93" d="100"/>
          <a:sy n="93" d="100"/>
        </p:scale>
        <p:origin x="1397" y="67"/>
      </p:cViewPr>
      <p:guideLst>
        <p:guide orient="horz" pos="2130"/>
        <p:guide pos="288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150" d="100"/>
          <a:sy n="150" d="100"/>
        </p:scale>
        <p:origin x="1349" y="-2606"/>
      </p:cViewPr>
      <p:guideLst>
        <p:guide orient="horz" pos="3083"/>
        <p:guide pos="214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t>5/29/2023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t>5/29/2023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2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3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4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5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6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5E8E29-DE93-490E-B623-3AAABFD2FCD7}" type="slidenum">
              <a:rPr lang="en-US" smtClean="0"/>
              <a:t>7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de-DE" sz="12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Meeting #15</a:t>
            </a:r>
            <a:r>
              <a:rPr lang="en-US" altLang="ko-KR" sz="12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7</a:t>
            </a:r>
            <a:endParaRPr lang="de-DE" altLang="ko-KR" sz="1200" b="1" kern="1200" dirty="0" smtClean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US" altLang="zh-CN" sz="1200" b="1" dirty="0" smtClean="0">
                <a:effectLst/>
                <a:sym typeface="+mn-ea"/>
              </a:rPr>
              <a:t>22 - 26 May, 2023, Berlin, Germany </a:t>
            </a:r>
            <a:endParaRPr lang="fr-FR" altLang="zh-CN" sz="1200" b="1" dirty="0">
              <a:effectLst/>
              <a:sym typeface="+mn-ea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732867" y="324480"/>
            <a:ext cx="2660710" cy="548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S2-2307441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050" b="1" kern="1200" dirty="0" smtClean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</a:t>
            </a:r>
            <a:r>
              <a:rPr lang="en-US" altLang="zh-CN" sz="1050" b="1" kern="1200" baseline="0" dirty="0" smtClean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was S2-230xxxx</a:t>
            </a:r>
            <a:r>
              <a:rPr lang="en-US" altLang="zh-CN" sz="1050" b="1" kern="1200" dirty="0" smtClean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</a:t>
            </a:r>
            <a:endParaRPr lang="en-GB" altLang="en-US" sz="1050" b="1" kern="1200" dirty="0">
              <a:solidFill>
                <a:srgbClr val="0000FF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de-DE" sz="1200" b="1" dirty="0" smtClean="0">
                <a:sym typeface="+mn-ea"/>
              </a:rPr>
              <a:t>3GPP TSG SA WG2</a:t>
            </a:r>
            <a:r>
              <a:rPr lang="de-DE" altLang="ko-KR" sz="1200" b="1" dirty="0" smtClean="0">
                <a:sym typeface="+mn-ea"/>
              </a:rPr>
              <a:t> Meeting #15</a:t>
            </a:r>
            <a:r>
              <a:rPr lang="en-US" sz="1200" b="1" dirty="0" smtClean="0">
                <a:sym typeface="+mn-ea"/>
              </a:rPr>
              <a:t>4</a:t>
            </a:r>
            <a:endParaRPr lang="de-DE" altLang="ko-KR" sz="1200" b="1" kern="1200" dirty="0" smtClean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fr-FR" altLang="zh-CN" sz="1200" b="1" dirty="0">
                <a:effectLst/>
                <a:sym typeface="+mn-ea"/>
              </a:rPr>
              <a:t>Toulouse, France, November 14 – 18, 2022</a:t>
            </a:r>
            <a:endParaRPr lang="sv-SE" altLang="en-US" sz="12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732867" y="324480"/>
            <a:ext cx="2660710" cy="548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S2-2211241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050" b="1" kern="12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</a:t>
            </a:r>
            <a:r>
              <a:rPr lang="en-US" altLang="zh-CN" sz="1050" b="1" kern="1200" baseline="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was S2-220xxxx</a:t>
            </a:r>
            <a:r>
              <a:rPr lang="en-US" altLang="zh-CN" sz="1050" b="1" kern="12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</a:t>
            </a:r>
            <a:endParaRPr lang="en-GB" altLang="en-US" sz="1050" b="1" kern="1200" dirty="0">
              <a:solidFill>
                <a:srgbClr val="0000FF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de-DE" sz="1200" b="1" dirty="0" smtClean="0">
                <a:sym typeface="+mn-ea"/>
              </a:rPr>
              <a:t>3GPP TSG SA WG2</a:t>
            </a:r>
            <a:r>
              <a:rPr lang="de-DE" altLang="ko-KR" sz="1200" b="1" dirty="0" smtClean="0">
                <a:sym typeface="+mn-ea"/>
              </a:rPr>
              <a:t> Meeting #15</a:t>
            </a:r>
            <a:r>
              <a:rPr lang="en-US" sz="1200" b="1" dirty="0" smtClean="0">
                <a:sym typeface="+mn-ea"/>
              </a:rPr>
              <a:t>4</a:t>
            </a:r>
            <a:endParaRPr lang="de-DE" altLang="ko-KR" sz="1200" b="1" kern="1200" dirty="0" smtClean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fr-FR" altLang="zh-CN" sz="1200" b="1" dirty="0">
                <a:effectLst/>
                <a:sym typeface="+mn-ea"/>
              </a:rPr>
              <a:t>Toulouse, France, November 14 – 18, 2022</a:t>
            </a:r>
            <a:endParaRPr lang="sv-SE" altLang="en-US" sz="12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732867" y="324480"/>
            <a:ext cx="2660710" cy="548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S2-2211241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050" b="1" kern="12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</a:t>
            </a:r>
            <a:r>
              <a:rPr lang="en-US" altLang="zh-CN" sz="1050" b="1" kern="1200" baseline="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was S2-220xxxx</a:t>
            </a:r>
            <a:r>
              <a:rPr lang="en-US" altLang="zh-CN" sz="1050" b="1" kern="12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</a:t>
            </a:r>
            <a:endParaRPr lang="en-GB" altLang="en-US" sz="1050" b="1" kern="1200" dirty="0">
              <a:solidFill>
                <a:srgbClr val="0000FF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de-DE" sz="12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Meeting #15</a:t>
            </a:r>
            <a:r>
              <a:rPr lang="en-US" altLang="ko-KR" sz="12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5</a:t>
            </a:r>
            <a:endParaRPr lang="de-DE" altLang="ko-KR" sz="1200" b="1" kern="1200" dirty="0" smtClean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US" altLang="zh-CN" sz="1200" b="1" dirty="0" smtClean="0">
                <a:effectLst/>
                <a:sym typeface="+mn-ea"/>
              </a:rPr>
              <a:t>20 - 24 February, 2023, Athens, Greece</a:t>
            </a:r>
            <a:endParaRPr lang="fr-FR" altLang="zh-CN" sz="1200" b="1" dirty="0">
              <a:effectLst/>
              <a:sym typeface="+mn-ea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732867" y="324480"/>
            <a:ext cx="2660710" cy="550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S2-2303434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050" b="1" kern="1200" dirty="0" smtClean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</a:t>
            </a:r>
            <a:r>
              <a:rPr lang="en-US" altLang="zh-CN" sz="1050" b="1" kern="1200" baseline="0" dirty="0" smtClean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was S2-230xxxx</a:t>
            </a:r>
            <a:r>
              <a:rPr lang="en-US" altLang="zh-CN" sz="1050" b="1" kern="1200" dirty="0" smtClean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</a:t>
            </a:r>
            <a:endParaRPr lang="en-GB" altLang="en-US" sz="1050" b="1" kern="1200" dirty="0">
              <a:solidFill>
                <a:srgbClr val="0000FF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8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.jpeg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2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.jpeg"/><Relationship Id="rId5" Type="http://schemas.openxmlformats.org/officeDocument/2006/relationships/theme" Target="../theme/theme4.xml"/><Relationship Id="rId4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3"/>
          <p:cNvSpPr txBox="1"/>
          <p:nvPr userDrawn="1"/>
        </p:nvSpPr>
        <p:spPr>
          <a:xfrm>
            <a:off x="590550" y="6437313"/>
            <a:ext cx="5473170" cy="242887"/>
          </a:xfrm>
          <a:prstGeom prst="rect">
            <a:avLst/>
          </a:prstGeom>
          <a:noFill/>
        </p:spPr>
        <p:txBody>
          <a:bodyPr anchor="ctr">
            <a:noAutofit/>
          </a:bodyPr>
          <a:lstStyle/>
          <a:p>
            <a:r>
              <a:rPr lang="en-US" altLang="de-DE" sz="1200" dirty="0" smtClean="0">
                <a:solidFill>
                  <a:schemeClr val="bg1"/>
                </a:solidFill>
                <a:latin typeface="+mn-lt"/>
              </a:rPr>
              <a:t>TSG SA WG2#157, 22 - 26 May, 2023, Berlin, Germany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3"/>
          <p:cNvSpPr txBox="1"/>
          <p:nvPr userDrawn="1"/>
        </p:nvSpPr>
        <p:spPr>
          <a:xfrm>
            <a:off x="590550" y="6437313"/>
            <a:ext cx="5473170" cy="242887"/>
          </a:xfrm>
          <a:prstGeom prst="rect">
            <a:avLst/>
          </a:prstGeom>
          <a:noFill/>
        </p:spPr>
        <p:txBody>
          <a:bodyPr anchor="ctr">
            <a:noAutofit/>
          </a:bodyPr>
          <a:lstStyle/>
          <a:p>
            <a:r>
              <a:rPr lang="en-US" altLang="de-DE" sz="1200" dirty="0" smtClean="0">
                <a:solidFill>
                  <a:schemeClr val="bg1"/>
                </a:solidFill>
                <a:latin typeface="+mn-lt"/>
                <a:sym typeface="+mn-ea"/>
              </a:rPr>
              <a:t>20 - 24 February, 2023, Athens, Greece</a:t>
            </a:r>
            <a:endParaRPr lang="en-US" sz="1200" kern="1200" baseline="0" dirty="0" smtClean="0">
              <a:solidFill>
                <a:schemeClr val="bg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3"/>
          <p:cNvSpPr txBox="1"/>
          <p:nvPr userDrawn="1"/>
        </p:nvSpPr>
        <p:spPr>
          <a:xfrm>
            <a:off x="590550" y="6437313"/>
            <a:ext cx="5473170" cy="242887"/>
          </a:xfrm>
          <a:prstGeom prst="rect">
            <a:avLst/>
          </a:prstGeom>
          <a:noFill/>
        </p:spPr>
        <p:txBody>
          <a:bodyPr anchor="ctr">
            <a:noAutofit/>
          </a:bodyPr>
          <a:lstStyle/>
          <a:p>
            <a:r>
              <a:rPr lang="en-US" altLang="de-DE" sz="1200" dirty="0" smtClean="0">
                <a:solidFill>
                  <a:schemeClr val="bg1"/>
                </a:solidFill>
                <a:latin typeface="+mn-lt"/>
              </a:rPr>
              <a:t>20 - 24 February, 2023, Athens, Greece</a:t>
            </a:r>
            <a:endParaRPr sz="1200" baseline="0" dirty="0">
              <a:solidFill>
                <a:schemeClr val="bg1"/>
              </a:solidFill>
              <a:latin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3"/>
          <p:cNvSpPr txBox="1"/>
          <p:nvPr userDrawn="1"/>
        </p:nvSpPr>
        <p:spPr>
          <a:xfrm>
            <a:off x="590550" y="6437313"/>
            <a:ext cx="5473170" cy="242887"/>
          </a:xfrm>
          <a:prstGeom prst="rect">
            <a:avLst/>
          </a:prstGeom>
          <a:noFill/>
        </p:spPr>
        <p:txBody>
          <a:bodyPr anchor="ctr">
            <a:noAutofit/>
          </a:bodyPr>
          <a:lstStyle/>
          <a:p>
            <a:r>
              <a:rPr lang="en-US" altLang="de-DE" sz="1200" dirty="0" smtClean="0">
                <a:solidFill>
                  <a:schemeClr val="bg1"/>
                </a:solidFill>
                <a:latin typeface="+mn-lt"/>
                <a:sym typeface="+mn-ea"/>
              </a:rPr>
              <a:t>20 - 24 February, 2023, Athens, Greece</a:t>
            </a:r>
            <a:endParaRPr lang="en-US" sz="1200" kern="1200" baseline="0" dirty="0" smtClean="0">
              <a:solidFill>
                <a:schemeClr val="bg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zh-CN" sz="3600" b="1" dirty="0"/>
              <a:t>WI Status Report for eNA_Ph3</a:t>
            </a: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GB" altLang="zh-CN" sz="1800" b="1" dirty="0">
                <a:latin typeface="Arial" panose="020B0604020202020204" pitchFamily="34" charset="0"/>
              </a:rPr>
              <a:t>Aihua Li (China Mobile</a:t>
            </a:r>
            <a:r>
              <a:rPr lang="en-GB" altLang="zh-CN" sz="1800" b="1" dirty="0" smtClean="0">
                <a:latin typeface="Arial" panose="020B0604020202020204" pitchFamily="34" charset="0"/>
              </a:rPr>
              <a:t>)</a:t>
            </a:r>
            <a:r>
              <a:rPr lang="en-US" altLang="zh-CN" sz="1800" b="1" dirty="0" smtClean="0">
                <a:latin typeface="Arial" panose="020B0604020202020204" pitchFamily="34" charset="0"/>
              </a:rPr>
              <a:t>, Xiaobo Wu(Vivo)</a:t>
            </a: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8"/>
          <p:cNvGraphicFramePr/>
          <p:nvPr/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77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eNA_Ph3</a:t>
                      </a:r>
                      <a:r>
                        <a:rPr lang="en-US" sz="1400" b="1" kern="1200" baseline="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altLang="zh-CN" sz="1400" b="1" dirty="0">
                          <a:solidFill>
                            <a:schemeClr val="bg1"/>
                          </a:solidFill>
                          <a:effectLst/>
                          <a:sym typeface="+mn-ea"/>
                        </a:rPr>
                        <a:t>Enablers for Network Automation for 5G - phase </a:t>
                      </a:r>
                      <a:r>
                        <a:rPr lang="en-US" altLang="en-GB" sz="1400" b="1" dirty="0">
                          <a:solidFill>
                            <a:schemeClr val="bg1"/>
                          </a:solidFill>
                          <a:effectLst/>
                          <a:sym typeface="+mn-ea"/>
                        </a:rPr>
                        <a:t>3</a:t>
                      </a:r>
                      <a:endParaRPr lang="en-US" altLang="en-GB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  <a:sym typeface="+mn-ea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b="1" dirty="0" smtClean="0">
                          <a:solidFill>
                            <a:srgbClr val="7030A0"/>
                          </a:solidFill>
                          <a:sym typeface="+mn-ea"/>
                        </a:rPr>
                        <a:t>85% </a:t>
                      </a:r>
                      <a:r>
                        <a:rPr lang="en-US" sz="1400" b="1" dirty="0">
                          <a:solidFill>
                            <a:srgbClr val="7030A0"/>
                          </a:solidFill>
                          <a:sym typeface="+mn-ea"/>
                        </a:rPr>
                        <a:t>-&gt; 100</a:t>
                      </a:r>
                      <a:r>
                        <a:rPr lang="en-US" sz="1400" b="1" dirty="0" smtClean="0">
                          <a:solidFill>
                            <a:srgbClr val="7030A0"/>
                          </a:solidFill>
                          <a:sym typeface="+mn-ea"/>
                        </a:rPr>
                        <a:t>%</a:t>
                      </a:r>
                      <a:endParaRPr lang="en-US" sz="1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  <a:sym typeface="+mn-ea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SP-220678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Title 5"/>
          <p:cNvSpPr>
            <a:spLocks noGrp="1"/>
          </p:cNvSpPr>
          <p:nvPr>
            <p:ph type="title"/>
          </p:nvPr>
        </p:nvSpPr>
        <p:spPr>
          <a:xfrm>
            <a:off x="93927" y="83891"/>
            <a:ext cx="7511827" cy="1143000"/>
          </a:xfrm>
        </p:spPr>
        <p:txBody>
          <a:bodyPr/>
          <a:lstStyle/>
          <a:p>
            <a:r>
              <a:rPr lang="en-US" altLang="de-DE" b="1" dirty="0"/>
              <a:t>eNA_Ph3 status after SA2#157 (1/2)</a:t>
            </a:r>
          </a:p>
        </p:txBody>
      </p:sp>
      <p:sp>
        <p:nvSpPr>
          <p:cNvPr id="3" name="Content Placeholder 7"/>
          <p:cNvSpPr>
            <a:spLocks noGrp="1"/>
          </p:cNvSpPr>
          <p:nvPr/>
        </p:nvSpPr>
        <p:spPr>
          <a:xfrm>
            <a:off x="179705" y="2348230"/>
            <a:ext cx="8809990" cy="388556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chemeClr val="tx1"/>
                </a:solidFill>
              </a:rPr>
              <a:t>General</a:t>
            </a:r>
            <a:r>
              <a:rPr lang="de-DE" altLang="de-DE" sz="1200" dirty="0">
                <a:solidFill>
                  <a:schemeClr val="tx1"/>
                </a:solidFill>
                <a:sym typeface="+mn-ea"/>
              </a:rPr>
              <a:t> </a:t>
            </a:r>
            <a:endParaRPr lang="de-DE" altLang="de-DE" sz="1200" dirty="0">
              <a:solidFill>
                <a:schemeClr val="tx1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>
                <a:solidFill>
                  <a:schemeClr val="tx1"/>
                </a:solidFill>
              </a:rPr>
              <a:t>41 </a:t>
            </a:r>
            <a:r>
              <a:rPr lang="en-US" altLang="de-DE" sz="1200" dirty="0">
                <a:solidFill>
                  <a:schemeClr val="tx1"/>
                </a:solidFill>
                <a:sym typeface="+mn-ea"/>
              </a:rPr>
              <a:t>CRs are agreed, </a:t>
            </a:r>
            <a:r>
              <a:rPr lang="en-US" altLang="de-DE" sz="1200" dirty="0">
                <a:sym typeface="+mn-ea"/>
              </a:rPr>
              <a:t>18 CRs are </a:t>
            </a:r>
            <a:r>
              <a:rPr lang="en-US" sz="1200" dirty="0">
                <a:sym typeface="+mn-ea"/>
              </a:rPr>
              <a:t>merged </a:t>
            </a:r>
            <a:r>
              <a:rPr lang="en-US" altLang="de-DE" sz="1200" dirty="0">
                <a:sym typeface="+mn-ea"/>
              </a:rPr>
              <a:t>and</a:t>
            </a:r>
            <a:r>
              <a:rPr lang="en-US" sz="1200" dirty="0">
                <a:sym typeface="+mn-ea"/>
              </a:rPr>
              <a:t> </a:t>
            </a:r>
            <a:r>
              <a:rPr lang="en-US" altLang="de-DE" sz="1200" dirty="0">
                <a:solidFill>
                  <a:schemeClr val="tx1"/>
                </a:solidFill>
                <a:sym typeface="+mn-ea"/>
              </a:rPr>
              <a:t>2 CRs are noted.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ym typeface="+mn-ea"/>
              </a:rPr>
              <a:t>2 </a:t>
            </a:r>
            <a:r>
              <a:rPr lang="en-US" altLang="zh-CN" sz="1200">
                <a:sym typeface="+mn-ea"/>
              </a:rPr>
              <a:t>LSs in </a:t>
            </a:r>
            <a:r>
              <a:rPr lang="en-US" sz="1200" dirty="0">
                <a:sym typeface="+mn-ea"/>
              </a:rPr>
              <a:t>are noted and 3 DPs are noted</a:t>
            </a:r>
            <a:r>
              <a:rPr lang="en-US" altLang="de-DE" sz="1200" dirty="0">
                <a:solidFill>
                  <a:schemeClr val="tx1"/>
                </a:solidFill>
                <a:sym typeface="+mn-ea"/>
              </a:rPr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>
                <a:sym typeface="+mn-ea"/>
              </a:rPr>
              <a:t>35 contributions could not be handled</a:t>
            </a:r>
            <a:endParaRPr lang="en-US" altLang="de-DE" sz="1200" dirty="0">
              <a:solidFill>
                <a:schemeClr val="tx1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>
                <a:solidFill>
                  <a:schemeClr val="tx1"/>
                </a:solidFill>
                <a:sym typeface="+mn-ea"/>
              </a:rPr>
              <a:t>SA2 work on all key issues are completed.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sz="1600" b="1" dirty="0"/>
              <a:t>KI#1: How to improve correctness of NWDAF analytics</a:t>
            </a:r>
            <a:r>
              <a:rPr altLang="de-DE" sz="1600" b="1" dirty="0"/>
              <a:t>:</a:t>
            </a:r>
            <a:r>
              <a:rPr lang="de-DE" altLang="de-DE" sz="1600" b="1" dirty="0"/>
              <a:t> </a:t>
            </a: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ym typeface="+mn-ea"/>
              </a:rPr>
              <a:t>9</a:t>
            </a:r>
            <a:r>
              <a:rPr sz="1200" dirty="0">
                <a:sym typeface="+mn-ea"/>
              </a:rPr>
              <a:t> CR</a:t>
            </a:r>
            <a:r>
              <a:rPr lang="en-US" sz="1200" dirty="0">
                <a:sym typeface="+mn-ea"/>
              </a:rPr>
              <a:t>s</a:t>
            </a:r>
            <a:r>
              <a:rPr sz="1200" dirty="0">
                <a:sym typeface="+mn-ea"/>
              </a:rPr>
              <a:t> are agreed</a:t>
            </a:r>
            <a:r>
              <a:rPr lang="en-US" sz="1200" dirty="0">
                <a:sym typeface="+mn-ea"/>
              </a:rPr>
              <a:t>, and 1 DP is noted</a:t>
            </a:r>
            <a:r>
              <a:rPr sz="1200" dirty="0">
                <a:sym typeface="+mn-ea"/>
              </a:rPr>
              <a:t>. </a:t>
            </a:r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sz="1600" b="1" dirty="0">
                <a:solidFill>
                  <a:schemeClr val="tx1"/>
                </a:solidFill>
                <a:cs typeface="+mn-cs"/>
                <a:sym typeface="+mn-ea"/>
              </a:rPr>
              <a:t>KI#2: </a:t>
            </a:r>
            <a:r>
              <a:rPr sz="1600" b="1" dirty="0">
                <a:solidFill>
                  <a:schemeClr val="tx1"/>
                </a:solidFill>
                <a:cs typeface="+mn-cs"/>
              </a:rPr>
              <a:t>NWDAF-assisted application detection</a:t>
            </a:r>
            <a:r>
              <a:rPr lang="en-US" sz="1600" b="1" dirty="0">
                <a:solidFill>
                  <a:schemeClr val="tx1"/>
                </a:solidFill>
                <a:cs typeface="+mn-cs"/>
              </a:rPr>
              <a:t>:</a:t>
            </a:r>
            <a:endParaRPr sz="1600" b="1" dirty="0">
              <a:solidFill>
                <a:schemeClr val="tx1"/>
              </a:solidFill>
              <a:cs typeface="+mn-cs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ym typeface="+mn-ea"/>
              </a:rPr>
              <a:t>2</a:t>
            </a:r>
            <a:r>
              <a:rPr sz="1200" dirty="0">
                <a:sym typeface="+mn-ea"/>
              </a:rPr>
              <a:t> CR</a:t>
            </a:r>
            <a:r>
              <a:rPr lang="en-US" sz="1200" dirty="0">
                <a:sym typeface="+mn-ea"/>
              </a:rPr>
              <a:t>s</a:t>
            </a:r>
            <a:r>
              <a:rPr sz="1200" dirty="0">
                <a:sym typeface="+mn-ea"/>
              </a:rPr>
              <a:t> are agreed</a:t>
            </a:r>
            <a:r>
              <a:rPr sz="1200" dirty="0">
                <a:solidFill>
                  <a:schemeClr val="tx1"/>
                </a:solidFill>
                <a:sym typeface="+mn-ea"/>
              </a:rPr>
              <a:t>.</a:t>
            </a:r>
            <a:endParaRPr sz="1200" dirty="0">
              <a:solidFill>
                <a:schemeClr val="tx1"/>
              </a:solidFill>
            </a:endParaRPr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sz="1600" b="1" dirty="0">
                <a:cs typeface="+mn-cs"/>
                <a:sym typeface="+mn-ea"/>
              </a:rPr>
              <a:t>KI#3: </a:t>
            </a:r>
            <a:r>
              <a:rPr sz="1600" b="1" dirty="0">
                <a:cs typeface="+mn-cs"/>
              </a:rPr>
              <a:t>Data and analytics exchange in roaming case</a:t>
            </a:r>
            <a:r>
              <a:rPr lang="en-US" sz="1600" b="1" dirty="0">
                <a:cs typeface="+mn-cs"/>
              </a:rPr>
              <a:t>:</a:t>
            </a:r>
            <a:endParaRPr sz="1600" b="1" dirty="0">
              <a:cs typeface="+mn-cs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>
                <a:sym typeface="+mn-ea"/>
              </a:rPr>
              <a:t>10 CRs are agreed, </a:t>
            </a:r>
            <a:r>
              <a:rPr lang="en-US" sz="1200" dirty="0">
                <a:sym typeface="+mn-ea"/>
              </a:rPr>
              <a:t>6 CRs are merged, </a:t>
            </a:r>
            <a:r>
              <a:rPr lang="en-US" sz="1200">
                <a:sym typeface="+mn-ea"/>
              </a:rPr>
              <a:t>1 CR </a:t>
            </a:r>
            <a:r>
              <a:rPr lang="en-US" altLang="zh-CN" sz="1200" dirty="0">
                <a:sym typeface="+mn-ea"/>
              </a:rPr>
              <a:t>is </a:t>
            </a:r>
            <a:r>
              <a:rPr lang="en-US" sz="1200" dirty="0">
                <a:sym typeface="+mn-ea"/>
              </a:rPr>
              <a:t>noted, </a:t>
            </a:r>
            <a:r>
              <a:rPr lang="en-US" altLang="zh-CN" sz="1200" dirty="0">
                <a:sym typeface="+mn-ea"/>
              </a:rPr>
              <a:t>2 </a:t>
            </a:r>
            <a:r>
              <a:rPr lang="en-US" altLang="zh-CN" sz="1200">
                <a:sym typeface="+mn-ea"/>
              </a:rPr>
              <a:t>LSs in </a:t>
            </a:r>
            <a:r>
              <a:rPr lang="en-US" sz="1200" dirty="0">
                <a:sym typeface="+mn-ea"/>
              </a:rPr>
              <a:t>are noted and 2 DPs are noted</a:t>
            </a:r>
            <a:r>
              <a:rPr lang="en-US" sz="1200">
                <a:sym typeface="+mn-ea"/>
              </a:rPr>
              <a:t>. </a:t>
            </a:r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sz="1600" b="1" dirty="0">
                <a:cs typeface="+mn-cs"/>
                <a:sym typeface="+mn-ea"/>
              </a:rPr>
              <a:t>KI#4: How to Enhance Data collection and Storage</a:t>
            </a:r>
            <a:r>
              <a:rPr lang="en-US" sz="1600" b="1" dirty="0">
                <a:cs typeface="+mn-cs"/>
                <a:sym typeface="+mn-ea"/>
              </a:rPr>
              <a:t>:</a:t>
            </a:r>
            <a:endParaRPr sz="1600" b="1" dirty="0">
              <a:cs typeface="+mn-cs"/>
            </a:endParaRPr>
          </a:p>
          <a:p>
            <a:pPr marL="685800" lvl="2" algn="l">
              <a:spcBef>
                <a:spcPts val="0"/>
              </a:spcBef>
              <a:spcAft>
                <a:spcPts val="300"/>
              </a:spcAft>
              <a:buClrTx/>
              <a:buSzTx/>
            </a:pPr>
            <a:r>
              <a:rPr lang="en-US" sz="1200">
                <a:sym typeface="+mn-ea"/>
              </a:rPr>
              <a:t>5 CRs are agreed and 1 CR is noted.</a:t>
            </a:r>
            <a:endParaRPr lang="en-US" sz="1200"/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sz="1600" b="1" dirty="0">
                <a:cs typeface="+mn-cs"/>
                <a:sym typeface="+mn-ea"/>
              </a:rPr>
              <a:t>KI#5: Enhance trained ML Model sharing</a:t>
            </a:r>
            <a:r>
              <a:rPr lang="en-US" sz="1600" b="1" dirty="0">
                <a:cs typeface="+mn-cs"/>
                <a:sym typeface="+mn-ea"/>
              </a:rPr>
              <a:t>:</a:t>
            </a:r>
            <a:endParaRPr sz="1600" b="1" dirty="0">
              <a:cs typeface="+mn-cs"/>
            </a:endParaRPr>
          </a:p>
          <a:p>
            <a:pPr marL="685800" lvl="2" algn="l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ym typeface="+mn-ea"/>
              </a:rPr>
              <a:t>No </a:t>
            </a:r>
            <a:r>
              <a:rPr lang="en-US" altLang="de-DE" sz="1200" dirty="0">
                <a:sym typeface="+mn-ea"/>
              </a:rPr>
              <a:t>contributions</a:t>
            </a:r>
            <a:r>
              <a:rPr sz="1200" dirty="0">
                <a:sym typeface="+mn-ea"/>
              </a:rPr>
              <a:t>.</a:t>
            </a:r>
            <a:endParaRPr sz="1200" dirty="0"/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sz="1600" b="1" dirty="0">
                <a:cs typeface="+mn-cs"/>
                <a:sym typeface="+mn-ea"/>
              </a:rPr>
              <a:t>KI#6: NWDAF-assisted URSP</a:t>
            </a:r>
            <a:r>
              <a:rPr lang="en-US" sz="1600" b="1" dirty="0">
                <a:cs typeface="+mn-cs"/>
                <a:sym typeface="+mn-ea"/>
              </a:rPr>
              <a:t>:</a:t>
            </a:r>
            <a:endParaRPr sz="1600" b="1" dirty="0">
              <a:cs typeface="+mn-cs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ym typeface="+mn-ea"/>
              </a:rPr>
              <a:t>2</a:t>
            </a:r>
            <a:r>
              <a:rPr sz="1200" dirty="0">
                <a:sym typeface="+mn-ea"/>
              </a:rPr>
              <a:t> CR</a:t>
            </a:r>
            <a:r>
              <a:rPr lang="en-US" sz="1200" dirty="0">
                <a:sym typeface="+mn-ea"/>
              </a:rPr>
              <a:t>s</a:t>
            </a:r>
            <a:r>
              <a:rPr sz="1200" dirty="0">
                <a:sym typeface="+mn-ea"/>
              </a:rPr>
              <a:t> are agreed.</a:t>
            </a:r>
            <a:endParaRPr lang="en-US" sz="12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US" altLang="de-DE" b="1" dirty="0">
                <a:sym typeface="+mn-ea"/>
              </a:rPr>
              <a:t>eNA_Ph3 status after SA2#157 (2/2)</a:t>
            </a:r>
            <a:endParaRPr lang="en-US" altLang="de-DE" b="1" dirty="0"/>
          </a:p>
        </p:txBody>
      </p:sp>
      <p:sp>
        <p:nvSpPr>
          <p:cNvPr id="7" name="Content Placeholder 7"/>
          <p:cNvSpPr>
            <a:spLocks noGrp="1"/>
          </p:cNvSpPr>
          <p:nvPr/>
        </p:nvSpPr>
        <p:spPr>
          <a:xfrm>
            <a:off x="114935" y="1285875"/>
            <a:ext cx="8922385" cy="517398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sz="1600" b="1" dirty="0">
                <a:cs typeface="+mn-cs"/>
                <a:sym typeface="+mn-ea"/>
              </a:rPr>
              <a:t>KI#7: </a:t>
            </a:r>
            <a:r>
              <a:rPr sz="1600" b="1" dirty="0">
                <a:cs typeface="+mn-cs"/>
              </a:rPr>
              <a:t>Enhancements on QoS Sustainability analytics</a:t>
            </a:r>
            <a:r>
              <a:rPr lang="en-US" sz="1600" b="1" dirty="0">
                <a:cs typeface="+mn-cs"/>
              </a:rPr>
              <a:t>:</a:t>
            </a:r>
            <a:endParaRPr sz="1600" b="1" dirty="0">
              <a:cs typeface="+mn-cs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ym typeface="+mn-ea"/>
              </a:rPr>
              <a:t>1</a:t>
            </a:r>
            <a:r>
              <a:rPr sz="1200" dirty="0">
                <a:sym typeface="+mn-ea"/>
              </a:rPr>
              <a:t> CR </a:t>
            </a:r>
            <a:r>
              <a:rPr lang="en-US" sz="1200" dirty="0">
                <a:sym typeface="+mn-ea"/>
              </a:rPr>
              <a:t>is </a:t>
            </a:r>
            <a:r>
              <a:rPr sz="1200" dirty="0">
                <a:sym typeface="+mn-ea"/>
              </a:rPr>
              <a:t>agreed</a:t>
            </a:r>
            <a:r>
              <a:rPr lang="en-US" sz="1200" dirty="0">
                <a:sym typeface="+mn-ea"/>
              </a:rPr>
              <a:t>.</a:t>
            </a:r>
            <a:endParaRPr sz="1200" dirty="0">
              <a:sym typeface="+mn-ea"/>
            </a:endParaRPr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sz="1600" b="1" dirty="0">
                <a:cs typeface="+mn-cs"/>
                <a:sym typeface="+mn-ea"/>
              </a:rPr>
              <a:t>KI#8: </a:t>
            </a:r>
            <a:r>
              <a:rPr sz="1600" b="1" dirty="0">
                <a:cs typeface="+mn-cs"/>
              </a:rPr>
              <a:t>Supporting Federated Learning in 5GC</a:t>
            </a:r>
            <a:r>
              <a:rPr lang="en-US" sz="1600" b="1" dirty="0">
                <a:cs typeface="+mn-cs"/>
              </a:rPr>
              <a:t>:</a:t>
            </a:r>
            <a:endParaRPr sz="1600" b="1" dirty="0">
              <a:cs typeface="+mn-cs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sz="1200" dirty="0">
                <a:sym typeface="+mn-ea"/>
              </a:rPr>
              <a:t>5 CRs are agreed</a:t>
            </a:r>
            <a:r>
              <a:rPr lang="en-US" sz="1200" dirty="0">
                <a:sym typeface="+mn-ea"/>
              </a:rPr>
              <a:t> </a:t>
            </a:r>
            <a:r>
              <a:rPr sz="1200" dirty="0">
                <a:sym typeface="+mn-ea"/>
              </a:rPr>
              <a:t>and </a:t>
            </a:r>
            <a:r>
              <a:rPr lang="en-US" sz="1200" dirty="0">
                <a:sym typeface="+mn-ea"/>
              </a:rPr>
              <a:t>9</a:t>
            </a:r>
            <a:r>
              <a:rPr sz="1200" dirty="0">
                <a:sym typeface="+mn-ea"/>
              </a:rPr>
              <a:t> CRs are merged.</a:t>
            </a:r>
            <a:endParaRPr sz="1200" dirty="0"/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sz="1600" b="1" dirty="0">
                <a:cs typeface="+mn-cs"/>
                <a:sym typeface="+mn-ea"/>
              </a:rPr>
              <a:t>KI#9: </a:t>
            </a:r>
            <a:r>
              <a:rPr sz="1600" b="1" dirty="0">
                <a:cs typeface="+mn-cs"/>
              </a:rPr>
              <a:t>Enhancement of NWDAF with finer granularity of location information</a:t>
            </a:r>
            <a:r>
              <a:rPr lang="en-US" sz="1600" b="1" dirty="0">
                <a:cs typeface="+mn-cs"/>
              </a:rPr>
              <a:t>:</a:t>
            </a:r>
            <a:endParaRPr sz="1600" b="1" dirty="0">
              <a:cs typeface="+mn-cs"/>
              <a:sym typeface="+mn-ea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ym typeface="+mn-ea"/>
              </a:rPr>
              <a:t>5</a:t>
            </a:r>
            <a:r>
              <a:rPr sz="1200" dirty="0">
                <a:sym typeface="+mn-ea"/>
              </a:rPr>
              <a:t> CRs are agreed</a:t>
            </a:r>
            <a:r>
              <a:rPr lang="en-US" sz="1200" dirty="0">
                <a:sym typeface="+mn-ea"/>
              </a:rPr>
              <a:t> </a:t>
            </a:r>
            <a:r>
              <a:rPr sz="1200" dirty="0">
                <a:sym typeface="+mn-ea"/>
              </a:rPr>
              <a:t>and </a:t>
            </a:r>
            <a:r>
              <a:rPr lang="en-US" sz="1200" dirty="0">
                <a:sym typeface="+mn-ea"/>
              </a:rPr>
              <a:t>2</a:t>
            </a:r>
            <a:r>
              <a:rPr sz="1200" dirty="0">
                <a:sym typeface="+mn-ea"/>
              </a:rPr>
              <a:t> CRs are merged.</a:t>
            </a:r>
          </a:p>
          <a:p>
            <a:pPr marL="457200" lvl="2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b="1" dirty="0">
                <a:cs typeface="+mn-cs"/>
                <a:sym typeface="+mn-ea"/>
              </a:rPr>
              <a:t>KI#10: </a:t>
            </a:r>
            <a:r>
              <a:rPr lang="en-US" sz="1600" b="1" dirty="0">
                <a:cs typeface="+mn-cs"/>
              </a:rPr>
              <a:t>Interactions with MDAS/MDAF:</a:t>
            </a:r>
            <a:endParaRPr lang="en-US" sz="1600" b="1" dirty="0">
              <a:cs typeface="+mn-cs"/>
              <a:sym typeface="+mn-ea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ym typeface="+mn-ea"/>
              </a:rPr>
              <a:t>2</a:t>
            </a:r>
            <a:r>
              <a:rPr sz="1200" dirty="0">
                <a:sym typeface="+mn-ea"/>
              </a:rPr>
              <a:t> CRs are agreed</a:t>
            </a:r>
            <a:r>
              <a:rPr lang="en-US" sz="1200" dirty="0">
                <a:sym typeface="+mn-ea"/>
              </a:rPr>
              <a:t> and 1</a:t>
            </a:r>
            <a:r>
              <a:rPr sz="1200" dirty="0">
                <a:sym typeface="+mn-ea"/>
              </a:rPr>
              <a:t> CR </a:t>
            </a:r>
            <a:r>
              <a:rPr lang="en-US" sz="1200" dirty="0">
                <a:sym typeface="+mn-ea"/>
              </a:rPr>
              <a:t>is</a:t>
            </a:r>
            <a:r>
              <a:rPr sz="1200" dirty="0">
                <a:sym typeface="+mn-ea"/>
              </a:rPr>
              <a:t> merged.</a:t>
            </a: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endParaRPr sz="1200" dirty="0">
              <a:sym typeface="+mn-ea"/>
            </a:endParaRPr>
          </a:p>
          <a:p>
            <a:pPr marL="457200" lvl="1" indent="-457200" algn="l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>
                <a:sym typeface="+mn-ea"/>
              </a:rPr>
              <a:t>RAN impacts and dependencies</a:t>
            </a:r>
            <a:r>
              <a:rPr lang="en-US" sz="1600" dirty="0">
                <a:sym typeface="+mn-ea"/>
              </a:rPr>
              <a:t>:</a:t>
            </a:r>
            <a:endParaRPr lang="de-DE" sz="1600" dirty="0"/>
          </a:p>
          <a:p>
            <a:pPr lvl="1" algn="l">
              <a:spcBef>
                <a:spcPts val="0"/>
              </a:spcBef>
              <a:spcAft>
                <a:spcPts val="200"/>
              </a:spcAft>
              <a:buSzTx/>
            </a:pPr>
            <a:r>
              <a:rPr lang="en-US" altLang="zh-CN" sz="1200" dirty="0">
                <a:cs typeface="+mn-ea"/>
                <a:sym typeface="+mn-ea"/>
              </a:rPr>
              <a:t>No RAN impact. </a:t>
            </a:r>
          </a:p>
          <a:p>
            <a:pPr lvl="1" algn="l">
              <a:spcBef>
                <a:spcPts val="0"/>
              </a:spcBef>
              <a:spcAft>
                <a:spcPts val="200"/>
              </a:spcAft>
              <a:buSzTx/>
            </a:pPr>
            <a:endParaRPr lang="en-US" altLang="zh-CN" sz="1200" dirty="0">
              <a:cs typeface="+mn-ea"/>
            </a:endParaRPr>
          </a:p>
          <a:p>
            <a:pPr lvl="0" algn="l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de-DE" sz="1600" b="1" dirty="0">
                <a:cs typeface="+mn-cs"/>
                <a:sym typeface="+mn-ea"/>
              </a:rPr>
              <a:t>Contentious Issue</a:t>
            </a:r>
            <a:r>
              <a:rPr lang="de-DE" sz="1600" dirty="0">
                <a:cs typeface="+mn-cs"/>
                <a:sym typeface="+mn-ea"/>
              </a:rPr>
              <a:t>:</a:t>
            </a:r>
            <a:endParaRPr lang="de-DE" sz="1600" dirty="0"/>
          </a:p>
          <a:p>
            <a:pPr lvl="1" algn="l">
              <a:spcBef>
                <a:spcPts val="0"/>
              </a:spcBef>
              <a:spcAft>
                <a:spcPts val="200"/>
              </a:spcAft>
            </a:pPr>
            <a:r>
              <a:rPr lang="en-US" altLang="zh-CN" sz="1200" dirty="0" smtClean="0">
                <a:cs typeface="+mn-ea"/>
                <a:sym typeface="+mn-ea"/>
              </a:rPr>
              <a:t>No contentious Issue</a:t>
            </a:r>
            <a:r>
              <a:rPr lang="en-US" altLang="zh-CN" sz="1200" dirty="0">
                <a:cs typeface="+mn-ea"/>
                <a:sym typeface="+mn-ea"/>
              </a:rPr>
              <a:t>.</a:t>
            </a:r>
            <a:endParaRPr lang="en-US" altLang="zh-CN" sz="1200" dirty="0" smtClean="0">
              <a:solidFill>
                <a:schemeClr val="tx1"/>
              </a:solidFill>
              <a:cs typeface="+mn-ea"/>
            </a:endParaRPr>
          </a:p>
          <a:p>
            <a:pPr lvl="1" algn="l">
              <a:spcBef>
                <a:spcPts val="0"/>
              </a:spcBef>
              <a:spcAft>
                <a:spcPts val="300"/>
              </a:spcAft>
            </a:pPr>
            <a:endParaRPr lang="de-DE" sz="1600" dirty="0"/>
          </a:p>
          <a:p>
            <a:pPr lvl="0" algn="l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de-DE" sz="1600" b="1" dirty="0">
                <a:cs typeface="+mn-cs"/>
                <a:sym typeface="+mn-ea"/>
              </a:rPr>
              <a:t>Focus for the Next Meeting (</a:t>
            </a:r>
            <a:r>
              <a:rPr lang="de-DE" sz="1600" b="1" dirty="0" smtClean="0">
                <a:cs typeface="+mn-cs"/>
                <a:sym typeface="+mn-ea"/>
              </a:rPr>
              <a:t>SA2</a:t>
            </a:r>
            <a:r>
              <a:rPr sz="1600" b="1" dirty="0" smtClean="0">
                <a:cs typeface="+mn-cs"/>
                <a:sym typeface="+mn-ea"/>
              </a:rPr>
              <a:t> #15</a:t>
            </a:r>
            <a:r>
              <a:rPr lang="en-US" sz="1600" b="1" dirty="0" smtClean="0">
                <a:cs typeface="+mn-cs"/>
                <a:sym typeface="+mn-ea"/>
              </a:rPr>
              <a:t>8</a:t>
            </a:r>
            <a:r>
              <a:rPr lang="de-DE" sz="1600" b="1" dirty="0">
                <a:cs typeface="+mn-cs"/>
                <a:sym typeface="+mn-ea"/>
              </a:rPr>
              <a:t>)</a:t>
            </a:r>
            <a:r>
              <a:rPr lang="de-DE" sz="1600" dirty="0">
                <a:cs typeface="+mn-cs"/>
                <a:sym typeface="+mn-ea"/>
              </a:rPr>
              <a:t>:</a:t>
            </a:r>
            <a:endParaRPr lang="de-DE" sz="1600" dirty="0"/>
          </a:p>
          <a:p>
            <a:pPr lvl="1" algn="l">
              <a:spcBef>
                <a:spcPts val="0"/>
              </a:spcBef>
              <a:spcAft>
                <a:spcPts val="200"/>
              </a:spcAft>
            </a:pPr>
            <a:r>
              <a:rPr lang="en-US" sz="1200" dirty="0">
                <a:sym typeface="+mn-ea"/>
              </a:rPr>
              <a:t>Correction and Maintenance </a:t>
            </a:r>
            <a:r>
              <a:rPr lang="en-US" altLang="zh-CN" sz="1200" dirty="0">
                <a:cs typeface="+mn-ea"/>
                <a:sym typeface="+mn-ea"/>
              </a:rPr>
              <a:t>. </a:t>
            </a:r>
            <a:endParaRPr lang="en-US" altLang="zh-CN" sz="1200" dirty="0">
              <a:cs typeface="+mn-ea"/>
            </a:endParaRPr>
          </a:p>
          <a:p>
            <a:pPr marL="457200" lvl="2" indent="-457200" algn="l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endParaRPr lang="en-US" altLang="zh-CN" sz="1600" b="1" dirty="0" smtClean="0"/>
          </a:p>
          <a:p>
            <a:pPr marL="457200" lvl="2" indent="-457200" algn="l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r>
              <a:rPr lang="en-US" altLang="zh-CN" sz="1600" b="1" dirty="0" smtClean="0">
                <a:sym typeface="+mn-ea"/>
              </a:rPr>
              <a:t>Risk</a:t>
            </a:r>
            <a:r>
              <a:rPr lang="en-US" altLang="zh-CN" sz="1600" b="1" dirty="0">
                <a:sym typeface="+mn-ea"/>
              </a:rPr>
              <a:t>:</a:t>
            </a:r>
            <a:endParaRPr lang="en-US" altLang="zh-CN" sz="1600" b="1" dirty="0"/>
          </a:p>
          <a:p>
            <a:pPr lvl="1" algn="l">
              <a:spcBef>
                <a:spcPts val="300"/>
              </a:spcBef>
              <a:defRPr/>
            </a:pPr>
            <a:r>
              <a:rPr lang="en-US" altLang="de-DE" sz="1200" dirty="0">
                <a:sym typeface="+mn-ea"/>
              </a:rPr>
              <a:t>None</a:t>
            </a:r>
            <a:r>
              <a:rPr lang="en-US" altLang="zh-CN" sz="1200" dirty="0">
                <a:sym typeface="+mn-ea"/>
              </a:rPr>
              <a:t>.</a:t>
            </a:r>
            <a:endParaRPr lang="en-US" altLang="zh-CN" sz="1200" dirty="0"/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endParaRPr lang="en-US" sz="12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8"/>
          <p:cNvGraphicFramePr/>
          <p:nvPr/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77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eNA_Ph3</a:t>
                      </a:r>
                      <a:r>
                        <a:rPr lang="en-US" sz="1400" b="1" kern="1200" baseline="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altLang="zh-CN" sz="1400" b="1" dirty="0">
                          <a:solidFill>
                            <a:schemeClr val="bg1"/>
                          </a:solidFill>
                          <a:effectLst/>
                          <a:sym typeface="+mn-ea"/>
                        </a:rPr>
                        <a:t>Enablers for Network Automation for 5G - phase </a:t>
                      </a:r>
                      <a:r>
                        <a:rPr lang="en-US" altLang="en-GB" sz="1400" b="1" dirty="0">
                          <a:solidFill>
                            <a:schemeClr val="bg1"/>
                          </a:solidFill>
                          <a:effectLst/>
                          <a:sym typeface="+mn-ea"/>
                        </a:rPr>
                        <a:t>3</a:t>
                      </a:r>
                      <a:endParaRPr lang="en-US" altLang="en-GB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  <a:sym typeface="+mn-ea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b="1" dirty="0" smtClean="0">
                          <a:solidFill>
                            <a:srgbClr val="7030A0"/>
                          </a:solidFill>
                          <a:sym typeface="+mn-ea"/>
                        </a:rPr>
                        <a:t>65% </a:t>
                      </a:r>
                      <a:r>
                        <a:rPr lang="en-US" sz="1400" b="1" dirty="0">
                          <a:solidFill>
                            <a:srgbClr val="7030A0"/>
                          </a:solidFill>
                          <a:sym typeface="+mn-ea"/>
                        </a:rPr>
                        <a:t>-&gt; 8</a:t>
                      </a:r>
                      <a:r>
                        <a:rPr lang="en-US" sz="1400" b="1" dirty="0" smtClean="0">
                          <a:solidFill>
                            <a:srgbClr val="7030A0"/>
                          </a:solidFill>
                          <a:sym typeface="+mn-ea"/>
                        </a:rPr>
                        <a:t>5%</a:t>
                      </a:r>
                      <a:endParaRPr lang="en-US" sz="1400" b="1" kern="1200" dirty="0" smtClean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  <a:sym typeface="+mn-ea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SP-220678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Title 5"/>
          <p:cNvSpPr>
            <a:spLocks noGrp="1"/>
          </p:cNvSpPr>
          <p:nvPr>
            <p:ph type="title"/>
          </p:nvPr>
        </p:nvSpPr>
        <p:spPr>
          <a:xfrm>
            <a:off x="93927" y="83891"/>
            <a:ext cx="7511827" cy="1143000"/>
          </a:xfrm>
        </p:spPr>
        <p:txBody>
          <a:bodyPr/>
          <a:lstStyle/>
          <a:p>
            <a:r>
              <a:rPr lang="en-US" altLang="de-DE" b="1" dirty="0"/>
              <a:t>eNA_Ph3 status after SA2#156E (1/3)</a:t>
            </a:r>
          </a:p>
        </p:txBody>
      </p:sp>
      <p:sp>
        <p:nvSpPr>
          <p:cNvPr id="3" name="Content Placeholder 7"/>
          <p:cNvSpPr>
            <a:spLocks noGrp="1"/>
          </p:cNvSpPr>
          <p:nvPr/>
        </p:nvSpPr>
        <p:spPr>
          <a:xfrm>
            <a:off x="179705" y="2462530"/>
            <a:ext cx="8809990" cy="388556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chemeClr val="tx1"/>
                </a:solidFill>
              </a:rPr>
              <a:t>General</a:t>
            </a:r>
            <a:r>
              <a:rPr lang="de-DE" altLang="de-DE" sz="1200" dirty="0">
                <a:solidFill>
                  <a:schemeClr val="tx1"/>
                </a:solidFill>
                <a:sym typeface="+mn-ea"/>
              </a:rPr>
              <a:t> </a:t>
            </a:r>
            <a:endParaRPr lang="de-DE" altLang="de-DE" sz="1200" dirty="0">
              <a:solidFill>
                <a:schemeClr val="tx1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>
                <a:solidFill>
                  <a:schemeClr val="tx1"/>
                </a:solidFill>
              </a:rPr>
              <a:t>47 </a:t>
            </a:r>
            <a:r>
              <a:rPr lang="en-US" altLang="de-DE" sz="1200" dirty="0">
                <a:solidFill>
                  <a:schemeClr val="tx1"/>
                </a:solidFill>
                <a:sym typeface="+mn-ea"/>
              </a:rPr>
              <a:t>CRs are agreed, 1 CR is noted, 7 CRs are postponed and 5 </a:t>
            </a:r>
            <a:r>
              <a:rPr lang="en-US" altLang="de-DE" sz="1200" dirty="0">
                <a:sym typeface="+mn-ea"/>
              </a:rPr>
              <a:t>CRs are </a:t>
            </a:r>
            <a:r>
              <a:rPr lang="en-US" sz="1200" dirty="0">
                <a:sym typeface="+mn-ea"/>
              </a:rPr>
              <a:t>merged</a:t>
            </a:r>
            <a:r>
              <a:rPr lang="en-US" altLang="de-DE" sz="1200" dirty="0">
                <a:solidFill>
                  <a:schemeClr val="tx1"/>
                </a:solidFill>
                <a:sym typeface="+mn-ea"/>
              </a:rPr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schemeClr val="tx1"/>
                </a:solidFill>
                <a:sym typeface="+mn-ea"/>
              </a:rPr>
              <a:t>1 </a:t>
            </a:r>
            <a:r>
              <a:rPr lang="en-US" altLang="zh-CN" sz="1200">
                <a:solidFill>
                  <a:schemeClr val="tx1"/>
                </a:solidFill>
                <a:sym typeface="+mn-ea"/>
              </a:rPr>
              <a:t>LS out</a:t>
            </a:r>
            <a:r>
              <a:rPr lang="en-US" altLang="zh-CN" sz="1200" dirty="0">
                <a:solidFill>
                  <a:schemeClr val="tx1"/>
                </a:solidFill>
                <a:sym typeface="+mn-ea"/>
              </a:rPr>
              <a:t> are </a:t>
            </a:r>
            <a:r>
              <a:rPr lang="en-US" sz="1200" dirty="0">
                <a:solidFill>
                  <a:schemeClr val="tx1"/>
                </a:solidFill>
                <a:sym typeface="+mn-ea"/>
              </a:rPr>
              <a:t>agreed</a:t>
            </a:r>
            <a:r>
              <a:rPr lang="en-US" altLang="de-DE" sz="1200" dirty="0">
                <a:solidFill>
                  <a:schemeClr val="tx1"/>
                </a:solidFill>
                <a:sym typeface="+mn-ea"/>
              </a:rPr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>
                <a:solidFill>
                  <a:schemeClr val="tx1"/>
                </a:solidFill>
                <a:sym typeface="+mn-ea"/>
              </a:rPr>
              <a:t>44 contributions could not be handled within the TUs allocated for eNA_Ph3.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solidFill>
                  <a:schemeClr val="tx1"/>
                </a:solidFill>
                <a:cs typeface="+mn-cs"/>
                <a:sym typeface="+mn-ea"/>
              </a:rPr>
              <a:t>Normative work </a:t>
            </a:r>
            <a:r>
              <a:rPr lang="en-US" altLang="de-DE" sz="1200" dirty="0">
                <a:solidFill>
                  <a:schemeClr val="tx1"/>
                </a:solidFill>
                <a:sym typeface="+mn-ea"/>
              </a:rPr>
              <a:t>is </a:t>
            </a:r>
            <a:r>
              <a:rPr lang="en-US" sz="1200" dirty="0">
                <a:solidFill>
                  <a:schemeClr val="tx1"/>
                </a:solidFill>
                <a:cs typeface="+mn-cs"/>
                <a:sym typeface="+mn-ea"/>
              </a:rPr>
              <a:t>continued.</a:t>
            </a:r>
            <a:endParaRPr lang="en-US" altLang="de-DE" sz="1200" dirty="0">
              <a:solidFill>
                <a:schemeClr val="tx1"/>
              </a:solidFill>
              <a:sym typeface="+mn-ea"/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sz="1600" b="1" dirty="0"/>
              <a:t>KI#1: How to improve correctness of NWDAF analytics</a:t>
            </a:r>
            <a:r>
              <a:rPr altLang="de-DE" sz="1600" b="1" dirty="0"/>
              <a:t>:</a:t>
            </a:r>
            <a:r>
              <a:rPr lang="de-DE" altLang="de-DE" sz="1600" b="1" dirty="0"/>
              <a:t> </a:t>
            </a: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ym typeface="+mn-ea"/>
              </a:rPr>
              <a:t>15</a:t>
            </a:r>
            <a:r>
              <a:rPr sz="1200" dirty="0">
                <a:sym typeface="+mn-ea"/>
              </a:rPr>
              <a:t> CR</a:t>
            </a:r>
            <a:r>
              <a:rPr lang="en-US" sz="1200" dirty="0">
                <a:sym typeface="+mn-ea"/>
              </a:rPr>
              <a:t>s</a:t>
            </a:r>
            <a:r>
              <a:rPr sz="1200" dirty="0">
                <a:sym typeface="+mn-ea"/>
              </a:rPr>
              <a:t> are agreed</a:t>
            </a:r>
            <a:r>
              <a:rPr lang="en-US" sz="1200" dirty="0">
                <a:sym typeface="+mn-ea"/>
              </a:rPr>
              <a:t>, 2</a:t>
            </a:r>
            <a:r>
              <a:rPr sz="1200" dirty="0">
                <a:sym typeface="+mn-ea"/>
              </a:rPr>
              <a:t> CR</a:t>
            </a:r>
            <a:r>
              <a:rPr lang="en-US" sz="1200" dirty="0">
                <a:sym typeface="+mn-ea"/>
              </a:rPr>
              <a:t>s</a:t>
            </a:r>
            <a:r>
              <a:rPr sz="1200" dirty="0">
                <a:sym typeface="+mn-ea"/>
              </a:rPr>
              <a:t> are postponed</a:t>
            </a:r>
            <a:r>
              <a:rPr lang="en-US" sz="1200" dirty="0">
                <a:sym typeface="+mn-ea"/>
              </a:rPr>
              <a:t> and 4 CRs are merged</a:t>
            </a:r>
            <a:r>
              <a:rPr sz="1200" dirty="0">
                <a:sym typeface="+mn-ea"/>
              </a:rPr>
              <a:t>. </a:t>
            </a: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sz="1200" b="1" dirty="0"/>
              <a:t>Next steps:</a:t>
            </a:r>
            <a:r>
              <a:rPr sz="1200" dirty="0"/>
              <a:t> </a:t>
            </a:r>
            <a:r>
              <a:rPr lang="en-US" sz="1200" dirty="0">
                <a:cs typeface="+mn-cs"/>
                <a:sym typeface="+mn-ea"/>
              </a:rPr>
              <a:t>Continue normative work</a:t>
            </a:r>
            <a:r>
              <a:rPr lang="en-US" sz="1200" dirty="0" smtClean="0"/>
              <a:t>.</a:t>
            </a:r>
            <a:endParaRPr sz="1200" dirty="0"/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sz="1600" b="1" dirty="0">
                <a:solidFill>
                  <a:schemeClr val="tx1"/>
                </a:solidFill>
                <a:cs typeface="+mn-cs"/>
                <a:sym typeface="+mn-ea"/>
              </a:rPr>
              <a:t>KI#2: </a:t>
            </a:r>
            <a:r>
              <a:rPr sz="1600" b="1" dirty="0">
                <a:solidFill>
                  <a:schemeClr val="tx1"/>
                </a:solidFill>
                <a:cs typeface="+mn-cs"/>
              </a:rPr>
              <a:t>NWDAF-assisted application detection</a:t>
            </a:r>
            <a:r>
              <a:rPr lang="en-US" sz="1600" b="1" dirty="0">
                <a:solidFill>
                  <a:schemeClr val="tx1"/>
                </a:solidFill>
                <a:cs typeface="+mn-cs"/>
              </a:rPr>
              <a:t>:</a:t>
            </a:r>
            <a:endParaRPr sz="1600" b="1" dirty="0">
              <a:solidFill>
                <a:schemeClr val="tx1"/>
              </a:solidFill>
              <a:cs typeface="+mn-cs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olidFill>
                  <a:schemeClr val="tx1"/>
                </a:solidFill>
                <a:sym typeface="+mn-ea"/>
              </a:rPr>
              <a:t>1</a:t>
            </a:r>
            <a:r>
              <a:rPr sz="1200" dirty="0">
                <a:solidFill>
                  <a:schemeClr val="tx1"/>
                </a:solidFill>
                <a:sym typeface="+mn-ea"/>
              </a:rPr>
              <a:t> CR </a:t>
            </a:r>
            <a:r>
              <a:rPr lang="en-US" altLang="zh-CN" sz="1200" dirty="0">
                <a:sym typeface="+mn-ea"/>
              </a:rPr>
              <a:t>is </a:t>
            </a:r>
            <a:r>
              <a:rPr sz="1200" dirty="0">
                <a:solidFill>
                  <a:schemeClr val="tx1"/>
                </a:solidFill>
                <a:sym typeface="+mn-ea"/>
              </a:rPr>
              <a:t>agreed.</a:t>
            </a:r>
            <a:endParaRPr sz="1200" dirty="0">
              <a:solidFill>
                <a:schemeClr val="tx1"/>
              </a:solidFill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sz="1200" b="1" dirty="0">
                <a:solidFill>
                  <a:schemeClr val="tx1"/>
                </a:solidFill>
                <a:sym typeface="+mn-ea"/>
              </a:rPr>
              <a:t>Next steps: </a:t>
            </a:r>
            <a:r>
              <a:rPr lang="en-US" sz="1200" dirty="0">
                <a:solidFill>
                  <a:schemeClr val="tx1"/>
                </a:solidFill>
                <a:cs typeface="+mn-cs"/>
                <a:sym typeface="+mn-ea"/>
              </a:rPr>
              <a:t>Continue normative work</a:t>
            </a:r>
            <a:r>
              <a:rPr lang="en-US" sz="1200" dirty="0" smtClean="0">
                <a:solidFill>
                  <a:schemeClr val="tx1"/>
                </a:solidFill>
                <a:sym typeface="+mn-ea"/>
              </a:rPr>
              <a:t>.</a:t>
            </a:r>
            <a:endParaRPr sz="1200" dirty="0">
              <a:solidFill>
                <a:schemeClr val="tx1"/>
              </a:solidFill>
            </a:endParaRPr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sz="1600" b="1" dirty="0">
                <a:cs typeface="+mn-cs"/>
                <a:sym typeface="+mn-ea"/>
              </a:rPr>
              <a:t>KI#3: </a:t>
            </a:r>
            <a:r>
              <a:rPr sz="1600" b="1" dirty="0">
                <a:cs typeface="+mn-cs"/>
              </a:rPr>
              <a:t>Data and analytics exchange in roaming case</a:t>
            </a:r>
            <a:r>
              <a:rPr lang="en-US" sz="1600" b="1" dirty="0">
                <a:cs typeface="+mn-cs"/>
              </a:rPr>
              <a:t>:</a:t>
            </a:r>
            <a:endParaRPr sz="1600" b="1" dirty="0">
              <a:cs typeface="+mn-cs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>
                <a:sym typeface="+mn-ea"/>
              </a:rPr>
              <a:t>7 CRs are agreed, 1 CR </a:t>
            </a:r>
            <a:r>
              <a:rPr lang="en-US" altLang="zh-CN" sz="1200" dirty="0">
                <a:sym typeface="+mn-ea"/>
              </a:rPr>
              <a:t>is </a:t>
            </a:r>
            <a:r>
              <a:rPr lang="en-US" sz="1200">
                <a:sym typeface="+mn-ea"/>
              </a:rPr>
              <a:t>postponed. </a:t>
            </a: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sz="1200" b="1" dirty="0">
                <a:sym typeface="+mn-ea"/>
              </a:rPr>
              <a:t>Next steps: </a:t>
            </a:r>
            <a:r>
              <a:rPr lang="en-US" sz="1200" dirty="0">
                <a:cs typeface="+mn-cs"/>
                <a:sym typeface="+mn-ea"/>
              </a:rPr>
              <a:t>Continue normative work</a:t>
            </a:r>
            <a:r>
              <a:rPr lang="en-US" sz="1200" dirty="0" smtClean="0">
                <a:sym typeface="+mn-ea"/>
              </a:rPr>
              <a:t>.</a:t>
            </a:r>
            <a:endParaRPr lang="en-US" sz="12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US" altLang="de-DE" b="1" dirty="0">
                <a:sym typeface="+mn-ea"/>
              </a:rPr>
              <a:t>eNA_Ph3 status after SA2#156E (2/3)</a:t>
            </a:r>
            <a:endParaRPr lang="en-US" altLang="de-DE" b="1" dirty="0"/>
          </a:p>
        </p:txBody>
      </p:sp>
      <p:sp>
        <p:nvSpPr>
          <p:cNvPr id="7" name="Content Placeholder 7"/>
          <p:cNvSpPr>
            <a:spLocks noGrp="1"/>
          </p:cNvSpPr>
          <p:nvPr/>
        </p:nvSpPr>
        <p:spPr>
          <a:xfrm>
            <a:off x="114935" y="1285875"/>
            <a:ext cx="8922385" cy="517398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sz="1600" b="1" dirty="0">
                <a:cs typeface="+mn-cs"/>
                <a:sym typeface="+mn-ea"/>
              </a:rPr>
              <a:t>KI#4: </a:t>
            </a:r>
            <a:r>
              <a:rPr sz="1600" b="1" dirty="0">
                <a:cs typeface="+mn-cs"/>
              </a:rPr>
              <a:t>How to Enhance Data collection and Storage</a:t>
            </a:r>
            <a:r>
              <a:rPr lang="en-US" sz="1600" b="1" dirty="0">
                <a:cs typeface="+mn-cs"/>
              </a:rPr>
              <a:t>:</a:t>
            </a:r>
            <a:endParaRPr sz="1600" b="1" dirty="0">
              <a:cs typeface="+mn-cs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ym typeface="+mn-ea"/>
              </a:rPr>
              <a:t>9</a:t>
            </a:r>
            <a:r>
              <a:rPr sz="1200" dirty="0">
                <a:sym typeface="+mn-ea"/>
              </a:rPr>
              <a:t> CRs are agreed, 1 CR is </a:t>
            </a:r>
            <a:r>
              <a:rPr lang="en-US" sz="1200" dirty="0">
                <a:sym typeface="+mn-ea"/>
              </a:rPr>
              <a:t>noted and </a:t>
            </a:r>
            <a:r>
              <a:rPr sz="1200" dirty="0">
                <a:sym typeface="+mn-ea"/>
              </a:rPr>
              <a:t>1 CR is postponed.</a:t>
            </a:r>
            <a:endParaRPr sz="1200" dirty="0"/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sz="1200" b="1" dirty="0">
                <a:sym typeface="+mn-ea"/>
              </a:rPr>
              <a:t>Next steps: </a:t>
            </a:r>
            <a:r>
              <a:rPr lang="en-US" sz="1200" dirty="0">
                <a:cs typeface="+mn-cs"/>
                <a:sym typeface="+mn-ea"/>
              </a:rPr>
              <a:t>Continue normative work</a:t>
            </a:r>
            <a:r>
              <a:rPr lang="en-US" sz="1200" dirty="0" smtClean="0">
                <a:sym typeface="+mn-ea"/>
              </a:rPr>
              <a:t>.</a:t>
            </a:r>
            <a:endParaRPr lang="en-US" sz="1200" dirty="0"/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sz="1600" b="1" dirty="0">
                <a:cs typeface="+mn-cs"/>
                <a:sym typeface="+mn-ea"/>
              </a:rPr>
              <a:t>KI#5: </a:t>
            </a:r>
            <a:r>
              <a:rPr sz="1600" b="1" dirty="0">
                <a:cs typeface="+mn-cs"/>
              </a:rPr>
              <a:t>Enhance trained ML Model sharing</a:t>
            </a:r>
            <a:r>
              <a:rPr lang="en-US" sz="1600" b="1" dirty="0">
                <a:cs typeface="+mn-cs"/>
              </a:rPr>
              <a:t>:</a:t>
            </a:r>
            <a:endParaRPr sz="1600" b="1" dirty="0">
              <a:cs typeface="+mn-cs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ym typeface="+mn-ea"/>
              </a:rPr>
              <a:t>No </a:t>
            </a:r>
            <a:r>
              <a:rPr lang="en-US" altLang="de-DE" sz="1200" dirty="0">
                <a:sym typeface="+mn-ea"/>
              </a:rPr>
              <a:t>contributions</a:t>
            </a:r>
            <a:r>
              <a:rPr sz="1200" dirty="0">
                <a:sym typeface="+mn-ea"/>
              </a:rPr>
              <a:t>.</a:t>
            </a:r>
            <a:endParaRPr sz="1200" dirty="0"/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sz="1200" b="1" dirty="0">
                <a:sym typeface="+mn-ea"/>
              </a:rPr>
              <a:t>Next steps: </a:t>
            </a:r>
            <a:r>
              <a:rPr lang="en-US" sz="1200" dirty="0">
                <a:cs typeface="+mn-cs"/>
                <a:sym typeface="+mn-ea"/>
              </a:rPr>
              <a:t>Continue normative work</a:t>
            </a:r>
            <a:r>
              <a:rPr lang="en-US" sz="1200" dirty="0" smtClean="0">
                <a:sym typeface="+mn-ea"/>
              </a:rPr>
              <a:t>.</a:t>
            </a:r>
            <a:endParaRPr lang="en-US" sz="1200" dirty="0"/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sz="1600" b="1" dirty="0">
                <a:cs typeface="+mn-cs"/>
                <a:sym typeface="+mn-ea"/>
              </a:rPr>
              <a:t>KI#6: </a:t>
            </a:r>
            <a:r>
              <a:rPr sz="1600" b="1" dirty="0">
                <a:cs typeface="+mn-cs"/>
              </a:rPr>
              <a:t>NWDAF-assisted URSP</a:t>
            </a:r>
            <a:r>
              <a:rPr lang="en-US" sz="1600" b="1" dirty="0">
                <a:cs typeface="+mn-cs"/>
              </a:rPr>
              <a:t>:</a:t>
            </a:r>
            <a:endParaRPr sz="1600" b="1" dirty="0">
              <a:cs typeface="+mn-cs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sz="1200" dirty="0">
                <a:sym typeface="+mn-ea"/>
              </a:rPr>
              <a:t>1 CR is postponed.</a:t>
            </a:r>
            <a:endParaRPr sz="1200" dirty="0"/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sz="1200" b="1" dirty="0">
                <a:sym typeface="+mn-ea"/>
              </a:rPr>
              <a:t>Next steps: </a:t>
            </a:r>
            <a:r>
              <a:rPr lang="en-US" sz="1200" dirty="0">
                <a:cs typeface="+mn-cs"/>
                <a:sym typeface="+mn-ea"/>
              </a:rPr>
              <a:t>Continue normative work</a:t>
            </a:r>
            <a:r>
              <a:rPr lang="en-US" sz="1200" dirty="0" smtClean="0">
                <a:sym typeface="+mn-ea"/>
              </a:rPr>
              <a:t>.</a:t>
            </a:r>
            <a:endParaRPr lang="en-US" sz="1200" dirty="0"/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sz="1600" b="1" dirty="0">
                <a:cs typeface="+mn-cs"/>
                <a:sym typeface="+mn-ea"/>
              </a:rPr>
              <a:t>KI#7: </a:t>
            </a:r>
            <a:r>
              <a:rPr sz="1600" b="1" dirty="0">
                <a:cs typeface="+mn-cs"/>
              </a:rPr>
              <a:t>Enhancements on QoS Sustainability analytics</a:t>
            </a:r>
            <a:r>
              <a:rPr lang="en-US" sz="1600" b="1" dirty="0">
                <a:cs typeface="+mn-cs"/>
              </a:rPr>
              <a:t>:</a:t>
            </a:r>
            <a:endParaRPr sz="1600" b="1" dirty="0">
              <a:cs typeface="+mn-cs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sz="1200" dirty="0">
                <a:sym typeface="+mn-ea"/>
              </a:rPr>
              <a:t>1 LS out to SA5 is agreed</a:t>
            </a:r>
            <a:r>
              <a:rPr lang="en-US" sz="1200" dirty="0">
                <a:sym typeface="+mn-ea"/>
              </a:rPr>
              <a:t>.</a:t>
            </a:r>
            <a:endParaRPr sz="1200" dirty="0">
              <a:sym typeface="+mn-ea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sz="1200" b="1" dirty="0">
                <a:sym typeface="+mn-ea"/>
              </a:rPr>
              <a:t>Next steps: </a:t>
            </a:r>
            <a:r>
              <a:rPr lang="en-US" sz="1200" dirty="0">
                <a:cs typeface="+mn-cs"/>
                <a:sym typeface="+mn-ea"/>
              </a:rPr>
              <a:t>Continue normative work</a:t>
            </a:r>
            <a:r>
              <a:rPr lang="en-US" sz="1200" dirty="0" smtClean="0">
                <a:sym typeface="+mn-ea"/>
              </a:rPr>
              <a:t>.</a:t>
            </a:r>
            <a:endParaRPr lang="en-US" sz="1200" dirty="0"/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sz="1600" b="1" dirty="0">
                <a:cs typeface="+mn-cs"/>
                <a:sym typeface="+mn-ea"/>
              </a:rPr>
              <a:t>KI#8: </a:t>
            </a:r>
            <a:r>
              <a:rPr sz="1600" b="1" dirty="0">
                <a:cs typeface="+mn-cs"/>
              </a:rPr>
              <a:t>Supporting Federated Learning in 5GC</a:t>
            </a:r>
            <a:r>
              <a:rPr lang="en-US" sz="1600" b="1" dirty="0">
                <a:cs typeface="+mn-cs"/>
              </a:rPr>
              <a:t>:</a:t>
            </a:r>
            <a:endParaRPr sz="1600" b="1" dirty="0">
              <a:cs typeface="+mn-cs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ym typeface="+mn-ea"/>
              </a:rPr>
              <a:t>7</a:t>
            </a:r>
            <a:r>
              <a:rPr sz="1200" dirty="0">
                <a:sym typeface="+mn-ea"/>
              </a:rPr>
              <a:t> CR</a:t>
            </a:r>
            <a:r>
              <a:rPr lang="en-US" sz="1200" dirty="0">
                <a:sym typeface="+mn-ea"/>
              </a:rPr>
              <a:t>s</a:t>
            </a:r>
            <a:r>
              <a:rPr sz="1200" dirty="0">
                <a:sym typeface="+mn-ea"/>
              </a:rPr>
              <a:t> are agreed</a:t>
            </a:r>
            <a:r>
              <a:rPr lang="en-US" sz="1200" dirty="0">
                <a:sym typeface="+mn-ea"/>
              </a:rPr>
              <a:t>.</a:t>
            </a:r>
            <a:endParaRPr sz="1200" dirty="0"/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sz="1200" b="1" dirty="0">
                <a:sym typeface="+mn-ea"/>
              </a:rPr>
              <a:t>Next steps: </a:t>
            </a:r>
            <a:r>
              <a:rPr lang="en-US" sz="1200" dirty="0">
                <a:cs typeface="+mn-cs"/>
                <a:sym typeface="+mn-ea"/>
              </a:rPr>
              <a:t>Continue normative work</a:t>
            </a:r>
            <a:r>
              <a:rPr lang="en-US" sz="1200" dirty="0" smtClean="0">
                <a:sym typeface="+mn-ea"/>
              </a:rPr>
              <a:t>.</a:t>
            </a:r>
            <a:endParaRPr lang="en-US" sz="1200" dirty="0"/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sz="1600" b="1" dirty="0">
                <a:cs typeface="+mn-cs"/>
                <a:sym typeface="+mn-ea"/>
              </a:rPr>
              <a:t>KI#9: </a:t>
            </a:r>
            <a:r>
              <a:rPr sz="1600" b="1" dirty="0">
                <a:cs typeface="+mn-cs"/>
              </a:rPr>
              <a:t>Enhancement of NWDAF with finer granularity of location information</a:t>
            </a:r>
            <a:r>
              <a:rPr lang="en-US" sz="1600" b="1" dirty="0">
                <a:cs typeface="+mn-cs"/>
              </a:rPr>
              <a:t>:</a:t>
            </a:r>
            <a:endParaRPr sz="1600" b="1" dirty="0">
              <a:cs typeface="+mn-cs"/>
              <a:sym typeface="+mn-ea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ym typeface="+mn-ea"/>
              </a:rPr>
              <a:t>8</a:t>
            </a:r>
            <a:r>
              <a:rPr sz="1200" dirty="0">
                <a:sym typeface="+mn-ea"/>
              </a:rPr>
              <a:t> CR</a:t>
            </a:r>
            <a:r>
              <a:rPr lang="en-US" sz="1200" dirty="0">
                <a:sym typeface="+mn-ea"/>
              </a:rPr>
              <a:t>s</a:t>
            </a:r>
            <a:r>
              <a:rPr sz="1200" dirty="0">
                <a:sym typeface="+mn-ea"/>
              </a:rPr>
              <a:t> are agreed</a:t>
            </a:r>
            <a:r>
              <a:rPr lang="en-US" sz="1200" dirty="0">
                <a:sym typeface="+mn-ea"/>
              </a:rPr>
              <a:t> and 1 CR is merged</a:t>
            </a:r>
            <a:r>
              <a:rPr sz="1200" dirty="0">
                <a:sym typeface="+mn-ea"/>
              </a:rPr>
              <a:t>.</a:t>
            </a: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sz="1200" b="1" dirty="0">
                <a:sym typeface="+mn-ea"/>
              </a:rPr>
              <a:t>Next steps: </a:t>
            </a:r>
            <a:r>
              <a:rPr lang="en-US" sz="1200" dirty="0">
                <a:cs typeface="+mn-cs"/>
                <a:sym typeface="+mn-ea"/>
              </a:rPr>
              <a:t>Continue normative work</a:t>
            </a:r>
            <a:r>
              <a:rPr lang="en-US" sz="1200" dirty="0" smtClean="0">
                <a:sym typeface="+mn-ea"/>
              </a:rPr>
              <a:t>.</a:t>
            </a:r>
            <a:endParaRPr lang="en-US" sz="1200" dirty="0"/>
          </a:p>
          <a:p>
            <a:pPr marL="457200" lvl="2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b="1" dirty="0">
                <a:cs typeface="+mn-cs"/>
                <a:sym typeface="+mn-ea"/>
              </a:rPr>
              <a:t>KI#10: </a:t>
            </a:r>
            <a:r>
              <a:rPr lang="en-US" sz="1600" b="1" dirty="0">
                <a:cs typeface="+mn-cs"/>
              </a:rPr>
              <a:t>Interactions with MDAS/MDAF:</a:t>
            </a:r>
            <a:endParaRPr lang="en-US" sz="1600" b="1" dirty="0">
              <a:cs typeface="+mn-cs"/>
              <a:sym typeface="+mn-ea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ym typeface="+mn-ea"/>
              </a:rPr>
              <a:t>2</a:t>
            </a:r>
            <a:r>
              <a:rPr sz="1200" dirty="0">
                <a:sym typeface="+mn-ea"/>
              </a:rPr>
              <a:t> CR</a:t>
            </a:r>
            <a:r>
              <a:rPr lang="en-US" sz="1200" dirty="0">
                <a:sym typeface="+mn-ea"/>
              </a:rPr>
              <a:t>s</a:t>
            </a:r>
            <a:r>
              <a:rPr sz="1200" dirty="0">
                <a:sym typeface="+mn-ea"/>
              </a:rPr>
              <a:t> are postponed</a:t>
            </a:r>
            <a:r>
              <a:rPr lang="en-US" sz="1200" dirty="0">
                <a:sym typeface="+mn-ea"/>
              </a:rPr>
              <a:t>.</a:t>
            </a: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sz="1200" b="1" dirty="0">
                <a:sym typeface="+mn-ea"/>
              </a:rPr>
              <a:t>Next steps: </a:t>
            </a:r>
            <a:r>
              <a:rPr lang="en-US" sz="1200" dirty="0">
                <a:cs typeface="+mn-cs"/>
                <a:sym typeface="+mn-ea"/>
              </a:rPr>
              <a:t>Continue normative work</a:t>
            </a:r>
            <a:r>
              <a:rPr lang="en-US" sz="1200" dirty="0" smtClean="0">
                <a:sym typeface="+mn-ea"/>
              </a:rPr>
              <a:t>.</a:t>
            </a:r>
            <a:endParaRPr lang="en-US" sz="12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66614" y="1391937"/>
            <a:ext cx="8744585" cy="3979133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>
                <a:sym typeface="+mn-ea"/>
              </a:rPr>
              <a:t>RAN impacts and dependencies</a:t>
            </a:r>
            <a:r>
              <a:rPr lang="en-US" sz="1600" dirty="0">
                <a:sym typeface="+mn-ea"/>
              </a:rPr>
              <a:t>:</a:t>
            </a:r>
            <a:endParaRPr lang="de-DE" sz="1600" dirty="0"/>
          </a:p>
          <a:p>
            <a:pPr lvl="1" algn="l">
              <a:spcBef>
                <a:spcPts val="0"/>
              </a:spcBef>
              <a:spcAft>
                <a:spcPts val="200"/>
              </a:spcAft>
              <a:buSzTx/>
            </a:pPr>
            <a:r>
              <a:rPr lang="en-US" altLang="zh-CN" sz="1200" dirty="0">
                <a:cs typeface="+mn-ea"/>
                <a:sym typeface="+mn-ea"/>
              </a:rPr>
              <a:t>No RAN impact. </a:t>
            </a:r>
          </a:p>
          <a:p>
            <a:pPr lvl="1" algn="l">
              <a:spcBef>
                <a:spcPts val="0"/>
              </a:spcBef>
              <a:spcAft>
                <a:spcPts val="200"/>
              </a:spcAft>
              <a:buSzTx/>
            </a:pPr>
            <a:endParaRPr lang="en-US" altLang="zh-CN" sz="1200" dirty="0">
              <a:cs typeface="+mn-ea"/>
            </a:endParaRP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>
                <a:sym typeface="+mn-ea"/>
              </a:rPr>
              <a:t>Contentious Issue</a:t>
            </a:r>
            <a:r>
              <a:rPr lang="de-DE" sz="1600" dirty="0">
                <a:sym typeface="+mn-ea"/>
              </a:rPr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200" dirty="0" smtClean="0">
                <a:solidFill>
                  <a:schemeClr val="tx1"/>
                </a:solidFill>
                <a:cs typeface="+mn-ea"/>
              </a:rPr>
              <a:t>No contentious Issue</a:t>
            </a:r>
            <a:r>
              <a:rPr lang="en-US" altLang="zh-CN" sz="1200" dirty="0">
                <a:solidFill>
                  <a:schemeClr val="tx1"/>
                </a:solidFill>
                <a:cs typeface="+mn-ea"/>
              </a:rPr>
              <a:t>.</a:t>
            </a:r>
            <a:endParaRPr lang="en-US" altLang="zh-CN" sz="1200" dirty="0" smtClean="0">
              <a:solidFill>
                <a:schemeClr val="tx1"/>
              </a:solidFill>
              <a:cs typeface="+mn-ea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6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>
                <a:sym typeface="+mn-ea"/>
              </a:rPr>
              <a:t>Focus for the Next Meeting (</a:t>
            </a:r>
            <a:r>
              <a:rPr lang="de-DE" sz="1600" b="1" dirty="0" smtClean="0">
                <a:sym typeface="+mn-ea"/>
              </a:rPr>
              <a:t>SA2</a:t>
            </a:r>
            <a:r>
              <a:rPr sz="1600" b="1" dirty="0" smtClean="0">
                <a:sym typeface="+mn-ea"/>
              </a:rPr>
              <a:t> #15</a:t>
            </a:r>
            <a:r>
              <a:rPr lang="en-US" sz="1600" b="1" dirty="0" smtClean="0">
                <a:sym typeface="+mn-ea"/>
              </a:rPr>
              <a:t>6</a:t>
            </a:r>
            <a:r>
              <a:rPr sz="1600" b="1" dirty="0" smtClean="0">
                <a:sym typeface="+mn-ea"/>
              </a:rPr>
              <a:t> </a:t>
            </a:r>
            <a:r>
              <a:rPr lang="en-US" sz="1600" b="1" dirty="0" smtClean="0">
                <a:sym typeface="+mn-ea"/>
              </a:rPr>
              <a:t>e-</a:t>
            </a:r>
            <a:r>
              <a:rPr sz="1600" b="1" dirty="0" smtClean="0">
                <a:sym typeface="+mn-ea"/>
              </a:rPr>
              <a:t>meeting</a:t>
            </a:r>
            <a:r>
              <a:rPr lang="de-DE" sz="1600" b="1" dirty="0">
                <a:sym typeface="+mn-ea"/>
              </a:rPr>
              <a:t>)</a:t>
            </a:r>
            <a:r>
              <a:rPr lang="de-DE" sz="1600" dirty="0">
                <a:sym typeface="+mn-ea"/>
              </a:rPr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sz="1200" dirty="0"/>
              <a:t>Continue normative work</a:t>
            </a:r>
            <a:r>
              <a:rPr lang="en-US" altLang="zh-CN" sz="1200" dirty="0">
                <a:cs typeface="+mn-ea"/>
              </a:rPr>
              <a:t>. </a:t>
            </a:r>
          </a:p>
          <a:p>
            <a:pPr marL="457200" lvl="2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endParaRPr lang="en-US" altLang="zh-CN" sz="1600" b="1" dirty="0" smtClean="0"/>
          </a:p>
          <a:p>
            <a:pPr marL="457200" lvl="2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r>
              <a:rPr lang="en-US" altLang="zh-CN" sz="1600" b="1" dirty="0" smtClean="0"/>
              <a:t>Risk</a:t>
            </a:r>
            <a:r>
              <a:rPr lang="en-US" altLang="zh-CN" sz="1600" b="1" dirty="0"/>
              <a:t>:</a:t>
            </a:r>
          </a:p>
          <a:p>
            <a:pPr lvl="1">
              <a:spcBef>
                <a:spcPts val="300"/>
              </a:spcBef>
              <a:defRPr/>
            </a:pPr>
            <a:r>
              <a:rPr lang="en-US" altLang="de-DE" sz="1200" dirty="0">
                <a:sym typeface="+mn-ea"/>
              </a:rPr>
              <a:t>None</a:t>
            </a:r>
            <a:r>
              <a:rPr lang="en-US" altLang="zh-CN" sz="1200" dirty="0"/>
              <a:t>.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93927" y="83891"/>
            <a:ext cx="7511827" cy="1143000"/>
          </a:xfrm>
        </p:spPr>
        <p:txBody>
          <a:bodyPr/>
          <a:lstStyle/>
          <a:p>
            <a:r>
              <a:rPr lang="en-US" altLang="de-DE" b="1" dirty="0">
                <a:sym typeface="+mn-ea"/>
              </a:rPr>
              <a:t>eNA_Ph3 status after SA2#156E (3/3)</a:t>
            </a:r>
            <a:endParaRPr lang="en-US" altLang="de-DE" b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/>
          <p:cNvSpPr txBox="1"/>
          <p:nvPr/>
        </p:nvSpPr>
        <p:spPr>
          <a:xfrm>
            <a:off x="305325" y="1180526"/>
            <a:ext cx="708850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ym typeface="+mn-ea"/>
              </a:rPr>
              <a:t>Backup Slide for </a:t>
            </a:r>
            <a:r>
              <a:rPr lang="en-US" sz="2400" dirty="0"/>
              <a:t>eNA_Ph3 Study Phase Work Plan</a:t>
            </a:r>
          </a:p>
        </p:txBody>
      </p:sp>
      <p:sp>
        <p:nvSpPr>
          <p:cNvPr id="10" name="矩形 9"/>
          <p:cNvSpPr/>
          <p:nvPr/>
        </p:nvSpPr>
        <p:spPr>
          <a:xfrm>
            <a:off x="402319" y="2844869"/>
            <a:ext cx="8134526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l" defTabSz="914400" eaLnBrk="1" fontAlgn="auto" hangingPunct="1">
              <a:lnSpc>
                <a:spcPct val="150000"/>
              </a:lnSpc>
              <a:buClrTx/>
              <a:buSzTx/>
              <a:buFontTx/>
              <a:buChar char="-"/>
            </a:pPr>
            <a:r>
              <a:rPr lang="en-US" sz="1400" b="1" dirty="0">
                <a:latin typeface="+mn-lt"/>
                <a:cs typeface="+mn-cs"/>
              </a:rPr>
              <a:t>#149 meeting: focus on TR skeleton, scope, assumptions and KIs, no solution will be discussed;</a:t>
            </a:r>
          </a:p>
          <a:p>
            <a:pPr marL="285750" indent="-285750" algn="l" defTabSz="914400" eaLnBrk="1" fontAlgn="auto" hangingPunct="1">
              <a:lnSpc>
                <a:spcPct val="150000"/>
              </a:lnSpc>
              <a:buClrTx/>
              <a:buSzTx/>
              <a:buFontTx/>
              <a:buChar char="-"/>
            </a:pPr>
            <a:r>
              <a:rPr lang="en-US" sz="1400" b="1" dirty="0">
                <a:latin typeface="+mn-lt"/>
                <a:cs typeface="+mn-cs"/>
              </a:rPr>
              <a:t>#150 meeting: solutions discussions, and KIs. Finalize the KIs (Last chance for new KI proposal);</a:t>
            </a:r>
          </a:p>
          <a:p>
            <a:pPr marL="285750" indent="-285750" algn="l" defTabSz="914400" eaLnBrk="1" fontAlgn="auto" hangingPunct="1">
              <a:lnSpc>
                <a:spcPct val="150000"/>
              </a:lnSpc>
              <a:buClrTx/>
              <a:buSzTx/>
              <a:buFontTx/>
              <a:buChar char="-"/>
            </a:pPr>
            <a:r>
              <a:rPr lang="en-US" sz="1400" b="1" dirty="0">
                <a:latin typeface="+mn-lt"/>
                <a:cs typeface="+mn-cs"/>
              </a:rPr>
              <a:t>#151 meeting: continue the solution discussions and capture new solutions;</a:t>
            </a:r>
          </a:p>
          <a:p>
            <a:pPr marL="285750" indent="-285750" eaLnBrk="1" fontAlgn="auto" hangingPunct="1">
              <a:lnSpc>
                <a:spcPct val="150000"/>
              </a:lnSpc>
              <a:buFontTx/>
              <a:buChar char="-"/>
            </a:pPr>
            <a:r>
              <a:rPr lang="en-US" sz="1400" b="1" dirty="0">
                <a:latin typeface="+mn-lt"/>
                <a:cs typeface="+mn-cs"/>
              </a:rPr>
              <a:t>#152 meeting: solution updates/merging and last chance for new solution(s) (1 supporting companies required) and start to evaluate/conclude solution(s) and send TR for information;</a:t>
            </a:r>
          </a:p>
          <a:p>
            <a:pPr marL="285750" indent="-285750" algn="l" defTabSz="914400" eaLnBrk="1" fontAlgn="auto" hangingPunct="1">
              <a:lnSpc>
                <a:spcPct val="150000"/>
              </a:lnSpc>
              <a:buClrTx/>
              <a:buSzTx/>
              <a:buFontTx/>
              <a:buChar char="-"/>
            </a:pPr>
            <a:r>
              <a:rPr lang="en-US" sz="1400" b="1" dirty="0">
                <a:latin typeface="+mn-lt"/>
                <a:cs typeface="+mn-cs"/>
              </a:rPr>
              <a:t>#153</a:t>
            </a:r>
            <a:r>
              <a:rPr lang="en-US" sz="1400" b="1" dirty="0">
                <a:latin typeface="+mn-lt"/>
                <a:cs typeface="+mn-cs"/>
                <a:sym typeface="+mn-ea"/>
              </a:rPr>
              <a:t> meeting: continue the evalutaion&amp;conclusion, disusss the WID proposal. </a:t>
            </a:r>
            <a:endParaRPr lang="en-US" sz="1400" b="1" dirty="0">
              <a:latin typeface="+mn-lt"/>
              <a:cs typeface="+mn-cs"/>
            </a:endParaRPr>
          </a:p>
          <a:p>
            <a:pPr marL="285750" indent="-285750" algn="l" defTabSz="914400" eaLnBrk="1" fontAlgn="auto" hangingPunct="1">
              <a:lnSpc>
                <a:spcPct val="150000"/>
              </a:lnSpc>
              <a:buClrTx/>
              <a:buSzTx/>
              <a:buFontTx/>
              <a:buChar char="-"/>
            </a:pPr>
            <a:r>
              <a:rPr lang="en-US" sz="1400" b="1" dirty="0">
                <a:latin typeface="+mn-lt"/>
                <a:cs typeface="+mn-cs"/>
              </a:rPr>
              <a:t>#154 meeting: finalize the conclusion and approve the WID for 1 TU, and start normative work;</a:t>
            </a:r>
          </a:p>
          <a:p>
            <a:pPr marL="285750" indent="-285750" eaLnBrk="1" fontAlgn="auto" hangingPunct="1">
              <a:lnSpc>
                <a:spcPct val="150000"/>
              </a:lnSpc>
              <a:buFontTx/>
              <a:buChar char="-"/>
            </a:pPr>
            <a:r>
              <a:rPr lang="en-US" sz="1400" b="1" dirty="0">
                <a:latin typeface="+mn-lt"/>
                <a:cs typeface="+mn-cs"/>
              </a:rPr>
              <a:t>#154AH, #155 </a:t>
            </a:r>
            <a:r>
              <a:rPr lang="en-US" altLang="zh-CN" sz="1400" b="1" dirty="0">
                <a:latin typeface="+mn-lt"/>
                <a:cs typeface="+mn-cs"/>
              </a:rPr>
              <a:t>and </a:t>
            </a:r>
            <a:r>
              <a:rPr lang="en-US" sz="1400" b="1" dirty="0">
                <a:latin typeface="+mn-lt"/>
                <a:cs typeface="+mn-cs"/>
                <a:sym typeface="+mn-ea"/>
              </a:rPr>
              <a:t>#156E </a:t>
            </a:r>
            <a:r>
              <a:rPr lang="en-US" sz="1400" b="1" dirty="0">
                <a:latin typeface="+mn-lt"/>
                <a:cs typeface="+mn-cs"/>
              </a:rPr>
              <a:t>meeting: </a:t>
            </a:r>
            <a:r>
              <a:rPr lang="en-US" sz="1400" b="1" dirty="0">
                <a:latin typeface="+mn-lt"/>
                <a:cs typeface="+mn-cs"/>
                <a:sym typeface="+mn-ea"/>
              </a:rPr>
              <a:t>continue </a:t>
            </a:r>
            <a:r>
              <a:rPr lang="en-US" sz="1400" b="1" dirty="0">
                <a:latin typeface="+mn-lt"/>
                <a:cs typeface="+mn-cs"/>
              </a:rPr>
              <a:t>normative work.</a:t>
            </a:r>
          </a:p>
          <a:p>
            <a:pPr marL="285750" indent="-285750" eaLnBrk="1" fontAlgn="auto" hangingPunct="1">
              <a:lnSpc>
                <a:spcPct val="150000"/>
              </a:lnSpc>
              <a:buFontTx/>
              <a:buChar char="-"/>
            </a:pPr>
            <a:r>
              <a:rPr lang="en-US" sz="1400" b="1" dirty="0">
                <a:latin typeface="+mn-lt"/>
                <a:cs typeface="+mn-cs"/>
                <a:sym typeface="+mn-ea"/>
              </a:rPr>
              <a:t>#157 meeting: finalize normative work, focusing on KI# 1/3/4/6/8/9/10.</a:t>
            </a:r>
          </a:p>
        </p:txBody>
      </p:sp>
      <p:graphicFrame>
        <p:nvGraphicFramePr>
          <p:cNvPr id="5" name="表格 4"/>
          <p:cNvGraphicFramePr/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170956939"/>
              </p:ext>
            </p:extLst>
          </p:nvPr>
        </p:nvGraphicFramePr>
        <p:xfrm>
          <a:off x="457200" y="1906270"/>
          <a:ext cx="8229600" cy="934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66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67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24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24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387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8387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8387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826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8450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8387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8323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8450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82600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84505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83870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</a:tblGrid>
              <a:tr h="23241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900" b="0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900" b="0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900" b="0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900" b="0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Feb, 22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Apr, 22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May, 22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Aug, 22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Oct, 22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Nov, 22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Jan, 23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Feb, 23</a:t>
                      </a:r>
                      <a:endParaRPr lang="en-US" altLang="en-US" sz="900" b="1" dirty="0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Apr, 23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May, 23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Rel-18 SID/WID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Study  TU (Planned) 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Normative TU (Planned)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Total TU (Planned)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#149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#150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#151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#152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#153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#154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#154AH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#155</a:t>
                      </a:r>
                      <a:endParaRPr lang="en-US" altLang="en-US" sz="900" b="1" dirty="0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#156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#157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  <a:sym typeface="+mn-ea"/>
                        </a:rPr>
                        <a:t>Total TU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DC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2410"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FS_eNA_Ph3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9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>
                          <a:solidFill>
                            <a:srgbClr val="FF0000"/>
                          </a:solidFill>
                          <a:latin typeface="等线" panose="02010600030101010101" charset="-122"/>
                        </a:rPr>
                        <a:t>8</a:t>
                      </a:r>
                      <a:endParaRPr lang="en-US" altLang="en-US" sz="900" b="1">
                        <a:solidFill>
                          <a:srgbClr val="FF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14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>
                      <a:solidFill>
                        <a:schemeClr val="tx1"/>
                      </a:solidFill>
                      <a:prstDash val="solid"/>
                    </a:lnT>
                    <a:lnB w="12700" cap="flat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1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1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2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2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2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>
                          <a:solidFill>
                            <a:srgbClr val="FF0000"/>
                          </a:solidFill>
                          <a:latin typeface="等线" panose="02010600030101010101" charset="-122"/>
                        </a:rPr>
                        <a:t>1+1</a:t>
                      </a:r>
                      <a:endParaRPr lang="en-US" altLang="en-US" sz="900" b="1">
                        <a:solidFill>
                          <a:srgbClr val="FF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>
                          <a:solidFill>
                            <a:srgbClr val="FF0000"/>
                          </a:solidFill>
                          <a:latin typeface="等线" panose="02010600030101010101" charset="-122"/>
                        </a:rPr>
                        <a:t>2</a:t>
                      </a:r>
                      <a:endParaRPr lang="en-US" altLang="en-US" sz="900" b="1">
                        <a:solidFill>
                          <a:srgbClr val="FF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altLang="en-US" sz="900" b="1" dirty="0">
                          <a:solidFill>
                            <a:srgbClr val="FF0000"/>
                          </a:solidFill>
                          <a:latin typeface="等线" panose="02010600030101010101" charset="-122"/>
                        </a:rPr>
                        <a:t>3</a:t>
                      </a: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>
                          <a:solidFill>
                            <a:srgbClr val="FF0000"/>
                          </a:solidFill>
                          <a:latin typeface="等线" panose="02010600030101010101" charset="-122"/>
                        </a:rPr>
                        <a:t>2</a:t>
                      </a:r>
                      <a:endParaRPr lang="en-US" altLang="en-US" sz="900" b="1">
                        <a:solidFill>
                          <a:srgbClr val="FF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altLang="en-US" sz="900" b="1" dirty="0" smtClean="0">
                          <a:solidFill>
                            <a:srgbClr val="FF0000"/>
                          </a:solidFill>
                          <a:latin typeface="等线" panose="02010600030101010101" charset="-122"/>
                        </a:rPr>
                        <a:t>3</a:t>
                      </a:r>
                      <a:endParaRPr lang="en-US" altLang="en-US" sz="900" b="1" dirty="0">
                        <a:solidFill>
                          <a:srgbClr val="FF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1" dirty="0" smtClean="0">
                          <a:solidFill>
                            <a:srgbClr val="000000"/>
                          </a:solidFill>
                          <a:latin typeface="等线" panose="02010600030101010101" charset="-122"/>
                        </a:rPr>
                        <a:t>18</a:t>
                      </a:r>
                      <a:endParaRPr lang="en-US" altLang="en-US" sz="900" b="1" dirty="0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anchor="b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648*67"/>
  <p:tag name="TABLE_ENDDRAG_RECT" val="36*150*648*67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932</Words>
  <Application>Microsoft Office PowerPoint</Application>
  <PresentationFormat>全屏显示(4:3)</PresentationFormat>
  <Paragraphs>168</Paragraphs>
  <Slides>7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맑은 고딕</vt:lpstr>
      <vt:lpstr>等线</vt:lpstr>
      <vt:lpstr>宋体</vt:lpstr>
      <vt:lpstr>Arial</vt:lpstr>
      <vt:lpstr>Calibri</vt:lpstr>
      <vt:lpstr>Times New Roman</vt:lpstr>
      <vt:lpstr>Office Theme</vt:lpstr>
      <vt:lpstr>2_Office Theme</vt:lpstr>
      <vt:lpstr>3_Office Theme</vt:lpstr>
      <vt:lpstr>1_Office Theme</vt:lpstr>
      <vt:lpstr>WI Status Report for eNA_Ph3</vt:lpstr>
      <vt:lpstr>eNA_Ph3 status after SA2#157 (1/2)</vt:lpstr>
      <vt:lpstr>eNA_Ph3 status after SA2#157 (2/2)</vt:lpstr>
      <vt:lpstr>eNA_Ph3 status after SA2#156E (1/3)</vt:lpstr>
      <vt:lpstr>eNA_Ph3 status after SA2#156E (2/3)</vt:lpstr>
      <vt:lpstr>eNA_Ph3 status after SA2#156E (3/3)</vt:lpstr>
      <vt:lpstr>PowerPoint 演示文稿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user1</cp:lastModifiedBy>
  <cp:revision>2003</cp:revision>
  <dcterms:created xsi:type="dcterms:W3CDTF">2008-08-30T09:32:00Z</dcterms:created>
  <dcterms:modified xsi:type="dcterms:W3CDTF">2023-05-29T07:22:52Z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2020-02-07 13:13:00Z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(3)ws57Bm1rCc6j05frPFZj2k+UdaJr/mLRGa91jUg95hCFC5MHZrTCbhpjh+7JOZV0AL4dCVSX
XNd+zi5TYToqrnxXShEScIm+xnRF4HAZvxzEuAz1IBv3eYDnkIB717QEn9vFzsJhScxDgnw3
2Vm85Xl1ImFdj1ZQiPIxIG6/J0zXR60j8K/QqeDe8XWld3CDMwo0rrshy/NFuTPcbtVkBYE1
KttJGUegjsPAunbSxi</vt:lpwstr>
  </property>
  <property fmtid="{D5CDD505-2E9C-101B-9397-08002B2CF9AE}" pid="9" name="_2015_ms_pID_7253431">
    <vt:lpwstr>/5X0K2KFmFypLdiH15dWQmToOmnM3hQ+TTnVYMHtefwUO3P6uxqNZ1
XkyH67lxn9wUjU+tED5wRE8nelMcduCnpV8YMrwxdt43xlje8ZgAerpfGGdSZnnR8aLkSy0d
2C3YIQh6vqUy46HHfSpmrBtWfvPAvKTsg56roiqsRLVsVVYiUKcb9kEOzGb76SmPmQa4bXMq
gzvfrAmevLteqIaJXZdiA2QxTcg45ANQtEY8</vt:lpwstr>
  </property>
  <property fmtid="{D5CDD505-2E9C-101B-9397-08002B2CF9AE}" pid="10" name="_2015_ms_pID_7253432">
    <vt:lpwstr>2Q==</vt:lpwstr>
  </property>
  <property fmtid="{D5CDD505-2E9C-101B-9397-08002B2CF9AE}" pid="11" name="ContentTypeId">
    <vt:lpwstr>0x01010000A41F864BF9E047AC9D98AA3A92DCA2</vt:lpwstr>
  </property>
  <property fmtid="{D5CDD505-2E9C-101B-9397-08002B2CF9AE}" pid="12" name="ICV">
    <vt:lpwstr>9A28BA0F414D46A2B5C8350259155759</vt:lpwstr>
  </property>
  <property fmtid="{D5CDD505-2E9C-101B-9397-08002B2CF9AE}" pid="13" name="KSOProductBuildVer">
    <vt:lpwstr>2052-11.8.2.10912</vt:lpwstr>
  </property>
  <property fmtid="{D5CDD505-2E9C-101B-9397-08002B2CF9AE}" pid="14" name="_readonly">
    <vt:lpwstr/>
  </property>
  <property fmtid="{D5CDD505-2E9C-101B-9397-08002B2CF9AE}" pid="15" name="_change">
    <vt:lpwstr/>
  </property>
  <property fmtid="{D5CDD505-2E9C-101B-9397-08002B2CF9AE}" pid="16" name="_full-control">
    <vt:lpwstr/>
  </property>
  <property fmtid="{D5CDD505-2E9C-101B-9397-08002B2CF9AE}" pid="17" name="sflag">
    <vt:lpwstr>1645404766</vt:lpwstr>
  </property>
</Properties>
</file>