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796" r:id="rId6"/>
    <p:sldId id="795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273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5" d="100"/>
          <a:sy n="115" d="100"/>
        </p:scale>
        <p:origin x="1788" y="96"/>
      </p:cViewPr>
      <p:guideLst>
        <p:guide orient="horz" pos="2273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5/31/2023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5/31/2023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#157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Berlin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Germany, 22-26 May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2023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WG2#157</a:t>
            </a:r>
            <a:r>
              <a:rPr lang="en-GB" altLang="de-DE" sz="1200" baseline="0" dirty="0">
                <a:solidFill>
                  <a:schemeClr val="bg1"/>
                </a:solidFill>
              </a:rPr>
              <a:t> Berlin, Germany, 22-26 May, 2023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b="1" dirty="0"/>
              <a:t>WI Status Report on Ranging based services and </a:t>
            </a:r>
            <a:r>
              <a:rPr lang="en-GB" altLang="zh-CN" b="1" dirty="0" err="1"/>
              <a:t>sidelink</a:t>
            </a:r>
            <a:r>
              <a:rPr lang="en-GB" altLang="zh-CN" b="1" dirty="0"/>
              <a:t> positioning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en-US" sz="2000" b="1" dirty="0"/>
              <a:t>Sherry (Yang) Shen</a:t>
            </a:r>
          </a:p>
          <a:p>
            <a:pPr>
              <a:lnSpc>
                <a:spcPct val="80000"/>
              </a:lnSpc>
            </a:pPr>
            <a:r>
              <a:rPr lang="en-US" altLang="en-US" sz="1800" dirty="0">
                <a:latin typeface="Arial" panose="020B0604020202020204" pitchFamily="34" charset="0"/>
              </a:rPr>
              <a:t>Xiaomi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49288" y="382385"/>
            <a:ext cx="20741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S2-2307428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8573" y="230887"/>
            <a:ext cx="7072499" cy="675167"/>
          </a:xfrm>
        </p:spPr>
        <p:txBody>
          <a:bodyPr/>
          <a:lstStyle/>
          <a:p>
            <a:pPr algn="l"/>
            <a:r>
              <a:rPr lang="en-GB" altLang="zh-CN" sz="2800" b="1" dirty="0" err="1"/>
              <a:t>Ranging_SL</a:t>
            </a:r>
            <a:r>
              <a:rPr lang="en-US" altLang="de-DE" sz="2800" b="1" dirty="0"/>
              <a:t> status after SA2#157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99062" y="2464038"/>
            <a:ext cx="8686797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The latest TS 23.586 is available here:</a:t>
            </a:r>
            <a:r>
              <a:rPr lang="zh-CN" altLang="zh-CN" dirty="0"/>
              <a:t> </a:t>
            </a:r>
            <a:r>
              <a:rPr lang="en-US" altLang="zh-CN" sz="1200" kern="0" dirty="0">
                <a:hlinkClick r:id="rId3"/>
              </a:rPr>
              <a:t>http://www.3gpp.org/ftp/Specs/archive/23_series</a:t>
            </a:r>
            <a:r>
              <a:rPr lang="en-US" altLang="de-DE" sz="12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kern="0" dirty="0"/>
              <a:t>TS 23.586: </a:t>
            </a:r>
            <a:r>
              <a:rPr lang="en-US" altLang="de-DE" sz="1200" kern="0" dirty="0"/>
              <a:t>16 </a:t>
            </a:r>
            <a:r>
              <a:rPr lang="en-US" altLang="de-DE" sz="1200" kern="0" dirty="0" err="1"/>
              <a:t>pCRs</a:t>
            </a:r>
            <a:r>
              <a:rPr lang="en-US" altLang="de-DE" sz="1200" kern="0" dirty="0"/>
              <a:t> to update a</a:t>
            </a:r>
            <a:r>
              <a:rPr lang="en-GB" altLang="zh-CN" sz="1200" kern="0" dirty="0" err="1"/>
              <a:t>rchitectural</a:t>
            </a:r>
            <a:r>
              <a:rPr lang="en-GB" altLang="zh-CN" sz="1200" kern="0" dirty="0"/>
              <a:t> reference model</a:t>
            </a:r>
            <a:r>
              <a:rPr lang="en-US" altLang="zh-CN" sz="1200" kern="0" dirty="0"/>
              <a:t>, </a:t>
            </a:r>
            <a:r>
              <a:rPr lang="en-GB" altLang="zh-CN" sz="1200" kern="0" dirty="0"/>
              <a:t>functional entities, and high level functionalities and procedures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kern="0" dirty="0"/>
              <a:t>TS 23.273: </a:t>
            </a:r>
            <a:r>
              <a:rPr lang="en-US" altLang="de-DE" sz="1200" kern="0" dirty="0"/>
              <a:t>2 CRs on Ranging/SL Positioning procedures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kern="0" dirty="0"/>
              <a:t>LS Out: </a:t>
            </a:r>
            <a:r>
              <a:rPr lang="en-US" altLang="de-DE" sz="1200" kern="0" dirty="0"/>
              <a:t>1 LS out sent to RAN WG2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600" b="1" dirty="0"/>
              <a:t>RAN, SA3, SA5 and SA6 impacts and dependencies</a:t>
            </a:r>
            <a:r>
              <a:rPr lang="en-US" altLang="zh-CN" sz="1600" dirty="0"/>
              <a:t>: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Alignments are expected with other WGs: RSPP related for RAN, </a:t>
            </a:r>
            <a:r>
              <a:rPr lang="en-GB" altLang="zh-CN" sz="1200" dirty="0"/>
              <a:t>privacy protection and service access authorization for SA3, </a:t>
            </a:r>
            <a:r>
              <a:rPr lang="en-US" altLang="zh-CN" sz="1200" dirty="0"/>
              <a:t> charging solution for SA5, The applicability and usability of Ranging/SL Positioning service exposure though 5GC network via NEF for Client </a:t>
            </a:r>
            <a:r>
              <a:rPr lang="en-US" altLang="zh-CN" sz="1200"/>
              <a:t>UE </a:t>
            </a:r>
            <a:r>
              <a:rPr lang="en-US" altLang="zh-CN" sz="1200" smtClean="0"/>
              <a:t>for SA3 </a:t>
            </a:r>
            <a:r>
              <a:rPr lang="en-US" altLang="zh-CN" sz="1200" dirty="0"/>
              <a:t>and SA6., etc. </a:t>
            </a:r>
            <a:endParaRPr lang="de-DE" altLang="zh-CN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</a:t>
            </a:r>
            <a:r>
              <a:rPr lang="de-DE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/>
              <a:t>None</a:t>
            </a:r>
            <a:endParaRPr lang="de-DE" altLang="de-DE" sz="1400" b="1" kern="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Focus for the Next Meeting: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Maintenance work, including corrections and the alignments with RAN WGs, SA3, SA5, SA6, and CT WGs.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GB" altLang="zh-CN" sz="12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38325748"/>
              </p:ext>
            </p:extLst>
          </p:nvPr>
        </p:nvGraphicFramePr>
        <p:xfrm>
          <a:off x="218574" y="137712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Ranging_SL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Stage 2 of Ranging-based services and </a:t>
                      </a:r>
                      <a:r>
                        <a:rPr lang="en-US" altLang="zh-CN" sz="14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Positioning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SP-230106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079104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8573" y="230887"/>
            <a:ext cx="7072499" cy="675167"/>
          </a:xfrm>
        </p:spPr>
        <p:txBody>
          <a:bodyPr/>
          <a:lstStyle/>
          <a:p>
            <a:pPr algn="l"/>
            <a:r>
              <a:rPr lang="en-GB" altLang="zh-CN" sz="2800" b="1" dirty="0"/>
              <a:t>Ranging_SL</a:t>
            </a:r>
            <a:r>
              <a:rPr lang="en-US" altLang="de-DE" sz="2800" b="1" dirty="0"/>
              <a:t> status at SA#100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63666" y="2319258"/>
            <a:ext cx="8686797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cs typeface="Arial" panose="020B0604020202020204" pitchFamily="34" charset="0"/>
              </a:rPr>
              <a:t>Progress since SA#99: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The latest TS 23.586 is available here:</a:t>
            </a:r>
            <a:r>
              <a:rPr lang="zh-CN" altLang="zh-CN" dirty="0"/>
              <a:t> </a:t>
            </a:r>
            <a:r>
              <a:rPr lang="en-US" altLang="zh-CN" sz="1200" kern="0" dirty="0">
                <a:hlinkClick r:id="rId3"/>
              </a:rPr>
              <a:t>http://www.3gpp.org/ftp/Specs/archive/23_series</a:t>
            </a:r>
            <a:r>
              <a:rPr lang="en-US" altLang="de-DE" sz="12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kern="0" dirty="0"/>
              <a:t>TS 23.586: </a:t>
            </a:r>
            <a:r>
              <a:rPr lang="en-US" altLang="de-DE" sz="1200" kern="0" dirty="0"/>
              <a:t>43 </a:t>
            </a:r>
            <a:r>
              <a:rPr lang="en-US" altLang="de-DE" sz="1200" kern="0" dirty="0" err="1"/>
              <a:t>pCRs</a:t>
            </a:r>
            <a:r>
              <a:rPr lang="en-US" altLang="de-DE" sz="1200" kern="0" dirty="0"/>
              <a:t> to update a</a:t>
            </a:r>
            <a:r>
              <a:rPr lang="en-GB" altLang="zh-CN" sz="1200" kern="0" dirty="0" err="1"/>
              <a:t>rchitectural</a:t>
            </a:r>
            <a:r>
              <a:rPr lang="en-GB" altLang="zh-CN" sz="1200" kern="0" dirty="0"/>
              <a:t> reference model</a:t>
            </a:r>
            <a:r>
              <a:rPr lang="en-US" altLang="zh-CN" sz="1200" kern="0" dirty="0"/>
              <a:t>, </a:t>
            </a:r>
            <a:r>
              <a:rPr lang="en-GB" altLang="zh-CN" sz="1200" kern="0" dirty="0"/>
              <a:t>functional entities, and high level functionalities and procedures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kern="0" dirty="0"/>
              <a:t>TS 23.273: </a:t>
            </a:r>
            <a:r>
              <a:rPr lang="en-US" altLang="de-DE" sz="1200" kern="0" dirty="0"/>
              <a:t>1 CRs to update LMF selection + 2 CRs on Ranging/SL Positioning procedures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kern="0" dirty="0"/>
              <a:t>TS 23.501: </a:t>
            </a:r>
            <a:r>
              <a:rPr lang="en-US" altLang="de-DE" sz="1200" kern="0" dirty="0"/>
              <a:t>1 CR on support of Ranging/SL Positioning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kern="0" dirty="0"/>
              <a:t>TS 23.502: </a:t>
            </a:r>
            <a:r>
              <a:rPr lang="en-US" altLang="de-DE" sz="1200" kern="0" dirty="0"/>
              <a:t>1 CR on Ranging </a:t>
            </a:r>
            <a:r>
              <a:rPr lang="en-US" altLang="de-DE" sz="1200" kern="0" dirty="0" err="1"/>
              <a:t>Sidelink</a:t>
            </a:r>
            <a:r>
              <a:rPr lang="en-US" altLang="de-DE" sz="1200" kern="0" dirty="0"/>
              <a:t> Positioning Subscription data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kern="0" dirty="0"/>
              <a:t>TS 23.503: </a:t>
            </a:r>
            <a:r>
              <a:rPr lang="en-US" altLang="de-DE" sz="1200" kern="0" dirty="0"/>
              <a:t>1 CR support of Ranging/SL Positioning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kern="0" dirty="0"/>
              <a:t>TS 23.032: </a:t>
            </a:r>
            <a:r>
              <a:rPr lang="en-US" altLang="de-DE" sz="1200" kern="0" dirty="0"/>
              <a:t>1 CR on New GAD Shapes for Ranging and </a:t>
            </a:r>
            <a:r>
              <a:rPr lang="en-US" altLang="de-DE" sz="1200" kern="0" dirty="0" err="1"/>
              <a:t>Sidelink</a:t>
            </a:r>
            <a:r>
              <a:rPr lang="en-US" altLang="de-DE" sz="1200" kern="0" dirty="0"/>
              <a:t> Positioning Location Results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kern="0" dirty="0"/>
              <a:t>LS Out: </a:t>
            </a:r>
            <a:r>
              <a:rPr lang="en-US" altLang="de-DE" sz="1200" kern="0" dirty="0"/>
              <a:t>3 LS out sent to RAN WGs + 2 LS out sent to SA3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600" b="1" dirty="0"/>
              <a:t>RAN, SA3, SA5 and SA6 impacts and dependencies</a:t>
            </a:r>
            <a:r>
              <a:rPr lang="en-US" altLang="zh-CN" sz="1600" dirty="0"/>
              <a:t>: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Alignments are expected with other WGs: RSPP related for RAN, </a:t>
            </a:r>
            <a:r>
              <a:rPr lang="en-GB" altLang="zh-CN" sz="1200" dirty="0"/>
              <a:t>privacy protection and service access authorization for SA3, </a:t>
            </a:r>
            <a:r>
              <a:rPr lang="en-US" altLang="zh-CN" sz="1200" dirty="0"/>
              <a:t> charging solution for SA5, the applicability and usability of Ranging/SL Positioning service exposure though 5GC network via NEF for Client UE </a:t>
            </a:r>
            <a:r>
              <a:rPr lang="en-US" altLang="zh-CN" sz="1200" dirty="0" smtClean="0"/>
              <a:t>for SA3 </a:t>
            </a:r>
            <a:r>
              <a:rPr lang="en-US" altLang="zh-CN" sz="1200" dirty="0"/>
              <a:t>and SA6., etc. </a:t>
            </a:r>
            <a:endParaRPr lang="de-DE" altLang="zh-CN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</a:t>
            </a:r>
            <a:r>
              <a:rPr lang="de-DE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/>
              <a:t>None</a:t>
            </a:r>
            <a:endParaRPr lang="de-DE" altLang="de-DE" sz="1400" b="1" kern="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Focus for the Next Meeting: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Maintenance work, including corrections and the alignments with RAN WGs, SA3, SA5, SA6, and CT WGs.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GB" altLang="zh-CN" sz="12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29742788"/>
              </p:ext>
            </p:extLst>
          </p:nvPr>
        </p:nvGraphicFramePr>
        <p:xfrm>
          <a:off x="218574" y="137712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Ranging_SL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Stage 2 of Ranging-based services and </a:t>
                      </a:r>
                      <a:r>
                        <a:rPr lang="en-US" altLang="zh-CN" sz="14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Positioning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SP-230106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752848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09cef1fd-e61b-4dbf-b745-21988b13f978"/>
    <ds:schemaRef ds:uri="http://purl.org/dc/dcmitype/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dcc30912-d230-4cc2-b11f-bb5ca2a6b6f5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45294</TotalTime>
  <Words>453</Words>
  <Application>Microsoft Office PowerPoint</Application>
  <PresentationFormat>全屏显示(4:3)</PresentationFormat>
  <Paragraphs>53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WI Status Report on Ranging based services and sidelink positioning</vt:lpstr>
      <vt:lpstr>Ranging_SL status after SA2#157</vt:lpstr>
      <vt:lpstr>Ranging_SL status at SA#100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Mi7</cp:lastModifiedBy>
  <cp:revision>1952</cp:revision>
  <dcterms:created xsi:type="dcterms:W3CDTF">2008-08-30T09:32:10Z</dcterms:created>
  <dcterms:modified xsi:type="dcterms:W3CDTF">2023-05-31T12:22:18Z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