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95" d="100"/>
          <a:sy n="95" d="100"/>
        </p:scale>
        <p:origin x="135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S2-2307425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157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22 - 26 May, 2023, Berlin, Germany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WG2#157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Berlin, 22-26 May,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 smtClean="0"/>
              <a:t>(FS_)5GSAT_Ph2 Status </a:t>
            </a:r>
            <a:r>
              <a:rPr lang="en-GB" dirty="0"/>
              <a:t>Report </a:t>
            </a:r>
            <a:br>
              <a:rPr lang="en-GB" dirty="0"/>
            </a:br>
            <a:r>
              <a:rPr lang="en-GB" dirty="0" smtClean="0"/>
              <a:t>5GC </a:t>
            </a:r>
            <a:r>
              <a:rPr lang="en-GB" dirty="0"/>
              <a:t>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Jean-Yves Fine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2886" y="184635"/>
            <a:ext cx="8655050" cy="675167"/>
          </a:xfrm>
        </p:spPr>
        <p:txBody>
          <a:bodyPr/>
          <a:lstStyle/>
          <a:p>
            <a:r>
              <a:rPr lang="en-US" altLang="de-DE" sz="2800" b="1" dirty="0"/>
              <a:t>FS_5GSAT_Ph2, 5GSAT_Ph2 status after </a:t>
            </a:r>
            <a:r>
              <a:rPr lang="en-US" altLang="de-DE" sz="2800" b="1" dirty="0" smtClean="0"/>
              <a:t>SA2#157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8308" y="3289223"/>
            <a:ext cx="8695692" cy="257901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23.700-28 </a:t>
            </a:r>
            <a:r>
              <a:rPr lang="en-US" altLang="de-DE" sz="1400" kern="0" dirty="0"/>
              <a:t>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was completed </a:t>
            </a:r>
            <a:r>
              <a:rPr lang="en-US" altLang="zh-CN" sz="1400" dirty="0" smtClean="0"/>
              <a:t>in SA2#153E, n</a:t>
            </a:r>
            <a:r>
              <a:rPr lang="en-US" altLang="de-DE" sz="1400" dirty="0" smtClean="0"/>
              <a:t>ormative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started </a:t>
            </a:r>
            <a:r>
              <a:rPr lang="en-US" altLang="de-DE" sz="1400" dirty="0"/>
              <a:t>at SA2#154AHE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 </a:t>
            </a:r>
            <a:r>
              <a:rPr lang="en-US" altLang="de-DE" sz="1400" dirty="0" smtClean="0"/>
              <a:t>SA2#157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3 </a:t>
            </a:r>
            <a:r>
              <a:rPr lang="en-US" altLang="de-DE" sz="1400" dirty="0"/>
              <a:t>CRs </a:t>
            </a:r>
            <a:r>
              <a:rPr lang="en-US" altLang="de-DE" sz="1400" dirty="0" smtClean="0"/>
              <a:t>approved </a:t>
            </a:r>
            <a:r>
              <a:rPr lang="en-US" altLang="de-DE" sz="1400" dirty="0"/>
              <a:t>at </a:t>
            </a:r>
            <a:r>
              <a:rPr lang="en-US" altLang="de-DE" sz="1400" dirty="0" smtClean="0"/>
              <a:t>SA2#157 </a:t>
            </a:r>
            <a:r>
              <a:rPr lang="en-US" altLang="de-DE" sz="1400" dirty="0"/>
              <a:t>for </a:t>
            </a:r>
            <a:r>
              <a:rPr lang="en-US" altLang="de-DE" sz="1400" dirty="0" smtClean="0"/>
              <a:t>TS23.501, 1 CR for TS23.401, 1CR for </a:t>
            </a:r>
            <a:r>
              <a:rPr lang="en-US" altLang="de-DE" sz="1400" dirty="0" smtClean="0"/>
              <a:t>TS23.502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>
                <a:solidFill>
                  <a:srgbClr val="00B050"/>
                </a:solidFill>
              </a:rPr>
              <a:t>W</a:t>
            </a:r>
            <a:r>
              <a:rPr lang="en-US" altLang="zh-CN" sz="1400" b="1" dirty="0" smtClean="0">
                <a:solidFill>
                  <a:srgbClr val="00B050"/>
                </a:solidFill>
              </a:rPr>
              <a:t>ork </a:t>
            </a:r>
            <a:r>
              <a:rPr lang="en-US" altLang="zh-CN" sz="1400" b="1" dirty="0">
                <a:solidFill>
                  <a:srgbClr val="00B050"/>
                </a:solidFill>
              </a:rPr>
              <a:t>item is finalized, enter maintenance phase 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8810884"/>
              </p:ext>
            </p:extLst>
          </p:nvPr>
        </p:nvGraphicFramePr>
        <p:xfrm>
          <a:off x="218574" y="992648"/>
          <a:ext cx="8810067" cy="14603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88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5GC/EPC enhancement for satellite access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80%-&gt;100%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SP-221344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47" y="1115367"/>
            <a:ext cx="8644418" cy="4546294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en-US" sz="1200" dirty="0" smtClean="0"/>
              <a:t>1.5 additional TUs are endorsed (S2-2301447).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Total TU for normative: 3.5 (1 additional TU allocated in Athens) </a:t>
            </a:r>
            <a:r>
              <a:rPr lang="en-US" altLang="zh-CN" sz="1200" dirty="0" smtClean="0">
                <a:solidFill>
                  <a:srgbClr val="FF0000"/>
                </a:solidFill>
              </a:rPr>
              <a:t>+ 0.5 additional TU requested for Berlin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/>
            <a:r>
              <a:rPr lang="en-US" altLang="de-DE" sz="1200" b="1" dirty="0" smtClean="0">
                <a:solidFill>
                  <a:srgbClr val="00B050"/>
                </a:solidFill>
              </a:rPr>
              <a:t>All </a:t>
            </a:r>
            <a:r>
              <a:rPr lang="en-US" altLang="de-DE" sz="1200" b="1" dirty="0">
                <a:solidFill>
                  <a:srgbClr val="00B050"/>
                </a:solidFill>
              </a:rPr>
              <a:t>conclusions for the 2KeyIssues were agreed during </a:t>
            </a:r>
            <a:r>
              <a:rPr lang="en-US" altLang="de-DE" sz="1200" b="1" dirty="0" smtClean="0">
                <a:solidFill>
                  <a:srgbClr val="00B050"/>
                </a:solidFill>
              </a:rPr>
              <a:t>SA2#153</a:t>
            </a:r>
          </a:p>
          <a:p>
            <a:pPr lvl="1"/>
            <a:r>
              <a:rPr lang="en-US" altLang="zh-CN" sz="1100" b="1" dirty="0" smtClean="0">
                <a:solidFill>
                  <a:srgbClr val="00B050"/>
                </a:solidFill>
              </a:rPr>
              <a:t>SA2#157 </a:t>
            </a:r>
            <a:r>
              <a:rPr lang="en-US" altLang="zh-CN" sz="1100" b="1" dirty="0">
                <a:solidFill>
                  <a:srgbClr val="00B050"/>
                </a:solidFill>
              </a:rPr>
              <a:t>meeting: </a:t>
            </a:r>
            <a:r>
              <a:rPr lang="en-US" altLang="zh-CN" sz="1100" b="1" dirty="0" smtClean="0">
                <a:solidFill>
                  <a:srgbClr val="00B050"/>
                </a:solidFill>
              </a:rPr>
              <a:t>work item is finalized, enter maintenance phase </a:t>
            </a:r>
          </a:p>
          <a:p>
            <a:pPr marL="742950" lvl="2" indent="0"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Next steps: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200" b="1" dirty="0" smtClean="0"/>
              <a:t>Maintenance phase</a:t>
            </a:r>
            <a:endParaRPr lang="de-DE" altLang="de-DE" sz="1200" b="1" i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209964"/>
              </p:ext>
            </p:extLst>
          </p:nvPr>
        </p:nvGraphicFramePr>
        <p:xfrm>
          <a:off x="564213" y="2511978"/>
          <a:ext cx="8313086" cy="621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0823">
                  <a:extLst>
                    <a:ext uri="{9D8B030D-6E8A-4147-A177-3AD203B41FA5}">
                      <a16:colId xmlns:a16="http://schemas.microsoft.com/office/drawing/2014/main" val="1466388811"/>
                    </a:ext>
                  </a:extLst>
                </a:gridCol>
                <a:gridCol w="719936">
                  <a:extLst>
                    <a:ext uri="{9D8B030D-6E8A-4147-A177-3AD203B41FA5}">
                      <a16:colId xmlns:a16="http://schemas.microsoft.com/office/drawing/2014/main" val="3677307716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3093102168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235638505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291279123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97888793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45519807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940635191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665288469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406094499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209887316"/>
                    </a:ext>
                  </a:extLst>
                </a:gridCol>
                <a:gridCol w="363538">
                  <a:extLst>
                    <a:ext uri="{9D8B030D-6E8A-4147-A177-3AD203B41FA5}">
                      <a16:colId xmlns:a16="http://schemas.microsoft.com/office/drawing/2014/main" val="399618209"/>
                    </a:ext>
                  </a:extLst>
                </a:gridCol>
                <a:gridCol w="608379">
                  <a:extLst>
                    <a:ext uri="{9D8B030D-6E8A-4147-A177-3AD203B41FA5}">
                      <a16:colId xmlns:a16="http://schemas.microsoft.com/office/drawing/2014/main" val="390368584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684493619"/>
                    </a:ext>
                  </a:extLst>
                </a:gridCol>
              </a:tblGrid>
              <a:tr h="204301"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Aug,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Oct,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Nov,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Jan,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9245148"/>
                  </a:ext>
                </a:extLst>
              </a:tr>
              <a:tr h="2801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Rel-18 SID/WID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 err="1">
                          <a:effectLst/>
                        </a:rPr>
                        <a:t>Study</a:t>
                      </a:r>
                      <a:r>
                        <a:rPr lang="fr-FR" sz="900" u="none" strike="noStrike" dirty="0">
                          <a:effectLst/>
                        </a:rPr>
                        <a:t> 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 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Normative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Total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#149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#150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#151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#152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#153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#154AH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#155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#156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#157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70176018"/>
                  </a:ext>
                </a:extLst>
              </a:tr>
              <a:tr h="121695"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FS_5GSAT_Ph2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4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 smtClean="0">
                          <a:effectLst/>
                        </a:rPr>
                        <a:t>1+1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0,5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 smtClean="0">
                          <a:effectLst/>
                        </a:rPr>
                        <a:t>0,5</a:t>
                      </a:r>
                      <a:r>
                        <a:rPr lang="fr-FR" sz="9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+0,5</a:t>
                      </a:r>
                      <a:endParaRPr lang="fr-FR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66910507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2886" y="184635"/>
            <a:ext cx="8655050" cy="675167"/>
          </a:xfrm>
        </p:spPr>
        <p:txBody>
          <a:bodyPr/>
          <a:lstStyle/>
          <a:p>
            <a:r>
              <a:rPr lang="en-US" altLang="de-DE" sz="2800" b="1" dirty="0"/>
              <a:t>FS_5GSAT_Ph2, 5GSAT_Ph2 status after </a:t>
            </a:r>
            <a:r>
              <a:rPr lang="en-US" altLang="de-DE" sz="2800" b="1" dirty="0" smtClean="0"/>
              <a:t>SA2#157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SA#99: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CRs to TS </a:t>
            </a:r>
            <a:r>
              <a:rPr lang="en-US" altLang="de-DE" sz="1200" kern="0" dirty="0" smtClean="0"/>
              <a:t>23.501, 1 CRs to TS 23.401, </a:t>
            </a: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/>
              <a:t>CRs to TS </a:t>
            </a:r>
            <a:r>
              <a:rPr lang="en-US" altLang="de-DE" sz="1200" kern="0" dirty="0" smtClean="0"/>
              <a:t>23.502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</a:t>
            </a:r>
            <a:r>
              <a:rPr lang="en-US" altLang="de-DE" sz="1200" kern="0" dirty="0" smtClean="0"/>
              <a:t> TUs were used for normative work.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 impact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</a:t>
            </a:r>
            <a:r>
              <a:rPr lang="en-US" altLang="zh-CN" sz="1200" dirty="0" smtClean="0"/>
              <a:t>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5848706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5GSAT_Ph2 status at SA#100 </a:t>
            </a:r>
            <a:endParaRPr lang="en-US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9004492"/>
              </p:ext>
            </p:extLst>
          </p:nvPr>
        </p:nvGraphicFramePr>
        <p:xfrm>
          <a:off x="218574" y="992648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5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5GC/EPC enhancement for satellite access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80%-&gt;100%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SP-221344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75317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356</Words>
  <Application>Microsoft Office PowerPoint</Application>
  <PresentationFormat>On-screen Show (4:3)</PresentationFormat>
  <Paragraphs>108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Office Theme</vt:lpstr>
      <vt:lpstr>(FS_)5GSAT_Ph2 Status Report  5GC enhancement for satellite access Phase 2</vt:lpstr>
      <vt:lpstr>FS_5GSAT_Ph2, 5GSAT_Ph2 status after SA2#157  (1/2)</vt:lpstr>
      <vt:lpstr>FS_5GSAT_Ph2, 5GSAT_Ph2 status after SA2#157 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1926</cp:revision>
  <dcterms:created xsi:type="dcterms:W3CDTF">2008-08-30T09:32:10Z</dcterms:created>
  <dcterms:modified xsi:type="dcterms:W3CDTF">2023-05-30T15:26:25Z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