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5954" autoAdjust="0"/>
  </p:normalViewPr>
  <p:slideViewPr>
    <p:cSldViewPr snapToGrid="0">
      <p:cViewPr>
        <p:scale>
          <a:sx n="90" d="100"/>
          <a:sy n="90" d="100"/>
        </p:scale>
        <p:origin x="224" y="-5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06" y="1763259"/>
            <a:ext cx="10629014" cy="4701336"/>
          </a:xfrm>
        </p:spPr>
        <p:txBody>
          <a:bodyPr/>
          <a:lstStyle/>
          <a:p>
            <a:r>
              <a:rPr lang="en-US" altLang="zh-CN" sz="1400" dirty="0">
                <a:solidFill>
                  <a:srgbClr val="FF0000"/>
                </a:solidFill>
              </a:rPr>
              <a:t>Option 1</a:t>
            </a:r>
            <a:r>
              <a:rPr lang="en-US" altLang="zh-CN" sz="1400" dirty="0"/>
              <a:t>: </a:t>
            </a:r>
            <a:r>
              <a:rPr lang="en-US" altLang="zh-CN" sz="1400" b="1" dirty="0"/>
              <a:t>PIN ID</a:t>
            </a:r>
            <a:r>
              <a:rPr lang="en-US" altLang="zh-CN" sz="1400" dirty="0"/>
              <a:t>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TD, a PIN may be associated with </a:t>
            </a:r>
            <a:r>
              <a:rPr lang="en-US" altLang="zh-CN" sz="1400" b="1" dirty="0"/>
              <a:t>only one Group ID in 5GC</a:t>
            </a:r>
            <a:r>
              <a:rPr lang="en-US" altLang="zh-CN" sz="1400" dirty="0"/>
              <a:t>. The Group ID is</a:t>
            </a:r>
            <a:r>
              <a:rPr lang="zh-CN" altLang="en-US" sz="1400" dirty="0"/>
              <a:t> </a:t>
            </a:r>
            <a:r>
              <a:rPr lang="en-US" altLang="zh-CN" sz="1400" dirty="0"/>
              <a:t>associated</a:t>
            </a:r>
            <a:r>
              <a:rPr lang="zh-CN" altLang="en-US" sz="1400" dirty="0"/>
              <a:t> </a:t>
            </a:r>
            <a:r>
              <a:rPr lang="en-US" altLang="zh-CN" sz="1400" dirty="0"/>
              <a:t>with</a:t>
            </a:r>
            <a:r>
              <a:rPr lang="zh-CN" altLang="en-US" sz="1400" dirty="0"/>
              <a:t> </a:t>
            </a:r>
            <a:r>
              <a:rPr lang="en-US" altLang="zh-CN" sz="1400" dirty="0"/>
              <a:t>only</a:t>
            </a:r>
            <a:r>
              <a:rPr lang="zh-CN" altLang="en-US" sz="1400" dirty="0"/>
              <a:t> </a:t>
            </a:r>
            <a:r>
              <a:rPr lang="en-US" altLang="zh-CN" sz="1400" dirty="0"/>
              <a:t>one</a:t>
            </a:r>
            <a:r>
              <a:rPr lang="zh-CN" altLang="en-US" sz="1400" dirty="0"/>
              <a:t> </a:t>
            </a:r>
            <a:r>
              <a:rPr lang="en-US" altLang="zh-CN" sz="1400" dirty="0"/>
              <a:t>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combination, AF can provide PIN ID associated with the 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for the PIN (</a:t>
            </a:r>
            <a:r>
              <a:rPr lang="en-US" altLang="zh-CN" sz="1400" b="1" dirty="0"/>
              <a:t>Do not support 1:* mapping</a:t>
            </a:r>
            <a:r>
              <a:rPr lang="en-US" altLang="zh-CN" sz="1400" dirty="0"/>
              <a:t>) (</a:t>
            </a:r>
            <a:r>
              <a:rPr lang="en-US" altLang="zh-CN" sz="1400" dirty="0">
                <a:highlight>
                  <a:srgbClr val="FFFF00"/>
                </a:highlight>
              </a:rPr>
              <a:t>S2-2306834, S2-2306735</a:t>
            </a:r>
            <a:r>
              <a:rPr lang="en-US" altLang="zh-CN" sz="1400" dirty="0"/>
              <a:t>)</a:t>
            </a:r>
          </a:p>
          <a:p>
            <a:r>
              <a:rPr lang="en-US" altLang="zh-CN" sz="1400" strike="sngStrike" dirty="0">
                <a:solidFill>
                  <a:srgbClr val="FF0000"/>
                </a:solidFill>
              </a:rPr>
              <a:t>Option 2</a:t>
            </a:r>
            <a:r>
              <a:rPr lang="en-US" altLang="zh-CN" sz="1400" strike="sngStrike" dirty="0"/>
              <a:t>: </a:t>
            </a:r>
            <a:r>
              <a:rPr lang="en-US" altLang="zh-CN" sz="1400" b="1" strike="sngStrike" dirty="0"/>
              <a:t>Group ID </a:t>
            </a:r>
            <a:r>
              <a:rPr lang="en-US" altLang="zh-CN" sz="1400" strike="sngStrike" dirty="0"/>
              <a:t>is used </a:t>
            </a:r>
            <a:r>
              <a:rPr lang="en-US" altLang="zh-CN" sz="1400" b="1" strike="sngStrike" dirty="0"/>
              <a:t>alone</a:t>
            </a:r>
            <a:r>
              <a:rPr lang="en-US" altLang="zh-CN" sz="1400" strike="sngStrike" dirty="0"/>
              <a:t> in URSP TD, a PIN can be associated with </a:t>
            </a:r>
            <a:r>
              <a:rPr lang="en-US" altLang="zh-CN" sz="1400" b="1" strike="sngStrike" dirty="0"/>
              <a:t>multiple Group IDs in 5GC</a:t>
            </a:r>
            <a:r>
              <a:rPr lang="en-US" altLang="zh-CN" sz="1400" strike="sngStrike" dirty="0"/>
              <a:t>, each Group ID maps to a </a:t>
            </a:r>
            <a:r>
              <a:rPr lang="en-US" altLang="zh-CN" sz="1400" b="1" strike="sngStrike" dirty="0"/>
              <a:t>list</a:t>
            </a:r>
            <a:r>
              <a:rPr lang="en-US" altLang="zh-CN" sz="1400" strike="sngStrike" dirty="0"/>
              <a:t> </a:t>
            </a:r>
            <a:r>
              <a:rPr lang="en-US" altLang="zh-CN" sz="1400" b="1" strike="sngStrike" dirty="0"/>
              <a:t>of </a:t>
            </a:r>
            <a:r>
              <a:rPr lang="en-US" altLang="zh-CN" sz="1400" strike="sngStrike" dirty="0"/>
              <a:t>PEGC for a PIN. Each Group ID is associated with only one (DNN , S-NSSAI)</a:t>
            </a:r>
            <a:r>
              <a:rPr lang="zh-CN" altLang="en-US" sz="1400" strike="sngStrike" dirty="0"/>
              <a:t> </a:t>
            </a:r>
            <a:r>
              <a:rPr lang="en-US" altLang="zh-CN" sz="1400" strike="sngStrike" dirty="0"/>
              <a:t>combination, AF can provide different Group ID associated with different (DNN, S-NSSAI) for the PIN (</a:t>
            </a:r>
            <a:r>
              <a:rPr lang="en-US" altLang="zh-CN" sz="1400" b="1" strike="sngStrike" dirty="0"/>
              <a:t>support 1:* mapping</a:t>
            </a:r>
            <a:r>
              <a:rPr lang="en-US" altLang="zh-CN" sz="1400" strike="sngStrike" dirty="0"/>
              <a:t>) (</a:t>
            </a:r>
            <a:r>
              <a:rPr lang="en-US" altLang="zh-CN" sz="1400" strike="sngStrike" dirty="0">
                <a:highlight>
                  <a:srgbClr val="FFFF00"/>
                </a:highlight>
              </a:rPr>
              <a:t>S2-2306385, S2-2306384, S2-2306386, S2-2306387</a:t>
            </a:r>
            <a:r>
              <a:rPr lang="en-US" altLang="zh-CN" sz="1400" strike="sngStrike" dirty="0"/>
              <a:t>)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Option 3</a:t>
            </a:r>
            <a:r>
              <a:rPr lang="en-US" altLang="zh-CN" sz="1400" dirty="0"/>
              <a:t>: </a:t>
            </a:r>
            <a:r>
              <a:rPr lang="en-US" altLang="zh-CN" sz="1400" b="1" dirty="0"/>
              <a:t>PIN ID </a:t>
            </a:r>
            <a:r>
              <a:rPr lang="en-US" altLang="zh-CN" sz="1400" dirty="0"/>
              <a:t>is used optionally </a:t>
            </a:r>
            <a:r>
              <a:rPr lang="en-US" altLang="zh-CN" sz="1400" b="1" dirty="0"/>
              <a:t>together with IP/non-IP descriptors </a:t>
            </a:r>
            <a:r>
              <a:rPr lang="en-US" altLang="zh-CN" sz="1400" dirty="0"/>
              <a:t>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 (</a:t>
            </a:r>
            <a:r>
              <a:rPr lang="en-US" altLang="zh-CN" sz="1400" dirty="0">
                <a:highlight>
                  <a:srgbClr val="FFFF00"/>
                </a:highlight>
              </a:rPr>
              <a:t>S2-2306412</a:t>
            </a:r>
            <a:r>
              <a:rPr lang="en-US" altLang="zh-CN" sz="1400" dirty="0"/>
              <a:t>)</a:t>
            </a:r>
          </a:p>
          <a:p>
            <a:r>
              <a:rPr lang="en-US" altLang="zh-CN" sz="1400" strike="sngStrike" dirty="0">
                <a:solidFill>
                  <a:srgbClr val="FF0000"/>
                </a:solidFill>
              </a:rPr>
              <a:t>Option 4</a:t>
            </a:r>
            <a:r>
              <a:rPr lang="en-US" altLang="zh-CN" sz="1400" strike="sngStrike" dirty="0"/>
              <a:t>: </a:t>
            </a:r>
            <a:r>
              <a:rPr lang="en-US" altLang="zh-CN" sz="1400" b="1" strike="sngStrike" dirty="0"/>
              <a:t>Based on option 1 </a:t>
            </a:r>
            <a:r>
              <a:rPr lang="en-US" altLang="zh-CN" sz="1400" strike="sngStrike" dirty="0"/>
              <a:t>with exception that </a:t>
            </a:r>
            <a:r>
              <a:rPr lang="en-US" altLang="zh-CN" sz="1400" b="1" strike="sngStrike" dirty="0"/>
              <a:t>an ID</a:t>
            </a:r>
            <a:r>
              <a:rPr lang="en-US" altLang="zh-CN" sz="1400" strike="sngStrike" dirty="0"/>
              <a:t> (not necessary to be PIN ID) is used </a:t>
            </a:r>
            <a:r>
              <a:rPr lang="en-US" altLang="zh-CN" sz="1400" b="1" strike="sngStrike" dirty="0"/>
              <a:t>alone</a:t>
            </a:r>
            <a:r>
              <a:rPr lang="en-US" altLang="zh-CN" sz="1400" strike="sngStrike" dirty="0"/>
              <a:t> in URSP TD (</a:t>
            </a:r>
            <a:r>
              <a:rPr lang="en-US" altLang="zh-CN" sz="1400" b="1" strike="sngStrike" dirty="0"/>
              <a:t>support 1:* mapping</a:t>
            </a:r>
            <a:r>
              <a:rPr lang="en-US" altLang="zh-CN" sz="1400" strike="sngStrike" dirty="0"/>
              <a:t>) (</a:t>
            </a:r>
            <a:r>
              <a:rPr lang="en-US" altLang="zh-CN" sz="1400" strike="sngStrike" dirty="0">
                <a:highlight>
                  <a:srgbClr val="FFFF00"/>
                </a:highlight>
              </a:rPr>
              <a:t>S2-2306712, S2-2306713, S2-2306720</a:t>
            </a:r>
            <a:r>
              <a:rPr lang="en-US" altLang="zh-CN" sz="1400" strike="sngStrike" dirty="0"/>
              <a:t>)</a:t>
            </a:r>
            <a:br>
              <a:rPr lang="en-US" altLang="zh-CN" sz="1400" dirty="0"/>
            </a:br>
            <a:endParaRPr lang="en-US" altLang="zh-CN" sz="1400" dirty="0"/>
          </a:p>
          <a:p>
            <a:r>
              <a:rPr lang="en-US" altLang="zh-CN" sz="1400" dirty="0">
                <a:solidFill>
                  <a:srgbClr val="FF0000"/>
                </a:solidFill>
              </a:rPr>
              <a:t>Q: Which option is preferred?</a:t>
            </a:r>
            <a:endParaRPr lang="en-GB" altLang="zh-CN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200" b="1" dirty="0"/>
              <a:t>Option 1: 	Yes: 6		No: 2</a:t>
            </a:r>
          </a:p>
          <a:p>
            <a:pPr marL="914400" lvl="2" indent="0">
              <a:buNone/>
            </a:pPr>
            <a:r>
              <a:rPr lang="en-GB" altLang="zh-CN" sz="1200" b="1" strike="sngStrike" dirty="0"/>
              <a:t>Option 2:	Yes: 1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	Yes: 4		No: 1</a:t>
            </a:r>
          </a:p>
          <a:p>
            <a:pPr marL="914400" lvl="2" indent="0">
              <a:buNone/>
            </a:pPr>
            <a:r>
              <a:rPr lang="en-GB" altLang="zh-CN" sz="1200" b="1" strike="sngStrike" dirty="0"/>
              <a:t>Option 4:	Yes: 5		No: 4</a:t>
            </a:r>
          </a:p>
          <a:p>
            <a:pPr marL="914400" lvl="2" indent="0">
              <a:buNone/>
            </a:pPr>
            <a:endParaRPr lang="en-GB" altLang="zh-CN" sz="1200" b="1" dirty="0"/>
          </a:p>
          <a:p>
            <a:pPr marL="914400" lvl="2" indent="0">
              <a:buNone/>
            </a:pPr>
            <a:endParaRPr lang="en-GB" altLang="zh-CN" sz="1200" b="1" dirty="0"/>
          </a:p>
          <a:p>
            <a:pPr marL="914400" lvl="2" indent="0">
              <a:buNone/>
            </a:pPr>
            <a:r>
              <a:rPr lang="en-GB" altLang="zh-CN" sz="1200" b="1" dirty="0"/>
              <a:t>Option 1: 	Yes: 11	(</a:t>
            </a:r>
            <a:r>
              <a:rPr lang="en-GB" altLang="zh-CN" sz="1200" b="1" dirty="0">
                <a:solidFill>
                  <a:srgbClr val="FF0000"/>
                </a:solidFill>
              </a:rPr>
              <a:t>Working Assumption</a:t>
            </a:r>
            <a:r>
              <a:rPr lang="en-GB" altLang="zh-CN" sz="1200" b="1" dirty="0"/>
              <a:t>)	No: 0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	Yes: 4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06526"/>
            <a:ext cx="10800907" cy="4850311"/>
          </a:xfrm>
        </p:spPr>
        <p:txBody>
          <a:bodyPr/>
          <a:lstStyle/>
          <a:p>
            <a:r>
              <a:rPr lang="en-US" altLang="zh-CN" sz="1600" dirty="0">
                <a:solidFill>
                  <a:srgbClr val="FF0000"/>
                </a:solidFill>
              </a:rPr>
              <a:t>Option 1</a:t>
            </a:r>
            <a:r>
              <a:rPr lang="en-US" altLang="zh-CN" sz="1600" dirty="0"/>
              <a:t>: </a:t>
            </a:r>
            <a:r>
              <a:rPr lang="en-US" altLang="zh-CN" sz="1600" b="1" dirty="0"/>
              <a:t>New single indication in existing subscription data</a:t>
            </a:r>
            <a:r>
              <a:rPr lang="en-US" altLang="zh-CN" sz="1600" dirty="0"/>
              <a:t>: in </a:t>
            </a:r>
            <a:r>
              <a:rPr lang="en-US" altLang="zh-CN" sz="1600" b="1" dirty="0"/>
              <a:t>Group Data </a:t>
            </a:r>
            <a:r>
              <a:rPr lang="en-US" altLang="zh-CN" sz="1600" dirty="0"/>
              <a:t>(in case Group Data supported and used)</a:t>
            </a:r>
            <a:r>
              <a:rPr lang="en-US" altLang="zh-CN" sz="1600" b="1" dirty="0"/>
              <a:t> </a:t>
            </a:r>
            <a:r>
              <a:rPr lang="en-US" altLang="zh-CN" sz="1600" dirty="0"/>
              <a:t>for both SMF handling PDU Session for PIN and PCF handling URSP for PIN, as well as optionally (e.g., when Group Data not supported) in </a:t>
            </a:r>
            <a:r>
              <a:rPr lang="en-US" altLang="zh-CN" sz="1600" b="1" dirty="0"/>
              <a:t>SM subscription data </a:t>
            </a:r>
            <a:r>
              <a:rPr lang="en-US" altLang="zh-CN" sz="1600" dirty="0"/>
              <a:t>for SMF handling PDU Session for PIN and in </a:t>
            </a:r>
            <a:r>
              <a:rPr lang="en-US" altLang="zh-CN" sz="1600" b="1" dirty="0"/>
              <a:t>UE context policy control data </a:t>
            </a:r>
            <a:r>
              <a:rPr lang="en-US" altLang="zh-CN" sz="1600" dirty="0"/>
              <a:t>for PCF handling URSP for PIN (</a:t>
            </a:r>
            <a:r>
              <a:rPr lang="en-US" altLang="zh-CN" sz="1600" dirty="0">
                <a:highlight>
                  <a:srgbClr val="FFFF00"/>
                </a:highlight>
              </a:rPr>
              <a:t>S2-2306652, S2-2307415, S2-2306719</a:t>
            </a:r>
            <a:r>
              <a:rPr lang="en-US" altLang="zh-CN" sz="1600" dirty="0"/>
              <a:t>)</a:t>
            </a:r>
          </a:p>
          <a:p>
            <a:r>
              <a:rPr lang="en-US" altLang="zh-CN" sz="1600" strike="sngStrike" dirty="0">
                <a:solidFill>
                  <a:srgbClr val="FF0000"/>
                </a:solidFill>
              </a:rPr>
              <a:t>Option 2</a:t>
            </a:r>
            <a:r>
              <a:rPr lang="en-US" altLang="zh-CN" sz="1600" strike="sngStrike" dirty="0"/>
              <a:t>: </a:t>
            </a:r>
            <a:r>
              <a:rPr lang="en-US" altLang="zh-CN" sz="1600" b="1" strike="sngStrike" dirty="0"/>
              <a:t>New Two Indications in SM subscription data </a:t>
            </a:r>
            <a:r>
              <a:rPr lang="en-US" altLang="zh-CN" sz="1600" strike="sngStrike" dirty="0"/>
              <a:t>for SMF handling non-3GPP delay budget and for N3QAI separately (</a:t>
            </a:r>
            <a:r>
              <a:rPr lang="en-US" altLang="zh-CN" sz="1600" strike="sngStrike" dirty="0">
                <a:highlight>
                  <a:srgbClr val="FFFF00"/>
                </a:highlight>
              </a:rPr>
              <a:t>S2-2306725</a:t>
            </a:r>
            <a:r>
              <a:rPr lang="en-US" altLang="zh-CN" sz="1600" strike="sngStrike" dirty="0"/>
              <a:t>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Option 3</a:t>
            </a:r>
            <a:r>
              <a:rPr lang="en-US" altLang="zh-CN" sz="1600" dirty="0"/>
              <a:t>: </a:t>
            </a:r>
            <a:r>
              <a:rPr lang="en-US" altLang="zh-CN" sz="1600" b="1" dirty="0"/>
              <a:t>New subscription data</a:t>
            </a:r>
            <a:r>
              <a:rPr lang="en-US" altLang="zh-CN" sz="1600" dirty="0"/>
              <a:t>: New PIN subscription data is used (</a:t>
            </a:r>
            <a:r>
              <a:rPr lang="en-US" altLang="zh-CN" sz="1600" dirty="0">
                <a:highlight>
                  <a:srgbClr val="FFFF00"/>
                </a:highlight>
              </a:rPr>
              <a:t>S2-2306413, S2-2306414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Option 4</a:t>
            </a:r>
            <a:r>
              <a:rPr lang="en-US" altLang="zh-CN" sz="1600" dirty="0"/>
              <a:t>: </a:t>
            </a:r>
            <a:r>
              <a:rPr lang="en-US" altLang="zh-CN" sz="1600" b="1" dirty="0"/>
              <a:t>No enhancement for subscription data, (DNN, S-NSSAI) specific for PIN as subscription indication for PIN. </a:t>
            </a:r>
            <a:r>
              <a:rPr lang="en-IN" altLang="zh-CN" sz="1600" dirty="0"/>
              <a:t>(</a:t>
            </a:r>
            <a:r>
              <a:rPr lang="en-IN" altLang="zh-CN" sz="1600" dirty="0">
                <a:highlight>
                  <a:srgbClr val="FFFF00"/>
                </a:highlight>
              </a:rPr>
              <a:t>S2-2306836</a:t>
            </a:r>
            <a:r>
              <a:rPr lang="en-IN" altLang="zh-CN" sz="1600" dirty="0"/>
              <a:t>) + SMF behaviour for delay budget and non-3GPP QoS assistance information is determined based on DNN/SNSSAI (</a:t>
            </a:r>
            <a:r>
              <a:rPr lang="en-IN" altLang="zh-CN" sz="1600" dirty="0">
                <a:highlight>
                  <a:srgbClr val="FFFF00"/>
                </a:highlight>
              </a:rPr>
              <a:t>S2-2306718)</a:t>
            </a:r>
            <a:endParaRPr lang="en-IN" altLang="zh-CN" sz="1600" dirty="0"/>
          </a:p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</a:rPr>
              <a:t>Which option is preferred?</a:t>
            </a:r>
            <a:endParaRPr lang="en-GB" altLang="zh-CN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200" b="1" dirty="0"/>
              <a:t>Option 1: YES: 5		NO: 2</a:t>
            </a:r>
          </a:p>
          <a:p>
            <a:pPr marL="914400" lvl="2" indent="0">
              <a:buNone/>
            </a:pPr>
            <a:r>
              <a:rPr lang="en-GB" altLang="zh-CN" sz="1200" b="1" strike="sngStrike" dirty="0"/>
              <a:t>Option 2: YES: 2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 YES: 5		NO: 2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4: YES: 5		NO: 3</a:t>
            </a:r>
          </a:p>
          <a:p>
            <a:pPr marL="914400" lvl="2" indent="0">
              <a:buNone/>
            </a:pPr>
            <a:endParaRPr lang="en-GB" altLang="zh-CN" sz="1200" b="1" dirty="0"/>
          </a:p>
          <a:p>
            <a:pPr marL="914400" lvl="2" indent="0">
              <a:buNone/>
            </a:pPr>
            <a:r>
              <a:rPr lang="en-GB" altLang="zh-CN" sz="1200" b="1" dirty="0"/>
              <a:t>Option 1: YES: 5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 YES: 3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4: YES: 9 (</a:t>
            </a:r>
            <a:r>
              <a:rPr lang="en-GB" altLang="zh-CN" sz="1200" b="1" dirty="0">
                <a:solidFill>
                  <a:srgbClr val="FF0000"/>
                </a:solidFill>
              </a:rPr>
              <a:t>working Assumption</a:t>
            </a:r>
            <a:r>
              <a:rPr lang="en-GB" altLang="zh-CN" sz="1200" b="1" dirty="0"/>
              <a:t>)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12383</TotalTime>
  <Words>576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Jain, Puneet</cp:lastModifiedBy>
  <cp:revision>1882</cp:revision>
  <dcterms:created xsi:type="dcterms:W3CDTF">2010-02-05T13:52:04Z</dcterms:created>
  <dcterms:modified xsi:type="dcterms:W3CDTF">2023-05-23T15:29:11Z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