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3"/>
  </p:notesMasterIdLst>
  <p:sldIdLst>
    <p:sldId id="256" r:id="rId3"/>
    <p:sldId id="388" r:id="rId4"/>
    <p:sldId id="397" r:id="rId5"/>
    <p:sldId id="399" r:id="rId6"/>
    <p:sldId id="400" r:id="rId7"/>
    <p:sldId id="853" r:id="rId8"/>
    <p:sldId id="851" r:id="rId9"/>
    <p:sldId id="852" r:id="rId10"/>
    <p:sldId id="854" r:id="rId11"/>
    <p:sldId id="269"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388"/>
            <p14:sldId id="397"/>
            <p14:sldId id="399"/>
            <p14:sldId id="400"/>
            <p14:sldId id="853"/>
            <p14:sldId id="851"/>
            <p14:sldId id="852"/>
            <p14:sldId id="854"/>
            <p14:sldId id="269"/>
          </p14:sldIdLst>
        </p14:section>
      </p14:sectionLst>
    </p:ex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陈景然(Jorain)" initials="陈景然(Jorain)" lastIdx="1" clrIdx="0">
    <p:extLst>
      <p:ext uri="{19B8F6BF-5375-455C-9EA6-DF929625EA0E}">
        <p15:presenceInfo xmlns:p15="http://schemas.microsoft.com/office/powerpoint/2012/main" userId="S-1-5-21-1439682878-3164288827-2260694920-709163" providerId="AD"/>
      </p:ext>
    </p:extLst>
  </p:cmAuthor>
  <p:cmAuthor id="2" name="OPPO_Haorui" initials="O" lastIdx="3" clrIdx="1">
    <p:extLst>
      <p:ext uri="{19B8F6BF-5375-455C-9EA6-DF929625EA0E}">
        <p15:presenceInfo xmlns:p15="http://schemas.microsoft.com/office/powerpoint/2012/main" userId="OPPO_Haoru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2DC84D"/>
    <a:srgbClr val="5E5E5E"/>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73369" autoAdjust="0"/>
  </p:normalViewPr>
  <p:slideViewPr>
    <p:cSldViewPr snapToGrid="0" snapToObjects="1">
      <p:cViewPr varScale="1">
        <p:scale>
          <a:sx n="38" d="100"/>
          <a:sy n="38" d="100"/>
        </p:scale>
        <p:origin x="30" y="66"/>
      </p:cViewPr>
      <p:guideLst>
        <p:guide orient="horz" pos="4320"/>
        <p:guide pos="7680"/>
      </p:guideLst>
    </p:cSldViewPr>
  </p:slideViewPr>
  <p:notesTextViewPr>
    <p:cViewPr>
      <p:scale>
        <a:sx n="100" d="100"/>
        <a:sy n="100" d="100"/>
      </p:scale>
      <p:origin x="0" y="0"/>
    </p:cViewPr>
  </p:notesTextViewPr>
  <p:notesViewPr>
    <p:cSldViewPr snapToGrid="0" snapToObjects="1">
      <p:cViewPr varScale="1">
        <p:scale>
          <a:sx n="87" d="100"/>
          <a:sy n="87" d="100"/>
        </p:scale>
        <p:origin x="384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450993040"/>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69552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36240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sz="2200" b="0" i="0" u="none" strike="noStrike" baseline="0" dirty="0">
              <a:latin typeface="Helvetica Neue"/>
              <a:ea typeface="Helvetica Neue"/>
              <a:cs typeface="Helvetica Neue"/>
              <a:sym typeface="Helvetica Neue"/>
            </a:endParaRPr>
          </a:p>
        </p:txBody>
      </p:sp>
    </p:spTree>
    <p:extLst>
      <p:ext uri="{BB962C8B-B14F-4D97-AF65-F5344CB8AC3E}">
        <p14:creationId xmlns:p14="http://schemas.microsoft.com/office/powerpoint/2010/main" val="99043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55103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17096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9701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67465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046A38"/>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2023/2/10</a:t>
            </a:fld>
            <a:endParaRPr kumimoji="0" lang="zh-CN" altLang="en-US" sz="5000" b="1" i="0" u="none" strike="noStrike" cap="none" spc="0" normalizeH="0" baseline="0" dirty="0">
              <a:ln>
                <a:noFill/>
              </a:ln>
              <a:solidFill>
                <a:srgbClr val="046A38"/>
              </a:solidFill>
              <a:effectLst/>
              <a:uFillTx/>
              <a:latin typeface="OPPOSans R" charset="-122"/>
              <a:ea typeface="OPPOSans R" charset="-122"/>
              <a:cs typeface="OPPOSans R" charset="-122"/>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extLst>
              <p:ext uri="{D42A27DB-BD31-4B8C-83A1-F6EECF244321}">
                <p14:modId xmlns:p14="http://schemas.microsoft.com/office/powerpoint/2010/main" val="1336038233"/>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6648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2023/2/10</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1.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2" r:id="rId3"/>
    <p:sldLayoutId id="2147483661" r:id="rId4"/>
    <p:sldLayoutId id="2147483664" r:id="rId5"/>
    <p:sldLayoutId id="2147483692" r:id="rId6"/>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1.bin"/><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package" Target="../embeddings/Microsoft_Word_Document.docx"/><Relationship Id="rId1" Type="http://schemas.openxmlformats.org/officeDocument/2006/relationships/slideLayout" Target="../slideLayouts/slideLayout3.xml"/><Relationship Id="rId5" Type="http://schemas.openxmlformats.org/officeDocument/2006/relationships/image" Target="../media/image14.wmf"/><Relationship Id="rId4" Type="http://schemas.openxmlformats.org/officeDocument/2006/relationships/package" Target="../embeddings/Microsoft_Word_Document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76601" y="2858493"/>
            <a:ext cx="22540599" cy="1607674"/>
          </a:xfrm>
        </p:spPr>
        <p:txBody>
          <a:bodyPr/>
          <a:lstStyle/>
          <a:p>
            <a:r>
              <a:rPr lang="en-US" altLang="zh-CN" sz="6600" dirty="0"/>
              <a:t>5GS Assistance for Federated Learning Member</a:t>
            </a:r>
            <a:br>
              <a:rPr lang="en-US" altLang="zh-CN" sz="6600" dirty="0"/>
            </a:br>
            <a:r>
              <a:rPr lang="en-US" altLang="zh-CN" sz="6600" dirty="0"/>
              <a:t>Selection</a:t>
            </a:r>
            <a:endParaRPr kumimoji="1" lang="zh-CN" altLang="en-US" sz="6600" dirty="0"/>
          </a:p>
        </p:txBody>
      </p:sp>
      <p:sp>
        <p:nvSpPr>
          <p:cNvPr id="2" name="TextBox 1">
            <a:extLst>
              <a:ext uri="{FF2B5EF4-FFF2-40B4-BE49-F238E27FC236}">
                <a16:creationId xmlns:a16="http://schemas.microsoft.com/office/drawing/2014/main" id="{02479BE9-255D-DF91-1C6C-9118F613393B}"/>
              </a:ext>
            </a:extLst>
          </p:cNvPr>
          <p:cNvSpPr txBox="1"/>
          <p:nvPr/>
        </p:nvSpPr>
        <p:spPr>
          <a:xfrm>
            <a:off x="776601" y="624130"/>
            <a:ext cx="21849407"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algn="l">
              <a:spcBef>
                <a:spcPts val="0"/>
              </a:spcBef>
              <a:spcAft>
                <a:spcPts val="0"/>
              </a:spcAft>
              <a:tabLst>
                <a:tab pos="6120765" algn="r"/>
              </a:tabLst>
            </a:pPr>
            <a:r>
              <a:rPr lang="en-GB" sz="3200" b="1" dirty="0">
                <a:effectLst/>
                <a:latin typeface="Arial" panose="020B0604020202020204" pitchFamily="34" charset="0"/>
                <a:ea typeface="SimSun" panose="02010600030101010101" pitchFamily="2" charset="-122"/>
                <a:cs typeface="Arial" panose="020B0604020202020204" pitchFamily="34" charset="0"/>
              </a:rPr>
              <a:t>3GPP TSG-SA2 Meeting #155</a:t>
            </a:r>
            <a:r>
              <a:rPr lang="en-GB" sz="3200" b="1" i="1" dirty="0">
                <a:effectLst/>
                <a:latin typeface="Arial" panose="020B0604020202020204" pitchFamily="34" charset="0"/>
                <a:ea typeface="SimSun" panose="02010600030101010101" pitchFamily="2" charset="-122"/>
                <a:cs typeface="Arial" panose="020B0604020202020204" pitchFamily="34" charset="0"/>
              </a:rPr>
              <a:t>																S2-2302773</a:t>
            </a:r>
            <a:endParaRPr lang="en-US" sz="3200" dirty="0">
              <a:effectLst/>
              <a:latin typeface="Arial" panose="020B0604020202020204" pitchFamily="34" charset="0"/>
              <a:ea typeface="SimSun" panose="02010600030101010101" pitchFamily="2" charset="-122"/>
              <a:cs typeface="Arial" panose="020B0604020202020204" pitchFamily="34" charset="0"/>
            </a:endParaRPr>
          </a:p>
          <a:p>
            <a:pPr algn="l"/>
            <a:r>
              <a:rPr lang="en-GB" sz="3200" b="1" dirty="0">
                <a:effectLst/>
                <a:latin typeface="Arial" panose="020B0604020202020204" pitchFamily="34" charset="0"/>
                <a:ea typeface="SimSun" panose="02010600030101010101" pitchFamily="2" charset="-122"/>
                <a:cs typeface="Arial" panose="020B0604020202020204" pitchFamily="34" charset="0"/>
              </a:rPr>
              <a:t>Athens, Greece, February 20 – 24, 2023							</a:t>
            </a:r>
            <a:endParaRPr kumimoji="0" lang="en-US" sz="3200" b="1"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Neue"/>
            </a:endParaRPr>
          </a:p>
        </p:txBody>
      </p:sp>
      <p:sp>
        <p:nvSpPr>
          <p:cNvPr id="3" name="TextBox 2">
            <a:extLst>
              <a:ext uri="{FF2B5EF4-FFF2-40B4-BE49-F238E27FC236}">
                <a16:creationId xmlns:a16="http://schemas.microsoft.com/office/drawing/2014/main" id="{4018F246-8169-13C5-13C8-4C01DD2336BA}"/>
              </a:ext>
            </a:extLst>
          </p:cNvPr>
          <p:cNvSpPr txBox="1"/>
          <p:nvPr/>
        </p:nvSpPr>
        <p:spPr>
          <a:xfrm>
            <a:off x="635536" y="6908800"/>
            <a:ext cx="6969858"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sz="4000" i="1" dirty="0">
                <a:solidFill>
                  <a:schemeClr val="accent3">
                    <a:lumMod val="50000"/>
                  </a:schemeClr>
                </a:solidFill>
                <a:effectLst/>
                <a:latin typeface="Arial" panose="020B0604020202020204" pitchFamily="34" charset="0"/>
                <a:cs typeface="Arial" panose="020B0604020202020204" pitchFamily="34" charset="0"/>
              </a:rPr>
              <a:t>OPPO, Oracle, Toyota, Sony</a:t>
            </a:r>
            <a:endParaRPr kumimoji="0" lang="en-US" sz="4000" i="1" u="none" strike="noStrike" cap="none" spc="0" normalizeH="0" baseline="0" dirty="0">
              <a:ln>
                <a:noFill/>
              </a:ln>
              <a:solidFill>
                <a:schemeClr val="accent3">
                  <a:lumMod val="50000"/>
                </a:schemeClr>
              </a:solidFill>
              <a:effectLst/>
              <a:uFillTx/>
              <a:latin typeface="Arial" panose="020B0604020202020204" pitchFamily="34" charset="0"/>
              <a:cs typeface="Arial" panose="020B0604020202020204" pitchFamily="34" charset="0"/>
              <a:sym typeface="Helvetica Neue"/>
            </a:endParaRPr>
          </a:p>
        </p:txBody>
      </p:sp>
      <p:pic>
        <p:nvPicPr>
          <p:cNvPr id="6" name="Picture 5">
            <a:extLst>
              <a:ext uri="{FF2B5EF4-FFF2-40B4-BE49-F238E27FC236}">
                <a16:creationId xmlns:a16="http://schemas.microsoft.com/office/drawing/2014/main" id="{42537DD1-5DCA-F549-0B65-D0C1C561553B}"/>
              </a:ext>
            </a:extLst>
          </p:cNvPr>
          <p:cNvPicPr>
            <a:picLocks noChangeAspect="1"/>
          </p:cNvPicPr>
          <p:nvPr/>
        </p:nvPicPr>
        <p:blipFill>
          <a:blip r:embed="rId3"/>
          <a:stretch>
            <a:fillRect/>
          </a:stretch>
        </p:blipFill>
        <p:spPr>
          <a:xfrm>
            <a:off x="10951918" y="5613053"/>
            <a:ext cx="11273082" cy="648125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endParaRPr lang="en-US" dirty="0"/>
          </a:p>
        </p:txBody>
      </p:sp>
      <p:sp>
        <p:nvSpPr>
          <p:cNvPr id="5" name="标题 1">
            <a:extLst>
              <a:ext uri="{FF2B5EF4-FFF2-40B4-BE49-F238E27FC236}">
                <a16:creationId xmlns:a16="http://schemas.microsoft.com/office/drawing/2014/main" id="{AE0C5A45-0402-4204-8E58-DC23ACBC2050}"/>
              </a:ext>
            </a:extLst>
          </p:cNvPr>
          <p:cNvSpPr txBox="1">
            <a:spLocks/>
          </p:cNvSpPr>
          <p:nvPr/>
        </p:nvSpPr>
        <p:spPr>
          <a:xfrm>
            <a:off x="771112" y="627526"/>
            <a:ext cx="22841775" cy="1073683"/>
          </a:xfrm>
          <a:prstGeom prst="rect">
            <a:avLst/>
          </a:prstGeom>
        </p:spPr>
        <p:txBody>
          <a:bodyPr vert="horz" lIns="91440" tIns="45720" rIns="91440" bIns="45720" rtlCol="0" anchor="ctr">
            <a:normAutofit fontScale="92500"/>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r>
              <a:rPr lang="en-US" altLang="zh-CN" dirty="0"/>
              <a:t>Federated learning based trajectory prediction-Application scenarios description</a:t>
            </a:r>
          </a:p>
          <a:p>
            <a:endParaRPr lang="en-US" altLang="zh-CN" dirty="0"/>
          </a:p>
        </p:txBody>
      </p:sp>
      <p:sp>
        <p:nvSpPr>
          <p:cNvPr id="6" name="Rectangle 2">
            <a:extLst>
              <a:ext uri="{FF2B5EF4-FFF2-40B4-BE49-F238E27FC236}">
                <a16:creationId xmlns:a16="http://schemas.microsoft.com/office/drawing/2014/main" id="{137825A0-7C7A-4179-95CE-7AE67A51222D}"/>
              </a:ext>
            </a:extLst>
          </p:cNvPr>
          <p:cNvSpPr>
            <a:spLocks noChangeArrowheads="1"/>
          </p:cNvSpPr>
          <p:nvPr/>
        </p:nvSpPr>
        <p:spPr bwMode="auto">
          <a:xfrm>
            <a:off x="0" y="0"/>
            <a:ext cx="2438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29" name="文本占位符 4">
                <a:extLst>
                  <a:ext uri="{FF2B5EF4-FFF2-40B4-BE49-F238E27FC236}">
                    <a16:creationId xmlns:a16="http://schemas.microsoft.com/office/drawing/2014/main" id="{3AEEAF22-C098-4653-82FD-7D996D9F0CB5}"/>
                  </a:ext>
                </a:extLst>
              </p:cNvPr>
              <p:cNvSpPr txBox="1">
                <a:spLocks/>
              </p:cNvSpPr>
              <p:nvPr/>
            </p:nvSpPr>
            <p:spPr>
              <a:xfrm>
                <a:off x="1219944" y="7636304"/>
                <a:ext cx="21944109" cy="4839968"/>
              </a:xfrm>
              <a:prstGeom prst="rect">
                <a:avLst/>
              </a:prstGeom>
            </p:spPr>
            <p:txBody>
              <a:bodyPr vert="horz" lIns="91440" tIns="45720" rIns="91440" bIns="45720" rtlCol="0">
                <a:no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r>
                  <a:rPr lang="en-US" altLang="zh-CN" sz="2400" dirty="0">
                    <a:solidFill>
                      <a:schemeClr val="tx1"/>
                    </a:solidFill>
                    <a:sym typeface="Helvetica Neue"/>
                  </a:rPr>
                  <a:t>Each vehicle is trained locally based on the local data. The  FL server is responsible for the distribution and aggregation of the global model. The specific procedure is described as follows: </a:t>
                </a:r>
              </a:p>
              <a:p>
                <a:pPr marL="342900" indent="-342900">
                  <a:buFont typeface="Arial" panose="020B0604020202020204" pitchFamily="34" charset="0"/>
                  <a:buChar char="•"/>
                </a:pPr>
                <a:r>
                  <a:rPr lang="en-US" altLang="zh-CN" sz="2400" dirty="0">
                    <a:solidFill>
                      <a:schemeClr val="tx1"/>
                    </a:solidFill>
                    <a:sym typeface="Helvetica Neue"/>
                  </a:rPr>
                  <a:t>The total training delay constraint is T. At the beginning of the </a:t>
                </a:r>
                <a14:m>
                  <m:oMath xmlns:m="http://schemas.openxmlformats.org/officeDocument/2006/math">
                    <m:sSup>
                      <m:sSupPr>
                        <m:ctrlPr>
                          <a:rPr lang="en-US" altLang="zh-CN" sz="2400" i="1">
                            <a:solidFill>
                              <a:schemeClr val="tx1"/>
                            </a:solidFill>
                            <a:latin typeface="Cambria Math" panose="02040503050406030204" pitchFamily="18" charset="0"/>
                            <a:sym typeface="Helvetica Neue"/>
                          </a:rPr>
                        </m:ctrlPr>
                      </m:sSupPr>
                      <m:e>
                        <m:r>
                          <m:rPr>
                            <m:nor/>
                          </m:rPr>
                          <a:rPr lang="en-US" altLang="zh-CN" sz="2400" dirty="0">
                            <a:solidFill>
                              <a:schemeClr val="tx1"/>
                            </a:solidFill>
                            <a:sym typeface="Helvetica Neue"/>
                          </a:rPr>
                          <m:t>m</m:t>
                        </m:r>
                      </m:e>
                      <m:sup>
                        <m:r>
                          <m:rPr>
                            <m:sty m:val="p"/>
                          </m:rPr>
                          <a:rPr lang="en-US" altLang="zh-CN" sz="2400">
                            <a:solidFill>
                              <a:schemeClr val="tx1"/>
                            </a:solidFill>
                            <a:latin typeface="Cambria Math" panose="02040503050406030204" pitchFamily="18" charset="0"/>
                            <a:sym typeface="Helvetica Neue"/>
                          </a:rPr>
                          <m:t>th</m:t>
                        </m:r>
                      </m:sup>
                    </m:sSup>
                  </m:oMath>
                </a14:m>
                <a:r>
                  <a:rPr lang="en-US" altLang="zh-CN" sz="2400" dirty="0">
                    <a:solidFill>
                      <a:schemeClr val="tx1"/>
                    </a:solidFill>
                    <a:sym typeface="Helvetica Neue"/>
                  </a:rPr>
                  <a:t> round of FL, the server sends the current global model to the arriving vehicles. </a:t>
                </a:r>
              </a:p>
              <a:p>
                <a:pPr marL="342900" indent="-342900">
                  <a:buFont typeface="Arial" panose="020B0604020202020204" pitchFamily="34" charset="0"/>
                  <a:buChar char="•"/>
                </a:pPr>
                <a:r>
                  <a:rPr lang="en-US" altLang="zh-CN" sz="2400" dirty="0">
                    <a:solidFill>
                      <a:schemeClr val="tx1"/>
                    </a:solidFill>
                    <a:sym typeface="Helvetica Neue"/>
                  </a:rPr>
                  <a:t>The vehicle receives the model and uses it as its own initial local model, and then iteratively updates the local model H times based on local data to get updated local model and uploads it to the server. </a:t>
                </a:r>
              </a:p>
              <a:p>
                <a:pPr marL="342900" indent="-342900">
                  <a:buFont typeface="Arial" panose="020B0604020202020204" pitchFamily="34" charset="0"/>
                  <a:buChar char="•"/>
                </a:pPr>
                <a:r>
                  <a:rPr lang="en-US" altLang="zh-CN" sz="2400" dirty="0">
                    <a:solidFill>
                      <a:schemeClr val="tx1"/>
                    </a:solidFill>
                    <a:sym typeface="Helvetica Neue"/>
                  </a:rPr>
                  <a:t>At the end of the </a:t>
                </a:r>
                <a14:m>
                  <m:oMath xmlns:m="http://schemas.openxmlformats.org/officeDocument/2006/math">
                    <m:sSup>
                      <m:sSupPr>
                        <m:ctrlPr>
                          <a:rPr lang="en-US" altLang="zh-CN" sz="2400" i="1">
                            <a:solidFill>
                              <a:schemeClr val="tx1"/>
                            </a:solidFill>
                            <a:latin typeface="Cambria Math" panose="02040503050406030204" pitchFamily="18" charset="0"/>
                            <a:sym typeface="Helvetica Neue"/>
                          </a:rPr>
                        </m:ctrlPr>
                      </m:sSupPr>
                      <m:e>
                        <m:r>
                          <m:rPr>
                            <m:nor/>
                          </m:rPr>
                          <a:rPr lang="en-US" altLang="zh-CN" sz="2400" dirty="0">
                            <a:solidFill>
                              <a:schemeClr val="tx1"/>
                            </a:solidFill>
                            <a:sym typeface="Helvetica Neue"/>
                          </a:rPr>
                          <m:t>m</m:t>
                        </m:r>
                      </m:e>
                      <m:sup>
                        <m:r>
                          <m:rPr>
                            <m:sty m:val="p"/>
                          </m:rPr>
                          <a:rPr lang="en-US" altLang="zh-CN" sz="2400">
                            <a:solidFill>
                              <a:schemeClr val="tx1"/>
                            </a:solidFill>
                            <a:latin typeface="Cambria Math" panose="02040503050406030204" pitchFamily="18" charset="0"/>
                            <a:sym typeface="Helvetica Neue"/>
                          </a:rPr>
                          <m:t>th</m:t>
                        </m:r>
                      </m:sup>
                    </m:sSup>
                  </m:oMath>
                </a14:m>
                <a:r>
                  <a:rPr lang="en-US" altLang="zh-CN" sz="2400" dirty="0">
                    <a:solidFill>
                      <a:schemeClr val="tx1"/>
                    </a:solidFill>
                    <a:sym typeface="Helvetica Neue"/>
                  </a:rPr>
                  <a:t> round, the server performs a weighted average of the local models collected in this round to obtain the updated global model. </a:t>
                </a:r>
              </a:p>
            </p:txBody>
          </p:sp>
        </mc:Choice>
        <mc:Fallback xmlns="">
          <p:sp>
            <p:nvSpPr>
              <p:cNvPr id="29" name="文本占位符 4">
                <a:extLst>
                  <a:ext uri="{FF2B5EF4-FFF2-40B4-BE49-F238E27FC236}">
                    <a16:creationId xmlns:a16="http://schemas.microsoft.com/office/drawing/2014/main" id="{3AEEAF22-C098-4653-82FD-7D996D9F0CB5}"/>
                  </a:ext>
                </a:extLst>
              </p:cNvPr>
              <p:cNvSpPr txBox="1">
                <a:spLocks noRot="1" noChangeAspect="1" noMove="1" noResize="1" noEditPoints="1" noAdjustHandles="1" noChangeArrowheads="1" noChangeShapeType="1" noTextEdit="1"/>
              </p:cNvSpPr>
              <p:nvPr/>
            </p:nvSpPr>
            <p:spPr>
              <a:xfrm>
                <a:off x="1219944" y="7636304"/>
                <a:ext cx="21944109" cy="4839968"/>
              </a:xfrm>
              <a:prstGeom prst="rect">
                <a:avLst/>
              </a:prstGeom>
              <a:blipFill>
                <a:blip r:embed="rId3"/>
                <a:stretch>
                  <a:fillRect l="-417"/>
                </a:stretch>
              </a:blipFill>
            </p:spPr>
            <p:txBody>
              <a:bodyPr/>
              <a:lstStyle/>
              <a:p>
                <a:r>
                  <a:rPr lang="zh-CN" altLang="en-US">
                    <a:noFill/>
                  </a:rPr>
                  <a:t> </a:t>
                </a:r>
              </a:p>
            </p:txBody>
          </p:sp>
        </mc:Fallback>
      </mc:AlternateContent>
      <p:pic>
        <p:nvPicPr>
          <p:cNvPr id="2" name="图片 1">
            <a:extLst>
              <a:ext uri="{FF2B5EF4-FFF2-40B4-BE49-F238E27FC236}">
                <a16:creationId xmlns:a16="http://schemas.microsoft.com/office/drawing/2014/main" id="{A79FBF30-29D6-41EC-9006-17E403EFA68A}"/>
              </a:ext>
            </a:extLst>
          </p:cNvPr>
          <p:cNvPicPr>
            <a:picLocks noChangeAspect="1"/>
          </p:cNvPicPr>
          <p:nvPr/>
        </p:nvPicPr>
        <p:blipFill>
          <a:blip r:embed="rId4"/>
          <a:stretch>
            <a:fillRect/>
          </a:stretch>
        </p:blipFill>
        <p:spPr>
          <a:xfrm>
            <a:off x="4862331" y="1944039"/>
            <a:ext cx="14111469" cy="5291228"/>
          </a:xfrm>
          <a:prstGeom prst="rect">
            <a:avLst/>
          </a:prstGeom>
        </p:spPr>
      </p:pic>
    </p:spTree>
    <p:extLst>
      <p:ext uri="{BB962C8B-B14F-4D97-AF65-F5344CB8AC3E}">
        <p14:creationId xmlns:p14="http://schemas.microsoft.com/office/powerpoint/2010/main" val="3793688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endParaRPr lang="en-US" dirty="0"/>
          </a:p>
        </p:txBody>
      </p:sp>
      <p:sp>
        <p:nvSpPr>
          <p:cNvPr id="5" name="标题 1">
            <a:extLst>
              <a:ext uri="{FF2B5EF4-FFF2-40B4-BE49-F238E27FC236}">
                <a16:creationId xmlns:a16="http://schemas.microsoft.com/office/drawing/2014/main" id="{AE0C5A45-0402-4204-8E58-DC23ACBC2050}"/>
              </a:ext>
            </a:extLst>
          </p:cNvPr>
          <p:cNvSpPr txBox="1">
            <a:spLocks/>
          </p:cNvSpPr>
          <p:nvPr/>
        </p:nvSpPr>
        <p:spPr>
          <a:xfrm>
            <a:off x="771112" y="627526"/>
            <a:ext cx="22841775" cy="1073683"/>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US" altLang="zh-CN" dirty="0"/>
              <a:t>Simulation analysis- Dataset</a:t>
            </a:r>
            <a:endParaRPr lang="en-GB" altLang="zh-CN" dirty="0">
              <a:latin typeface="OPPOSans-S B" panose="00020600040101010101" pitchFamily="18" charset="-122"/>
              <a:ea typeface="OPPOSans-S B" panose="00020600040101010101" pitchFamily="18" charset="-122"/>
              <a:cs typeface="OPPOSans-S B" panose="00020600040101010101" pitchFamily="18" charset="-122"/>
            </a:endParaRPr>
          </a:p>
        </p:txBody>
      </p:sp>
      <p:sp>
        <p:nvSpPr>
          <p:cNvPr id="6" name="Rectangle 2">
            <a:extLst>
              <a:ext uri="{FF2B5EF4-FFF2-40B4-BE49-F238E27FC236}">
                <a16:creationId xmlns:a16="http://schemas.microsoft.com/office/drawing/2014/main" id="{137825A0-7C7A-4179-95CE-7AE67A51222D}"/>
              </a:ext>
            </a:extLst>
          </p:cNvPr>
          <p:cNvSpPr>
            <a:spLocks noChangeArrowheads="1"/>
          </p:cNvSpPr>
          <p:nvPr/>
        </p:nvSpPr>
        <p:spPr bwMode="auto">
          <a:xfrm>
            <a:off x="0" y="0"/>
            <a:ext cx="2438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9" name="文本占位符 4">
            <a:extLst>
              <a:ext uri="{FF2B5EF4-FFF2-40B4-BE49-F238E27FC236}">
                <a16:creationId xmlns:a16="http://schemas.microsoft.com/office/drawing/2014/main" id="{3AEEAF22-C098-4653-82FD-7D996D9F0CB5}"/>
              </a:ext>
            </a:extLst>
          </p:cNvPr>
          <p:cNvSpPr txBox="1">
            <a:spLocks/>
          </p:cNvSpPr>
          <p:nvPr/>
        </p:nvSpPr>
        <p:spPr>
          <a:xfrm>
            <a:off x="579864" y="2350326"/>
            <a:ext cx="23575536" cy="2446334"/>
          </a:xfrm>
          <a:prstGeom prst="rect">
            <a:avLst/>
          </a:prstGeom>
        </p:spPr>
        <p:txBody>
          <a:bodyPr vert="horz" lIns="91440" tIns="45720" rIns="91440" bIns="45720" rtlCol="0">
            <a:no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r>
              <a:rPr lang="en-US" altLang="zh-CN" sz="3200" dirty="0">
                <a:solidFill>
                  <a:schemeClr val="tx1"/>
                </a:solidFill>
              </a:rPr>
              <a:t>Miami (MIA) dataset: historical trajectory data collected from the vehicles in Miami;</a:t>
            </a:r>
          </a:p>
          <a:p>
            <a:r>
              <a:rPr lang="en-US" altLang="zh-CN" sz="3200" dirty="0">
                <a:solidFill>
                  <a:schemeClr val="tx1"/>
                </a:solidFill>
              </a:rPr>
              <a:t>Pittsburgh (PIT) dataset: historical trajectory data collected from the vehicles in Pittsburgh.</a:t>
            </a:r>
          </a:p>
        </p:txBody>
      </p:sp>
      <p:pic>
        <p:nvPicPr>
          <p:cNvPr id="3" name="图片 2">
            <a:extLst>
              <a:ext uri="{FF2B5EF4-FFF2-40B4-BE49-F238E27FC236}">
                <a16:creationId xmlns:a16="http://schemas.microsoft.com/office/drawing/2014/main" id="{5ABDE647-F634-49FA-B418-234073645F8A}"/>
              </a:ext>
            </a:extLst>
          </p:cNvPr>
          <p:cNvPicPr>
            <a:picLocks noChangeAspect="1"/>
          </p:cNvPicPr>
          <p:nvPr/>
        </p:nvPicPr>
        <p:blipFill>
          <a:blip r:embed="rId3"/>
          <a:stretch>
            <a:fillRect/>
          </a:stretch>
        </p:blipFill>
        <p:spPr>
          <a:xfrm>
            <a:off x="5403159" y="4395796"/>
            <a:ext cx="12930725" cy="7369709"/>
          </a:xfrm>
          <a:prstGeom prst="rect">
            <a:avLst/>
          </a:prstGeom>
        </p:spPr>
      </p:pic>
    </p:spTree>
    <p:extLst>
      <p:ext uri="{BB962C8B-B14F-4D97-AF65-F5344CB8AC3E}">
        <p14:creationId xmlns:p14="http://schemas.microsoft.com/office/powerpoint/2010/main" val="3286736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endParaRPr lang="en-US" dirty="0"/>
          </a:p>
        </p:txBody>
      </p:sp>
      <p:sp>
        <p:nvSpPr>
          <p:cNvPr id="5" name="标题 1">
            <a:extLst>
              <a:ext uri="{FF2B5EF4-FFF2-40B4-BE49-F238E27FC236}">
                <a16:creationId xmlns:a16="http://schemas.microsoft.com/office/drawing/2014/main" id="{AE0C5A45-0402-4204-8E58-DC23ACBC2050}"/>
              </a:ext>
            </a:extLst>
          </p:cNvPr>
          <p:cNvSpPr txBox="1">
            <a:spLocks/>
          </p:cNvSpPr>
          <p:nvPr/>
        </p:nvSpPr>
        <p:spPr>
          <a:xfrm>
            <a:off x="771112" y="627526"/>
            <a:ext cx="22841775" cy="1073683"/>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US" altLang="zh-CN" dirty="0"/>
              <a:t>Simulation analysis</a:t>
            </a:r>
            <a:endParaRPr lang="en-GB" altLang="zh-CN" dirty="0">
              <a:latin typeface="OPPOSans-S B" panose="00020600040101010101" pitchFamily="18" charset="-122"/>
              <a:ea typeface="OPPOSans-S B" panose="00020600040101010101" pitchFamily="18" charset="-122"/>
              <a:cs typeface="OPPOSans-S B" panose="00020600040101010101" pitchFamily="18" charset="-122"/>
            </a:endParaRPr>
          </a:p>
        </p:txBody>
      </p:sp>
      <p:sp>
        <p:nvSpPr>
          <p:cNvPr id="6" name="Rectangle 2">
            <a:extLst>
              <a:ext uri="{FF2B5EF4-FFF2-40B4-BE49-F238E27FC236}">
                <a16:creationId xmlns:a16="http://schemas.microsoft.com/office/drawing/2014/main" id="{137825A0-7C7A-4179-95CE-7AE67A51222D}"/>
              </a:ext>
            </a:extLst>
          </p:cNvPr>
          <p:cNvSpPr>
            <a:spLocks noChangeArrowheads="1"/>
          </p:cNvSpPr>
          <p:nvPr/>
        </p:nvSpPr>
        <p:spPr bwMode="auto">
          <a:xfrm>
            <a:off x="0" y="0"/>
            <a:ext cx="2438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9" name="文本占位符 4">
            <a:extLst>
              <a:ext uri="{FF2B5EF4-FFF2-40B4-BE49-F238E27FC236}">
                <a16:creationId xmlns:a16="http://schemas.microsoft.com/office/drawing/2014/main" id="{3AEEAF22-C098-4653-82FD-7D996D9F0CB5}"/>
              </a:ext>
            </a:extLst>
          </p:cNvPr>
          <p:cNvSpPr txBox="1">
            <a:spLocks/>
          </p:cNvSpPr>
          <p:nvPr/>
        </p:nvSpPr>
        <p:spPr>
          <a:xfrm>
            <a:off x="771112" y="9002585"/>
            <a:ext cx="23369048" cy="3012201"/>
          </a:xfrm>
          <a:prstGeom prst="rect">
            <a:avLst/>
          </a:prstGeom>
        </p:spPr>
        <p:txBody>
          <a:bodyPr vert="horz" lIns="91440" tIns="45720" rIns="91440" bIns="45720" rtlCol="0">
            <a:no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marL="342900" indent="-342900">
              <a:buFont typeface="Arial" panose="020B0604020202020204" pitchFamily="34" charset="0"/>
              <a:buChar char="•"/>
            </a:pPr>
            <a:r>
              <a:rPr lang="en-US" altLang="zh-CN" sz="2400" b="1" dirty="0">
                <a:solidFill>
                  <a:schemeClr val="accent5"/>
                </a:solidFill>
              </a:rPr>
              <a:t>Model trained on the MIA dataset achieved good results on the PIT validation dataset. </a:t>
            </a:r>
            <a:endParaRPr lang="zh-CN" altLang="en-US" sz="2400" b="1" dirty="0">
              <a:solidFill>
                <a:schemeClr val="accent5"/>
              </a:solidFill>
            </a:endParaRPr>
          </a:p>
          <a:p>
            <a:pPr marL="457200" indent="-457200">
              <a:buFont typeface="Arial" panose="020B0604020202020204" pitchFamily="34" charset="0"/>
              <a:buChar char="•"/>
            </a:pPr>
            <a:endParaRPr lang="en-US" altLang="zh-CN" sz="2400" dirty="0">
              <a:solidFill>
                <a:schemeClr val="tx1"/>
              </a:solidFill>
            </a:endParaRPr>
          </a:p>
        </p:txBody>
      </p:sp>
      <p:pic>
        <p:nvPicPr>
          <p:cNvPr id="8" name="图片 7">
            <a:extLst>
              <a:ext uri="{FF2B5EF4-FFF2-40B4-BE49-F238E27FC236}">
                <a16:creationId xmlns:a16="http://schemas.microsoft.com/office/drawing/2014/main" id="{69A0A4E9-7671-448E-9001-8618E1AA8BE0}"/>
              </a:ext>
            </a:extLst>
          </p:cNvPr>
          <p:cNvPicPr>
            <a:picLocks noChangeAspect="1"/>
          </p:cNvPicPr>
          <p:nvPr/>
        </p:nvPicPr>
        <p:blipFill>
          <a:blip r:embed="rId3"/>
          <a:stretch>
            <a:fillRect/>
          </a:stretch>
        </p:blipFill>
        <p:spPr>
          <a:xfrm>
            <a:off x="771112" y="1701209"/>
            <a:ext cx="11705494" cy="7070289"/>
          </a:xfrm>
          <a:prstGeom prst="rect">
            <a:avLst/>
          </a:prstGeom>
        </p:spPr>
      </p:pic>
      <p:pic>
        <p:nvPicPr>
          <p:cNvPr id="9" name="图片 8">
            <a:extLst>
              <a:ext uri="{FF2B5EF4-FFF2-40B4-BE49-F238E27FC236}">
                <a16:creationId xmlns:a16="http://schemas.microsoft.com/office/drawing/2014/main" id="{06746874-911D-4BAB-B379-A8AAF974139B}"/>
              </a:ext>
            </a:extLst>
          </p:cNvPr>
          <p:cNvPicPr>
            <a:picLocks noChangeAspect="1"/>
          </p:cNvPicPr>
          <p:nvPr/>
        </p:nvPicPr>
        <p:blipFill>
          <a:blip r:embed="rId4"/>
          <a:stretch>
            <a:fillRect/>
          </a:stretch>
        </p:blipFill>
        <p:spPr>
          <a:xfrm>
            <a:off x="12476606" y="1701209"/>
            <a:ext cx="11198307" cy="7235487"/>
          </a:xfrm>
          <a:prstGeom prst="rect">
            <a:avLst/>
          </a:prstGeom>
        </p:spPr>
      </p:pic>
      <p:sp>
        <p:nvSpPr>
          <p:cNvPr id="10" name="文本占位符 4">
            <a:extLst>
              <a:ext uri="{FF2B5EF4-FFF2-40B4-BE49-F238E27FC236}">
                <a16:creationId xmlns:a16="http://schemas.microsoft.com/office/drawing/2014/main" id="{CFA1F59D-151D-4537-AF14-58E868628201}"/>
              </a:ext>
            </a:extLst>
          </p:cNvPr>
          <p:cNvSpPr txBox="1">
            <a:spLocks/>
          </p:cNvSpPr>
          <p:nvPr/>
        </p:nvSpPr>
        <p:spPr>
          <a:xfrm>
            <a:off x="903341" y="10236823"/>
            <a:ext cx="22577316" cy="2446334"/>
          </a:xfrm>
          <a:prstGeom prst="rect">
            <a:avLst/>
          </a:prstGeom>
        </p:spPr>
        <p:txBody>
          <a:bodyPr vert="horz" lIns="91440" tIns="45720" rIns="91440" bIns="45720" rtlCol="0">
            <a:noAutofit/>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r>
              <a:rPr lang="en-US" altLang="zh-CN" sz="2800" dirty="0">
                <a:solidFill>
                  <a:srgbClr val="046A38"/>
                </a:solidFill>
                <a:latin typeface="OPPOSans B" charset="-122"/>
                <a:ea typeface="OPPOSans B" charset="-122"/>
                <a:sym typeface="OPPOSans B"/>
              </a:rPr>
              <a:t>The result shows that model training on a more diverse dataset with more geographic location features can effectively improve the model generalization and expand the applicable area of the model.</a:t>
            </a:r>
          </a:p>
        </p:txBody>
      </p:sp>
    </p:spTree>
    <p:extLst>
      <p:ext uri="{BB962C8B-B14F-4D97-AF65-F5344CB8AC3E}">
        <p14:creationId xmlns:p14="http://schemas.microsoft.com/office/powerpoint/2010/main" val="4093957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endParaRPr lang="en-US" dirty="0"/>
          </a:p>
        </p:txBody>
      </p:sp>
      <p:sp>
        <p:nvSpPr>
          <p:cNvPr id="6" name="Rectangle 2">
            <a:extLst>
              <a:ext uri="{FF2B5EF4-FFF2-40B4-BE49-F238E27FC236}">
                <a16:creationId xmlns:a16="http://schemas.microsoft.com/office/drawing/2014/main" id="{137825A0-7C7A-4179-95CE-7AE67A51222D}"/>
              </a:ext>
            </a:extLst>
          </p:cNvPr>
          <p:cNvSpPr>
            <a:spLocks noChangeArrowheads="1"/>
          </p:cNvSpPr>
          <p:nvPr/>
        </p:nvSpPr>
        <p:spPr bwMode="auto">
          <a:xfrm>
            <a:off x="0" y="0"/>
            <a:ext cx="2438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标题 1">
            <a:extLst>
              <a:ext uri="{FF2B5EF4-FFF2-40B4-BE49-F238E27FC236}">
                <a16:creationId xmlns:a16="http://schemas.microsoft.com/office/drawing/2014/main" id="{ED6BD0A0-9979-445D-B5B6-ACB670C16118}"/>
              </a:ext>
            </a:extLst>
          </p:cNvPr>
          <p:cNvSpPr txBox="1">
            <a:spLocks/>
          </p:cNvSpPr>
          <p:nvPr/>
        </p:nvSpPr>
        <p:spPr>
          <a:xfrm>
            <a:off x="771112" y="627526"/>
            <a:ext cx="22841775" cy="1073683"/>
          </a:xfrm>
          <a:prstGeom prst="rect">
            <a:avLst/>
          </a:prstGeom>
        </p:spPr>
        <p:txBody>
          <a:bodyPr vert="horz" lIns="91440" tIns="45720" rIns="91440" bIns="45720" rtlCol="0" anchor="ctr">
            <a:normAutofit fontScale="92500"/>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r>
              <a:rPr lang="en-US" altLang="zh-CN" dirty="0"/>
              <a:t>5GS assisted FL member selection- Criteria: UE current and historical location </a:t>
            </a:r>
          </a:p>
        </p:txBody>
      </p:sp>
      <p:sp>
        <p:nvSpPr>
          <p:cNvPr id="7" name="标题 1">
            <a:extLst>
              <a:ext uri="{FF2B5EF4-FFF2-40B4-BE49-F238E27FC236}">
                <a16:creationId xmlns:a16="http://schemas.microsoft.com/office/drawing/2014/main" id="{CBCA13CA-88CA-430B-A116-075C18A1B904}"/>
              </a:ext>
            </a:extLst>
          </p:cNvPr>
          <p:cNvSpPr txBox="1">
            <a:spLocks/>
          </p:cNvSpPr>
          <p:nvPr/>
        </p:nvSpPr>
        <p:spPr>
          <a:xfrm>
            <a:off x="771112" y="1791892"/>
            <a:ext cx="22841775" cy="1073683"/>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endParaRPr lang="en-US" altLang="zh-CN" dirty="0"/>
          </a:p>
        </p:txBody>
      </p:sp>
      <p:sp>
        <p:nvSpPr>
          <p:cNvPr id="10" name="标题 1">
            <a:extLst>
              <a:ext uri="{FF2B5EF4-FFF2-40B4-BE49-F238E27FC236}">
                <a16:creationId xmlns:a16="http://schemas.microsoft.com/office/drawing/2014/main" id="{CAAABE4F-02F9-4F81-AF37-BC4A8B17F016}"/>
              </a:ext>
            </a:extLst>
          </p:cNvPr>
          <p:cNvSpPr txBox="1">
            <a:spLocks/>
          </p:cNvSpPr>
          <p:nvPr/>
        </p:nvSpPr>
        <p:spPr>
          <a:xfrm>
            <a:off x="771112" y="1890650"/>
            <a:ext cx="22841775" cy="1073683"/>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endParaRPr lang="en-US" altLang="zh-CN" dirty="0"/>
          </a:p>
        </p:txBody>
      </p:sp>
      <p:sp>
        <p:nvSpPr>
          <p:cNvPr id="5" name="矩形 4">
            <a:extLst>
              <a:ext uri="{FF2B5EF4-FFF2-40B4-BE49-F238E27FC236}">
                <a16:creationId xmlns:a16="http://schemas.microsoft.com/office/drawing/2014/main" id="{9E4F0DCF-23AA-4A24-B63B-91E9F178BD3B}"/>
              </a:ext>
            </a:extLst>
          </p:cNvPr>
          <p:cNvSpPr/>
          <p:nvPr/>
        </p:nvSpPr>
        <p:spPr>
          <a:xfrm>
            <a:off x="736647" y="2152918"/>
            <a:ext cx="3610284" cy="861774"/>
          </a:xfrm>
          <a:prstGeom prst="rect">
            <a:avLst/>
          </a:prstGeom>
        </p:spPr>
        <p:txBody>
          <a:bodyPr wrap="none">
            <a:spAutoFit/>
          </a:bodyPr>
          <a:lstStyle/>
          <a:p>
            <a:r>
              <a:rPr lang="en-US" altLang="zh-CN" sz="5000" b="0" dirty="0">
                <a:solidFill>
                  <a:srgbClr val="046A38"/>
                </a:solidFill>
                <a:latin typeface="OPPOSans B" charset="-122"/>
                <a:ea typeface="OPPOSans B" charset="-122"/>
                <a:sym typeface="OPPOSans B"/>
              </a:rPr>
              <a:t>D</a:t>
            </a:r>
            <a:r>
              <a:rPr lang="zh-CN" altLang="en-US" sz="5000" b="0" dirty="0">
                <a:solidFill>
                  <a:srgbClr val="046A38"/>
                </a:solidFill>
                <a:latin typeface="OPPOSans B" charset="-122"/>
                <a:ea typeface="OPPOSans B" charset="-122"/>
                <a:sym typeface="OPPOSans B"/>
              </a:rPr>
              <a:t>efinition</a:t>
            </a:r>
          </a:p>
        </p:txBody>
      </p:sp>
      <p:sp>
        <p:nvSpPr>
          <p:cNvPr id="8" name="矩形 7">
            <a:extLst>
              <a:ext uri="{FF2B5EF4-FFF2-40B4-BE49-F238E27FC236}">
                <a16:creationId xmlns:a16="http://schemas.microsoft.com/office/drawing/2014/main" id="{FAE39C06-B8C4-45DB-97E8-135A2F2D2533}"/>
              </a:ext>
            </a:extLst>
          </p:cNvPr>
          <p:cNvSpPr/>
          <p:nvPr/>
        </p:nvSpPr>
        <p:spPr>
          <a:xfrm>
            <a:off x="736647" y="3276960"/>
            <a:ext cx="9778953" cy="7144776"/>
          </a:xfrm>
          <a:prstGeom prst="rect">
            <a:avLst/>
          </a:prstGeom>
        </p:spPr>
        <p:txBody>
          <a:bodyPr wrap="square">
            <a:spAutoFit/>
          </a:bodyPr>
          <a:lstStyle/>
          <a:p>
            <a:pPr marL="342900" indent="-3429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sym typeface="OPPOSans M"/>
              </a:rPr>
              <a:t>FL Coverage Area: The coverage area that the specific FL server applies the training.</a:t>
            </a:r>
          </a:p>
          <a:p>
            <a:pPr marL="342900" indent="-3429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sym typeface="OPPOSans M"/>
              </a:rPr>
              <a:t> Model’s Applicable Area: The area that the FL trained model can apply.</a:t>
            </a:r>
          </a:p>
          <a:p>
            <a:pPr marL="342900" indent="-3429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sym typeface="OPPOSans M"/>
              </a:rPr>
              <a:t> Historical Nomadic Period: The historical nomadic period is referred to the minimum duration that the UE was roving within the visited </a:t>
            </a:r>
            <a:r>
              <a:rPr lang="en-US" altLang="zh-CN" sz="2800" b="0" dirty="0" err="1">
                <a:solidFill>
                  <a:schemeClr val="tx1"/>
                </a:solidFill>
                <a:latin typeface="OPPOSans M" charset="-122"/>
                <a:ea typeface="OPPOSans M" charset="-122"/>
                <a:sym typeface="OPPOSans M"/>
              </a:rPr>
              <a:t>AoI</a:t>
            </a:r>
            <a:r>
              <a:rPr lang="en-US" altLang="zh-CN" sz="2800" b="0" dirty="0">
                <a:solidFill>
                  <a:schemeClr val="tx1"/>
                </a:solidFill>
                <a:latin typeface="OPPOSans M" charset="-122"/>
                <a:ea typeface="OPPOSans M" charset="-122"/>
                <a:sym typeface="OPPOSans M"/>
              </a:rPr>
              <a:t>.</a:t>
            </a:r>
          </a:p>
          <a:p>
            <a:pPr marL="342900" indent="-3429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sym typeface="OPPOSans M"/>
              </a:rPr>
              <a:t> Target Area of Interest (</a:t>
            </a:r>
            <a:r>
              <a:rPr lang="en-US" altLang="zh-CN" sz="2800" b="0" dirty="0" err="1">
                <a:solidFill>
                  <a:schemeClr val="tx1"/>
                </a:solidFill>
                <a:latin typeface="OPPOSans M" charset="-122"/>
                <a:ea typeface="OPPOSans M" charset="-122"/>
                <a:sym typeface="OPPOSans M"/>
              </a:rPr>
              <a:t>AoI</a:t>
            </a:r>
            <a:r>
              <a:rPr lang="en-US" altLang="zh-CN" sz="2800" b="0" dirty="0">
                <a:solidFill>
                  <a:schemeClr val="tx1"/>
                </a:solidFill>
                <a:latin typeface="OPPOSans M" charset="-122"/>
                <a:ea typeface="OPPOSans M" charset="-122"/>
                <a:sym typeface="OPPOSans M"/>
              </a:rPr>
              <a:t>): The target </a:t>
            </a:r>
            <a:r>
              <a:rPr lang="en-US" altLang="zh-CN" sz="2800" b="0" dirty="0" err="1">
                <a:solidFill>
                  <a:schemeClr val="tx1"/>
                </a:solidFill>
                <a:latin typeface="OPPOSans M" charset="-122"/>
                <a:ea typeface="OPPOSans M" charset="-122"/>
                <a:sym typeface="OPPOSans M"/>
              </a:rPr>
              <a:t>AoI</a:t>
            </a:r>
            <a:r>
              <a:rPr lang="en-US" altLang="zh-CN" sz="2800" b="0" dirty="0">
                <a:solidFill>
                  <a:schemeClr val="tx1"/>
                </a:solidFill>
                <a:latin typeface="OPPOSans M" charset="-122"/>
                <a:ea typeface="OPPOSans M" charset="-122"/>
                <a:sym typeface="OPPOSans M"/>
              </a:rPr>
              <a:t> which is beyond the FL coverage area but is within the model’s applicable area. </a:t>
            </a:r>
            <a:endParaRPr lang="zh-CN" altLang="en-US" sz="2800" b="0" dirty="0">
              <a:solidFill>
                <a:schemeClr val="tx1"/>
              </a:solidFill>
              <a:latin typeface="OPPOSans M" charset="-122"/>
              <a:ea typeface="OPPOSans M" charset="-122"/>
              <a:sym typeface="OPPOSans M"/>
            </a:endParaRPr>
          </a:p>
        </p:txBody>
      </p:sp>
      <p:sp>
        <p:nvSpPr>
          <p:cNvPr id="11" name="矩形 10">
            <a:extLst>
              <a:ext uri="{FF2B5EF4-FFF2-40B4-BE49-F238E27FC236}">
                <a16:creationId xmlns:a16="http://schemas.microsoft.com/office/drawing/2014/main" id="{B0F66A94-2479-410E-9A59-07CCC824C6E4}"/>
              </a:ext>
            </a:extLst>
          </p:cNvPr>
          <p:cNvSpPr/>
          <p:nvPr/>
        </p:nvSpPr>
        <p:spPr>
          <a:xfrm>
            <a:off x="11420887" y="2102559"/>
            <a:ext cx="12192000" cy="861774"/>
          </a:xfrm>
          <a:prstGeom prst="rect">
            <a:avLst/>
          </a:prstGeom>
        </p:spPr>
        <p:txBody>
          <a:bodyPr>
            <a:spAutoFit/>
          </a:bodyPr>
          <a:lstStyle/>
          <a:p>
            <a:pPr algn="l"/>
            <a:r>
              <a:rPr lang="en-US" altLang="zh-CN" sz="5000" b="0" dirty="0">
                <a:solidFill>
                  <a:srgbClr val="046A38"/>
                </a:solidFill>
                <a:latin typeface="OPPOSans B" charset="-122"/>
                <a:ea typeface="OPPOSans B" charset="-122"/>
              </a:rPr>
              <a:t>Information exchanges</a:t>
            </a:r>
          </a:p>
        </p:txBody>
      </p:sp>
      <p:sp>
        <p:nvSpPr>
          <p:cNvPr id="13" name="矩形 12">
            <a:extLst>
              <a:ext uri="{FF2B5EF4-FFF2-40B4-BE49-F238E27FC236}">
                <a16:creationId xmlns:a16="http://schemas.microsoft.com/office/drawing/2014/main" id="{2AB49454-0B99-45E8-A68E-0D96295CAB0C}"/>
              </a:ext>
            </a:extLst>
          </p:cNvPr>
          <p:cNvSpPr/>
          <p:nvPr/>
        </p:nvSpPr>
        <p:spPr>
          <a:xfrm>
            <a:off x="11462972" y="3276960"/>
            <a:ext cx="12192000" cy="1974130"/>
          </a:xfrm>
          <a:prstGeom prst="rect">
            <a:avLst/>
          </a:prstGeom>
        </p:spPr>
        <p:txBody>
          <a:bodyPr>
            <a:spAutoFit/>
          </a:bodyPr>
          <a:lstStyle/>
          <a:p>
            <a:pPr algn="l">
              <a:lnSpc>
                <a:spcPct val="150000"/>
              </a:lnSpc>
            </a:pPr>
            <a:r>
              <a:rPr lang="en-US" altLang="zh-CN" sz="2800" b="0" dirty="0">
                <a:solidFill>
                  <a:schemeClr val="accent5"/>
                </a:solidFill>
                <a:latin typeface="OPPOSans M" charset="-122"/>
                <a:ea typeface="OPPOSans M" charset="-122"/>
              </a:rPr>
              <a:t>AF to 5GS (input criteria): </a:t>
            </a:r>
          </a:p>
          <a:p>
            <a:pPr marL="457200" indent="-4572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rPr>
              <a:t>FL coverage area (UE current location)</a:t>
            </a:r>
          </a:p>
          <a:p>
            <a:pPr marL="457200" indent="-4572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rPr>
              <a:t>Target geographical area (UE historical location)</a:t>
            </a:r>
            <a:endParaRPr lang="zh-CN" altLang="en-US" sz="2800" b="0" dirty="0">
              <a:solidFill>
                <a:schemeClr val="tx1"/>
              </a:solidFill>
              <a:latin typeface="OPPOSans M" charset="-122"/>
              <a:ea typeface="OPPOSans M" charset="-122"/>
            </a:endParaRPr>
          </a:p>
        </p:txBody>
      </p:sp>
      <p:sp>
        <p:nvSpPr>
          <p:cNvPr id="14" name="矩形 13">
            <a:extLst>
              <a:ext uri="{FF2B5EF4-FFF2-40B4-BE49-F238E27FC236}">
                <a16:creationId xmlns:a16="http://schemas.microsoft.com/office/drawing/2014/main" id="{C0900C24-ABA8-48CE-A48D-CC5FEBC12624}"/>
              </a:ext>
            </a:extLst>
          </p:cNvPr>
          <p:cNvSpPr/>
          <p:nvPr/>
        </p:nvSpPr>
        <p:spPr>
          <a:xfrm>
            <a:off x="11420887" y="7473172"/>
            <a:ext cx="12192000" cy="2620461"/>
          </a:xfrm>
          <a:prstGeom prst="rect">
            <a:avLst/>
          </a:prstGeom>
        </p:spPr>
        <p:txBody>
          <a:bodyPr>
            <a:spAutoFit/>
          </a:bodyPr>
          <a:lstStyle/>
          <a:p>
            <a:pPr algn="l">
              <a:lnSpc>
                <a:spcPct val="150000"/>
              </a:lnSpc>
            </a:pPr>
            <a:r>
              <a:rPr lang="en-US" altLang="zh-CN" sz="2800" b="0" dirty="0">
                <a:solidFill>
                  <a:schemeClr val="accent5"/>
                </a:solidFill>
                <a:latin typeface="OPPOSans M" charset="-122"/>
                <a:ea typeface="OPPOSans M" charset="-122"/>
              </a:rPr>
              <a:t>5GS to AF(candidate UEs):</a:t>
            </a:r>
          </a:p>
          <a:p>
            <a:pPr marL="457200" indent="-457200" algn="l">
              <a:lnSpc>
                <a:spcPct val="150000"/>
              </a:lnSpc>
              <a:buFont typeface="Arial" panose="020B0604020202020204" pitchFamily="34" charset="0"/>
              <a:buChar char="•"/>
            </a:pPr>
            <a:r>
              <a:rPr lang="en-US" altLang="zh-CN" sz="2800" b="0" dirty="0">
                <a:solidFill>
                  <a:schemeClr val="tx1"/>
                </a:solidFill>
                <a:latin typeface="OPPOSans M" charset="-122"/>
                <a:ea typeface="OPPOSans M" charset="-122"/>
              </a:rPr>
              <a:t>5GS selects the in-coverage UEs coming from the </a:t>
            </a:r>
            <a:r>
              <a:rPr lang="en-US" altLang="zh-CN" sz="2800" b="0" dirty="0">
                <a:solidFill>
                  <a:schemeClr val="accent3"/>
                </a:solidFill>
                <a:latin typeface="OPPOSans M" charset="-122"/>
                <a:ea typeface="OPPOSans M" charset="-122"/>
              </a:rPr>
              <a:t>target area </a:t>
            </a:r>
            <a:r>
              <a:rPr lang="en-US" altLang="zh-CN" sz="2800" b="0" dirty="0">
                <a:solidFill>
                  <a:schemeClr val="tx1"/>
                </a:solidFill>
                <a:latin typeface="OPPOSans M" charset="-122"/>
                <a:ea typeface="OPPOSans M" charset="-122"/>
              </a:rPr>
              <a:t>and have </a:t>
            </a:r>
            <a:r>
              <a:rPr lang="en-US" altLang="zh-CN" sz="2800" b="0" dirty="0">
                <a:solidFill>
                  <a:schemeClr val="accent3"/>
                </a:solidFill>
                <a:latin typeface="OPPOSans M" charset="-122"/>
                <a:ea typeface="OPPOSans M" charset="-122"/>
              </a:rPr>
              <a:t>moved into the target area during </a:t>
            </a:r>
            <a:r>
              <a:rPr lang="en-US" altLang="zh-CN" sz="2800" b="0" dirty="0">
                <a:solidFill>
                  <a:schemeClr val="tx1"/>
                </a:solidFill>
                <a:latin typeface="OPPOSans M" charset="-122"/>
                <a:ea typeface="OPPOSans M" charset="-122"/>
              </a:rPr>
              <a:t>historical nomadic period.</a:t>
            </a:r>
            <a:endParaRPr lang="zh-CN" altLang="en-US" sz="2800" b="0" dirty="0">
              <a:solidFill>
                <a:schemeClr val="tx1"/>
              </a:solidFill>
              <a:latin typeface="OPPOSans M" charset="-122"/>
              <a:ea typeface="OPPOSans M" charset="-122"/>
            </a:endParaRPr>
          </a:p>
        </p:txBody>
      </p:sp>
    </p:spTree>
    <p:extLst>
      <p:ext uri="{BB962C8B-B14F-4D97-AF65-F5344CB8AC3E}">
        <p14:creationId xmlns:p14="http://schemas.microsoft.com/office/powerpoint/2010/main" val="2108579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28D0E8-4732-4391-8E10-8DD24C7DCF26}"/>
              </a:ext>
            </a:extLst>
          </p:cNvPr>
          <p:cNvSpPr>
            <a:spLocks noGrp="1"/>
          </p:cNvSpPr>
          <p:nvPr>
            <p:ph type="title"/>
          </p:nvPr>
        </p:nvSpPr>
        <p:spPr/>
        <p:txBody>
          <a:bodyPr/>
          <a:lstStyle/>
          <a:p>
            <a:r>
              <a:rPr lang="en-US" altLang="zh-CN" dirty="0"/>
              <a:t>Criteria: UE Direction and separation distance</a:t>
            </a:r>
            <a:endParaRPr lang="zh-CN" altLang="en-US" dirty="0"/>
          </a:p>
        </p:txBody>
      </p:sp>
      <p:sp>
        <p:nvSpPr>
          <p:cNvPr id="4" name="文本占位符 3">
            <a:extLst>
              <a:ext uri="{FF2B5EF4-FFF2-40B4-BE49-F238E27FC236}">
                <a16:creationId xmlns:a16="http://schemas.microsoft.com/office/drawing/2014/main" id="{3E551108-0E97-4E83-AD9F-54BAF58DB30A}"/>
              </a:ext>
            </a:extLst>
          </p:cNvPr>
          <p:cNvSpPr>
            <a:spLocks noGrp="1"/>
          </p:cNvSpPr>
          <p:nvPr>
            <p:ph type="body" sz="quarter" idx="11"/>
          </p:nvPr>
        </p:nvSpPr>
        <p:spPr/>
        <p:txBody>
          <a:bodyPr/>
          <a:lstStyle/>
          <a:p>
            <a:endParaRPr lang="zh-CN" altLang="en-US"/>
          </a:p>
        </p:txBody>
      </p:sp>
      <p:sp>
        <p:nvSpPr>
          <p:cNvPr id="6" name="Rectangle 2">
            <a:extLst>
              <a:ext uri="{FF2B5EF4-FFF2-40B4-BE49-F238E27FC236}">
                <a16:creationId xmlns:a16="http://schemas.microsoft.com/office/drawing/2014/main" id="{61101AE5-5721-4A0A-8B1A-61E12B39602D}"/>
              </a:ext>
            </a:extLst>
          </p:cNvPr>
          <p:cNvSpPr>
            <a:spLocks noChangeArrowheads="1"/>
          </p:cNvSpPr>
          <p:nvPr/>
        </p:nvSpPr>
        <p:spPr bwMode="auto">
          <a:xfrm>
            <a:off x="0" y="0"/>
            <a:ext cx="2438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a:extLst>
              <a:ext uri="{FF2B5EF4-FFF2-40B4-BE49-F238E27FC236}">
                <a16:creationId xmlns:a16="http://schemas.microsoft.com/office/drawing/2014/main" id="{1828CA26-BA17-456F-ADF1-FF716FE5FBA1}"/>
              </a:ext>
            </a:extLst>
          </p:cNvPr>
          <p:cNvGraphicFramePr>
            <a:graphicFrameLocks noChangeAspect="1"/>
          </p:cNvGraphicFramePr>
          <p:nvPr>
            <p:extLst>
              <p:ext uri="{D42A27DB-BD31-4B8C-83A1-F6EECF244321}">
                <p14:modId xmlns:p14="http://schemas.microsoft.com/office/powerpoint/2010/main" val="1167292151"/>
              </p:ext>
            </p:extLst>
          </p:nvPr>
        </p:nvGraphicFramePr>
        <p:xfrm>
          <a:off x="3950970" y="5770244"/>
          <a:ext cx="16642080" cy="6298795"/>
        </p:xfrm>
        <a:graphic>
          <a:graphicData uri="http://schemas.openxmlformats.org/presentationml/2006/ole">
            <mc:AlternateContent xmlns:mc="http://schemas.openxmlformats.org/markup-compatibility/2006">
              <mc:Choice xmlns:v="urn:schemas-microsoft-com:vml" Requires="v">
                <p:oleObj name="Picture" r:id="rId2" imgW="4794084" imgH="1834450" progId="Word.Picture.8">
                  <p:embed/>
                </p:oleObj>
              </mc:Choice>
              <mc:Fallback>
                <p:oleObj name="Picture" r:id="rId2" imgW="4794084" imgH="1834450" progId="Word.Picture.8">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0970" y="5770244"/>
                        <a:ext cx="16642080" cy="6298795"/>
                      </a:xfrm>
                      <a:prstGeom prst="rect">
                        <a:avLst/>
                      </a:prstGeom>
                      <a:noFill/>
                    </p:spPr>
                  </p:pic>
                </p:oleObj>
              </mc:Fallback>
            </mc:AlternateContent>
          </a:graphicData>
        </a:graphic>
      </p:graphicFrame>
      <p:sp>
        <p:nvSpPr>
          <p:cNvPr id="11" name="矩形 10">
            <a:extLst>
              <a:ext uri="{FF2B5EF4-FFF2-40B4-BE49-F238E27FC236}">
                <a16:creationId xmlns:a16="http://schemas.microsoft.com/office/drawing/2014/main" id="{47AC0192-5C31-492B-BE19-05DA09F5F7B4}"/>
              </a:ext>
            </a:extLst>
          </p:cNvPr>
          <p:cNvSpPr/>
          <p:nvPr/>
        </p:nvSpPr>
        <p:spPr>
          <a:xfrm>
            <a:off x="381000" y="1591521"/>
            <a:ext cx="23782020" cy="3913123"/>
          </a:xfrm>
          <a:prstGeom prst="rect">
            <a:avLst/>
          </a:prstGeom>
        </p:spPr>
        <p:txBody>
          <a:bodyPr wrap="square">
            <a:spAutoFit/>
          </a:bodyPr>
          <a:lstStyle/>
          <a:p>
            <a:pPr marL="514350" indent="-514350" algn="l">
              <a:lnSpc>
                <a:spcPct val="150000"/>
              </a:lnSpc>
              <a:buFont typeface="Wingdings" panose="05000000000000000000" pitchFamily="2" charset="2"/>
              <a:buChar char="Ø"/>
            </a:pPr>
            <a:r>
              <a:rPr lang="en-US" altLang="zh-CN" sz="2800" b="0" dirty="0">
                <a:solidFill>
                  <a:schemeClr val="tx1"/>
                </a:solidFill>
                <a:latin typeface="OPPOSans M" charset="-122"/>
                <a:ea typeface="OPPOSans M" charset="-122"/>
              </a:rPr>
              <a:t>Vehicles can only move on the road which makes that </a:t>
            </a:r>
            <a:r>
              <a:rPr lang="en-US" altLang="zh-CN" sz="2800" dirty="0">
                <a:solidFill>
                  <a:schemeClr val="accent3"/>
                </a:solidFill>
                <a:latin typeface="OPPOSans M" charset="-122"/>
                <a:ea typeface="OPPOSans M" charset="-122"/>
              </a:rPr>
              <a:t>geographically close vehicles tend to have similar data </a:t>
            </a:r>
            <a:r>
              <a:rPr lang="en-US" altLang="zh-CN" sz="2800" b="0" dirty="0">
                <a:solidFill>
                  <a:schemeClr val="tx1"/>
                </a:solidFill>
                <a:latin typeface="OPPOSans M" charset="-122"/>
                <a:ea typeface="OPPOSans M" charset="-122"/>
              </a:rPr>
              <a:t>sets from in-vehicle cameras or sensors. </a:t>
            </a:r>
          </a:p>
          <a:p>
            <a:pPr marL="514350" indent="-514350" algn="l">
              <a:lnSpc>
                <a:spcPct val="150000"/>
              </a:lnSpc>
              <a:buFont typeface="Wingdings" panose="05000000000000000000" pitchFamily="2" charset="2"/>
              <a:buChar char="Ø"/>
            </a:pPr>
            <a:r>
              <a:rPr lang="en-US" altLang="zh-CN" sz="2800" b="0" dirty="0">
                <a:solidFill>
                  <a:schemeClr val="tx1"/>
                </a:solidFill>
                <a:latin typeface="OPPOSans M" charset="-122"/>
                <a:ea typeface="OPPOSans M" charset="-122"/>
              </a:rPr>
              <a:t>To avoid to select these nodes with similar data sets for FL training, 5GC needs to ensure that the </a:t>
            </a:r>
            <a:r>
              <a:rPr lang="en-US" altLang="zh-CN" sz="2800" dirty="0">
                <a:solidFill>
                  <a:schemeClr val="accent3"/>
                </a:solidFill>
                <a:latin typeface="OPPOSans M" charset="-122"/>
                <a:ea typeface="OPPOSans M" charset="-122"/>
              </a:rPr>
              <a:t>distance between each candidate UE provided to the FL server is adequately apart</a:t>
            </a:r>
            <a:r>
              <a:rPr lang="en-US" altLang="zh-CN" sz="2800" b="0" dirty="0">
                <a:solidFill>
                  <a:schemeClr val="tx1"/>
                </a:solidFill>
                <a:latin typeface="OPPOSans M" charset="-122"/>
                <a:ea typeface="OPPOSans M" charset="-122"/>
              </a:rPr>
              <a:t>.</a:t>
            </a:r>
          </a:p>
          <a:p>
            <a:pPr marL="514350" indent="-514350" algn="l">
              <a:lnSpc>
                <a:spcPct val="150000"/>
              </a:lnSpc>
              <a:buFont typeface="Wingdings" panose="05000000000000000000" pitchFamily="2" charset="2"/>
              <a:buChar char="Ø"/>
            </a:pPr>
            <a:r>
              <a:rPr lang="en-US" altLang="zh-CN" sz="2800" b="0" dirty="0">
                <a:solidFill>
                  <a:schemeClr val="tx1"/>
                </a:solidFill>
                <a:latin typeface="OPPOSans M" charset="-122"/>
                <a:ea typeface="OPPOSans M" charset="-122"/>
              </a:rPr>
              <a:t>As shown in the figure, car1 and car2 are running at </a:t>
            </a:r>
            <a:r>
              <a:rPr lang="en-US" altLang="zh-CN" sz="2800" dirty="0">
                <a:solidFill>
                  <a:schemeClr val="accent3"/>
                </a:solidFill>
                <a:latin typeface="OPPOSans M" charset="-122"/>
                <a:ea typeface="OPPOSans M" charset="-122"/>
              </a:rPr>
              <a:t>different direction on the road and may have different data sets </a:t>
            </a:r>
            <a:r>
              <a:rPr lang="en-US" altLang="zh-CN" sz="2800" b="0" dirty="0">
                <a:solidFill>
                  <a:schemeClr val="tx1"/>
                </a:solidFill>
                <a:latin typeface="OPPOSans M" charset="-122"/>
                <a:ea typeface="OPPOSans M" charset="-122"/>
              </a:rPr>
              <a:t>from in-vehicle camera. For location based FL member selection, this situation need to be considered</a:t>
            </a:r>
          </a:p>
        </p:txBody>
      </p:sp>
    </p:spTree>
    <p:extLst>
      <p:ext uri="{BB962C8B-B14F-4D97-AF65-F5344CB8AC3E}">
        <p14:creationId xmlns:p14="http://schemas.microsoft.com/office/powerpoint/2010/main" val="1334919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4CB370-035F-4E6C-A0DB-45553F692256}"/>
              </a:ext>
            </a:extLst>
          </p:cNvPr>
          <p:cNvSpPr>
            <a:spLocks noGrp="1"/>
          </p:cNvSpPr>
          <p:nvPr>
            <p:ph type="title"/>
          </p:nvPr>
        </p:nvSpPr>
        <p:spPr>
          <a:xfrm>
            <a:off x="771111" y="435212"/>
            <a:ext cx="22841775" cy="1073683"/>
          </a:xfrm>
        </p:spPr>
        <p:txBody>
          <a:bodyPr>
            <a:normAutofit/>
          </a:bodyPr>
          <a:lstStyle/>
          <a:p>
            <a:r>
              <a:rPr lang="en-US" altLang="en-US" sz="5200" b="1" kern="1200" dirty="0">
                <a:solidFill>
                  <a:schemeClr val="accent1"/>
                </a:solidFill>
              </a:rPr>
              <a:t>Assistance information for federated learning</a:t>
            </a:r>
            <a:endParaRPr lang="en-US" sz="5200" b="1" dirty="0">
              <a:solidFill>
                <a:schemeClr val="accent1"/>
              </a:solidFill>
            </a:endParaRPr>
          </a:p>
        </p:txBody>
      </p:sp>
      <p:sp>
        <p:nvSpPr>
          <p:cNvPr id="4" name="文本占位符 3">
            <a:extLst>
              <a:ext uri="{FF2B5EF4-FFF2-40B4-BE49-F238E27FC236}">
                <a16:creationId xmlns:a16="http://schemas.microsoft.com/office/drawing/2014/main" id="{8F2328CB-75C4-413F-8A66-EE6D9CD14DEE}"/>
              </a:ext>
            </a:extLst>
          </p:cNvPr>
          <p:cNvSpPr>
            <a:spLocks noGrp="1"/>
          </p:cNvSpPr>
          <p:nvPr>
            <p:ph type="body" sz="quarter" idx="11"/>
          </p:nvPr>
        </p:nvSpPr>
        <p:spPr>
          <a:xfrm>
            <a:off x="2818191" y="12877310"/>
            <a:ext cx="10271642" cy="489615"/>
          </a:xfrm>
        </p:spPr>
        <p:txBody>
          <a:bodyPr/>
          <a:lstStyle/>
          <a:p>
            <a:endParaRPr lang="en-US"/>
          </a:p>
        </p:txBody>
      </p:sp>
      <p:sp>
        <p:nvSpPr>
          <p:cNvPr id="32" name="文本框 31">
            <a:extLst>
              <a:ext uri="{FF2B5EF4-FFF2-40B4-BE49-F238E27FC236}">
                <a16:creationId xmlns:a16="http://schemas.microsoft.com/office/drawing/2014/main" id="{ACCFC330-DFE1-4F66-BC34-A727430E1BB8}"/>
              </a:ext>
            </a:extLst>
          </p:cNvPr>
          <p:cNvSpPr txBox="1"/>
          <p:nvPr/>
        </p:nvSpPr>
        <p:spPr>
          <a:xfrm>
            <a:off x="771111" y="1608596"/>
            <a:ext cx="23005259" cy="16537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571500" indent="-571500" algn="l">
              <a:lnSpc>
                <a:spcPct val="120000"/>
              </a:lnSpc>
              <a:buFont typeface="Wingdings" panose="05000000000000000000" pitchFamily="2" charset="2"/>
              <a:buChar char="q"/>
            </a:pPr>
            <a:r>
              <a:rPr lang="en-US" sz="2800" b="0" dirty="0">
                <a:latin typeface="OPPOSans M" panose="00020600040101010101" pitchFamily="18" charset="-122"/>
                <a:ea typeface="OPPOSans M" panose="00020600040101010101" pitchFamily="18" charset="-122"/>
              </a:rPr>
              <a:t>The data set of a single UE generally cannot represent the characteristics of the applicable area for model training. With assistance from 5GS, Federated Learning can collect multiple representative UE data sets to form a integral data set for model training in the applicable area </a:t>
            </a:r>
            <a:endParaRPr kumimoji="0" lang="en-US" sz="2800" b="0" i="0" u="none" strike="noStrike" cap="none" spc="0" normalizeH="0" baseline="0" dirty="0">
              <a:ln>
                <a:noFill/>
              </a:ln>
              <a:solidFill>
                <a:srgbClr val="000000"/>
              </a:solidFill>
              <a:effectLst/>
              <a:uFillTx/>
              <a:latin typeface="OPPOSans M" panose="00020600040101010101" pitchFamily="18" charset="-122"/>
              <a:ea typeface="OPPOSans M" panose="00020600040101010101" pitchFamily="18" charset="-122"/>
              <a:sym typeface="Helvetica Neue"/>
            </a:endParaRPr>
          </a:p>
        </p:txBody>
      </p:sp>
      <p:sp>
        <p:nvSpPr>
          <p:cNvPr id="40" name="矩形 39">
            <a:extLst>
              <a:ext uri="{FF2B5EF4-FFF2-40B4-BE49-F238E27FC236}">
                <a16:creationId xmlns:a16="http://schemas.microsoft.com/office/drawing/2014/main" id="{4C10D62A-8C02-4959-B298-F35C4D4463DD}"/>
              </a:ext>
            </a:extLst>
          </p:cNvPr>
          <p:cNvSpPr/>
          <p:nvPr/>
        </p:nvSpPr>
        <p:spPr>
          <a:xfrm>
            <a:off x="771111" y="3814137"/>
            <a:ext cx="22272061" cy="615553"/>
          </a:xfrm>
          <a:prstGeom prst="rect">
            <a:avLst/>
          </a:prstGeom>
        </p:spPr>
        <p:txBody>
          <a:bodyPr wrap="square">
            <a:spAutoFit/>
          </a:bodyPr>
          <a:lstStyle/>
          <a:p>
            <a:pPr marL="571500" indent="-571500" algn="l">
              <a:buFont typeface="Wingdings" panose="05000000000000000000" pitchFamily="2" charset="2"/>
              <a:buChar char="Ø"/>
            </a:pPr>
            <a:r>
              <a:rPr lang="en-US" sz="3400" b="0" dirty="0">
                <a:latin typeface="OPPOSans M" panose="00020600040101010101" pitchFamily="18" charset="-122"/>
                <a:ea typeface="OPPOSans M" panose="00020600040101010101" pitchFamily="18" charset="-122"/>
              </a:rPr>
              <a:t>Candidate UE selection based on certain filtering</a:t>
            </a:r>
            <a:r>
              <a:rPr lang="zh-CN" altLang="en-US" sz="3400" b="0" dirty="0">
                <a:latin typeface="OPPOSans M" panose="00020600040101010101" pitchFamily="18" charset="-122"/>
                <a:ea typeface="OPPOSans M" panose="00020600040101010101" pitchFamily="18" charset="-122"/>
              </a:rPr>
              <a:t> </a:t>
            </a:r>
            <a:r>
              <a:rPr lang="en-US" altLang="zh-CN" sz="3400" b="0" dirty="0">
                <a:latin typeface="OPPOSans M" panose="00020600040101010101" pitchFamily="18" charset="-122"/>
                <a:ea typeface="OPPOSans M" panose="00020600040101010101" pitchFamily="18" charset="-122"/>
              </a:rPr>
              <a:t>criteria</a:t>
            </a:r>
            <a:r>
              <a:rPr lang="en-US" sz="3400" b="0" dirty="0">
                <a:latin typeface="OPPOSans M" panose="00020600040101010101" pitchFamily="18" charset="-122"/>
                <a:ea typeface="OPPOSans M" panose="00020600040101010101" pitchFamily="18" charset="-122"/>
              </a:rPr>
              <a:t> requested by the 3</a:t>
            </a:r>
            <a:r>
              <a:rPr lang="en-US" sz="3400" b="0" baseline="30000" dirty="0">
                <a:latin typeface="OPPOSans M" panose="00020600040101010101" pitchFamily="18" charset="-122"/>
                <a:ea typeface="OPPOSans M" panose="00020600040101010101" pitchFamily="18" charset="-122"/>
              </a:rPr>
              <a:t>rd</a:t>
            </a:r>
            <a:r>
              <a:rPr lang="en-US" sz="3400" b="0" dirty="0">
                <a:latin typeface="OPPOSans M" panose="00020600040101010101" pitchFamily="18" charset="-122"/>
                <a:ea typeface="OPPOSans M" panose="00020600040101010101" pitchFamily="18" charset="-122"/>
              </a:rPr>
              <a:t> party</a:t>
            </a:r>
          </a:p>
        </p:txBody>
      </p:sp>
      <p:grpSp>
        <p:nvGrpSpPr>
          <p:cNvPr id="10" name="组合 9">
            <a:extLst>
              <a:ext uri="{FF2B5EF4-FFF2-40B4-BE49-F238E27FC236}">
                <a16:creationId xmlns:a16="http://schemas.microsoft.com/office/drawing/2014/main" id="{EBDC1833-930B-4151-AA7B-6D688DA356C7}"/>
              </a:ext>
            </a:extLst>
          </p:cNvPr>
          <p:cNvGrpSpPr/>
          <p:nvPr/>
        </p:nvGrpSpPr>
        <p:grpSpPr>
          <a:xfrm>
            <a:off x="2298404" y="5085457"/>
            <a:ext cx="4235967" cy="2006694"/>
            <a:chOff x="9263460" y="4212755"/>
            <a:chExt cx="4753605" cy="2399557"/>
          </a:xfrm>
        </p:grpSpPr>
        <p:grpSp>
          <p:nvGrpSpPr>
            <p:cNvPr id="17" name="组合 16">
              <a:extLst>
                <a:ext uri="{FF2B5EF4-FFF2-40B4-BE49-F238E27FC236}">
                  <a16:creationId xmlns:a16="http://schemas.microsoft.com/office/drawing/2014/main" id="{4B5690E8-8EB0-44FA-ABED-09672F2A8EB1}"/>
                </a:ext>
              </a:extLst>
            </p:cNvPr>
            <p:cNvGrpSpPr/>
            <p:nvPr/>
          </p:nvGrpSpPr>
          <p:grpSpPr>
            <a:xfrm>
              <a:off x="9263460" y="4212755"/>
              <a:ext cx="4753605" cy="2399557"/>
              <a:chOff x="2497609" y="4238127"/>
              <a:chExt cx="4753605" cy="2399557"/>
            </a:xfrm>
          </p:grpSpPr>
          <p:sp>
            <p:nvSpPr>
              <p:cNvPr id="18" name="矩形 17">
                <a:extLst>
                  <a:ext uri="{FF2B5EF4-FFF2-40B4-BE49-F238E27FC236}">
                    <a16:creationId xmlns:a16="http://schemas.microsoft.com/office/drawing/2014/main" id="{47979795-02B7-47DB-A554-44C6AE9EEF7C}"/>
                  </a:ext>
                </a:extLst>
              </p:cNvPr>
              <p:cNvSpPr/>
              <p:nvPr/>
            </p:nvSpPr>
            <p:spPr>
              <a:xfrm>
                <a:off x="2497609" y="4238127"/>
                <a:ext cx="4753605" cy="2311835"/>
              </a:xfrm>
              <a:prstGeom prst="rect">
                <a:avLst/>
              </a:prstGeom>
              <a:solidFill>
                <a:schemeClr val="bg1"/>
              </a:solidFill>
              <a:ln w="38100" cap="flat">
                <a:solidFill>
                  <a:schemeClr val="accent3">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9" name="椭圆 18">
                <a:extLst>
                  <a:ext uri="{FF2B5EF4-FFF2-40B4-BE49-F238E27FC236}">
                    <a16:creationId xmlns:a16="http://schemas.microsoft.com/office/drawing/2014/main" id="{16115773-6BE6-4D61-8EB3-6C34CAA69282}"/>
                  </a:ext>
                </a:extLst>
              </p:cNvPr>
              <p:cNvSpPr/>
              <p:nvPr/>
            </p:nvSpPr>
            <p:spPr>
              <a:xfrm>
                <a:off x="3801807" y="4927857"/>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 name="矩形 19">
                <a:extLst>
                  <a:ext uri="{FF2B5EF4-FFF2-40B4-BE49-F238E27FC236}">
                    <a16:creationId xmlns:a16="http://schemas.microsoft.com/office/drawing/2014/main" id="{A032AAD6-59EA-49CE-8BC2-DB1B272F369F}"/>
                  </a:ext>
                </a:extLst>
              </p:cNvPr>
              <p:cNvSpPr/>
              <p:nvPr/>
            </p:nvSpPr>
            <p:spPr>
              <a:xfrm>
                <a:off x="2683469" y="6085636"/>
                <a:ext cx="4567745" cy="552048"/>
              </a:xfrm>
              <a:prstGeom prst="rect">
                <a:avLst/>
              </a:prstGeom>
            </p:spPr>
            <p:txBody>
              <a:bodyPr wrap="none">
                <a:spAutoFit/>
              </a:bodyPr>
              <a:lstStyle/>
              <a:p>
                <a:r>
                  <a:rPr lang="en-US" sz="2400" dirty="0">
                    <a:latin typeface="OPPOSans M" panose="00020600040101010101" pitchFamily="18" charset="-122"/>
                    <a:ea typeface="OPPOSans M" panose="00020600040101010101" pitchFamily="18" charset="-122"/>
                  </a:rPr>
                  <a:t>M</a:t>
                </a:r>
                <a:r>
                  <a:rPr lang="en-US" altLang="zh-CN" sz="2400" dirty="0">
                    <a:latin typeface="OPPOSans M" panose="00020600040101010101" pitchFamily="18" charset="-122"/>
                    <a:ea typeface="OPPOSans M" panose="00020600040101010101" pitchFamily="18" charset="-122"/>
                  </a:rPr>
                  <a:t>odel’s applicable area</a:t>
                </a:r>
                <a:endParaRPr lang="en-US" sz="2400" dirty="0">
                  <a:latin typeface="OPPOSans M" panose="00020600040101010101" pitchFamily="18" charset="-122"/>
                  <a:ea typeface="OPPOSans M" panose="00020600040101010101" pitchFamily="18" charset="-122"/>
                </a:endParaRPr>
              </a:p>
            </p:txBody>
          </p:sp>
        </p:grpSp>
        <p:sp>
          <p:nvSpPr>
            <p:cNvPr id="21" name="椭圆 20">
              <a:extLst>
                <a:ext uri="{FF2B5EF4-FFF2-40B4-BE49-F238E27FC236}">
                  <a16:creationId xmlns:a16="http://schemas.microsoft.com/office/drawing/2014/main" id="{FCA174E2-7BE9-44E0-8868-DA987F6FE163}"/>
                </a:ext>
              </a:extLst>
            </p:cNvPr>
            <p:cNvSpPr/>
            <p:nvPr/>
          </p:nvSpPr>
          <p:spPr>
            <a:xfrm>
              <a:off x="11103960" y="4544523"/>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 name="椭圆 21">
              <a:extLst>
                <a:ext uri="{FF2B5EF4-FFF2-40B4-BE49-F238E27FC236}">
                  <a16:creationId xmlns:a16="http://schemas.microsoft.com/office/drawing/2014/main" id="{D175C612-A6A0-481C-AD1B-E6F4072869A3}"/>
                </a:ext>
              </a:extLst>
            </p:cNvPr>
            <p:cNvSpPr/>
            <p:nvPr/>
          </p:nvSpPr>
          <p:spPr>
            <a:xfrm>
              <a:off x="11103960" y="5165616"/>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 name="椭圆 22">
              <a:extLst>
                <a:ext uri="{FF2B5EF4-FFF2-40B4-BE49-F238E27FC236}">
                  <a16:creationId xmlns:a16="http://schemas.microsoft.com/office/drawing/2014/main" id="{00EF6D5B-0EE4-48EE-8F27-E0501243DA8B}"/>
                </a:ext>
              </a:extLst>
            </p:cNvPr>
            <p:cNvSpPr/>
            <p:nvPr/>
          </p:nvSpPr>
          <p:spPr>
            <a:xfrm>
              <a:off x="10311009" y="4361084"/>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 name="椭圆 23">
              <a:extLst>
                <a:ext uri="{FF2B5EF4-FFF2-40B4-BE49-F238E27FC236}">
                  <a16:creationId xmlns:a16="http://schemas.microsoft.com/office/drawing/2014/main" id="{89DB9FED-4355-4071-BC10-C4101B90D41C}"/>
                </a:ext>
              </a:extLst>
            </p:cNvPr>
            <p:cNvSpPr/>
            <p:nvPr/>
          </p:nvSpPr>
          <p:spPr>
            <a:xfrm>
              <a:off x="10111380" y="5299812"/>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5" name="椭圆 24">
              <a:extLst>
                <a:ext uri="{FF2B5EF4-FFF2-40B4-BE49-F238E27FC236}">
                  <a16:creationId xmlns:a16="http://schemas.microsoft.com/office/drawing/2014/main" id="{3455904C-CC9D-45C1-8676-EEB136C1D4FD}"/>
                </a:ext>
              </a:extLst>
            </p:cNvPr>
            <p:cNvSpPr/>
            <p:nvPr/>
          </p:nvSpPr>
          <p:spPr>
            <a:xfrm>
              <a:off x="10646577" y="5535153"/>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grpSp>
        <p:nvGrpSpPr>
          <p:cNvPr id="27" name="组合 26">
            <a:extLst>
              <a:ext uri="{FF2B5EF4-FFF2-40B4-BE49-F238E27FC236}">
                <a16:creationId xmlns:a16="http://schemas.microsoft.com/office/drawing/2014/main" id="{2795526C-C7A3-40B7-9860-C1DA8514C59B}"/>
              </a:ext>
            </a:extLst>
          </p:cNvPr>
          <p:cNvGrpSpPr/>
          <p:nvPr/>
        </p:nvGrpSpPr>
        <p:grpSpPr>
          <a:xfrm>
            <a:off x="11680705" y="4986415"/>
            <a:ext cx="4235968" cy="1987701"/>
            <a:chOff x="8833913" y="4212755"/>
            <a:chExt cx="4753606" cy="2376846"/>
          </a:xfrm>
        </p:grpSpPr>
        <p:grpSp>
          <p:nvGrpSpPr>
            <p:cNvPr id="28" name="组合 27">
              <a:extLst>
                <a:ext uri="{FF2B5EF4-FFF2-40B4-BE49-F238E27FC236}">
                  <a16:creationId xmlns:a16="http://schemas.microsoft.com/office/drawing/2014/main" id="{C798736F-BDDD-440C-86B4-61FB152B3716}"/>
                </a:ext>
              </a:extLst>
            </p:cNvPr>
            <p:cNvGrpSpPr/>
            <p:nvPr/>
          </p:nvGrpSpPr>
          <p:grpSpPr>
            <a:xfrm>
              <a:off x="8833913" y="4212755"/>
              <a:ext cx="4753606" cy="2376846"/>
              <a:chOff x="2068062" y="4238127"/>
              <a:chExt cx="4753606" cy="2376846"/>
            </a:xfrm>
          </p:grpSpPr>
          <p:sp>
            <p:nvSpPr>
              <p:cNvPr id="36" name="矩形 35">
                <a:extLst>
                  <a:ext uri="{FF2B5EF4-FFF2-40B4-BE49-F238E27FC236}">
                    <a16:creationId xmlns:a16="http://schemas.microsoft.com/office/drawing/2014/main" id="{157168B1-0B63-4431-B235-D1DA540A5664}"/>
                  </a:ext>
                </a:extLst>
              </p:cNvPr>
              <p:cNvSpPr/>
              <p:nvPr/>
            </p:nvSpPr>
            <p:spPr>
              <a:xfrm>
                <a:off x="2068062" y="4238127"/>
                <a:ext cx="4753606" cy="2311835"/>
              </a:xfrm>
              <a:prstGeom prst="rect">
                <a:avLst/>
              </a:prstGeom>
              <a:solidFill>
                <a:schemeClr val="bg1"/>
              </a:solidFill>
              <a:ln w="38100" cap="flat">
                <a:solidFill>
                  <a:schemeClr val="accent3">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7" name="椭圆 36">
                <a:extLst>
                  <a:ext uri="{FF2B5EF4-FFF2-40B4-BE49-F238E27FC236}">
                    <a16:creationId xmlns:a16="http://schemas.microsoft.com/office/drawing/2014/main" id="{6BA5AD4D-9FA5-42C3-9BAD-71F0B3C91BBA}"/>
                  </a:ext>
                </a:extLst>
              </p:cNvPr>
              <p:cNvSpPr/>
              <p:nvPr/>
            </p:nvSpPr>
            <p:spPr>
              <a:xfrm>
                <a:off x="4176715" y="4544524"/>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8" name="矩形 37">
                <a:extLst>
                  <a:ext uri="{FF2B5EF4-FFF2-40B4-BE49-F238E27FC236}">
                    <a16:creationId xmlns:a16="http://schemas.microsoft.com/office/drawing/2014/main" id="{36621F1D-5D98-405D-937A-02B1D5E56FF4}"/>
                  </a:ext>
                </a:extLst>
              </p:cNvPr>
              <p:cNvSpPr/>
              <p:nvPr/>
            </p:nvSpPr>
            <p:spPr>
              <a:xfrm>
                <a:off x="2160993" y="6062925"/>
                <a:ext cx="4567745" cy="552048"/>
              </a:xfrm>
              <a:prstGeom prst="rect">
                <a:avLst/>
              </a:prstGeom>
            </p:spPr>
            <p:txBody>
              <a:bodyPr wrap="none">
                <a:spAutoFit/>
              </a:bodyPr>
              <a:lstStyle/>
              <a:p>
                <a:r>
                  <a:rPr lang="en-US" sz="2400" dirty="0">
                    <a:latin typeface="OPPOSans M" panose="00020600040101010101" pitchFamily="18" charset="-122"/>
                    <a:ea typeface="OPPOSans M" panose="00020600040101010101" pitchFamily="18" charset="-122"/>
                  </a:rPr>
                  <a:t>M</a:t>
                </a:r>
                <a:r>
                  <a:rPr lang="en-US" altLang="zh-CN" sz="2400" dirty="0">
                    <a:latin typeface="OPPOSans M" panose="00020600040101010101" pitchFamily="18" charset="-122"/>
                    <a:ea typeface="OPPOSans M" panose="00020600040101010101" pitchFamily="18" charset="-122"/>
                  </a:rPr>
                  <a:t>odel’s applicable area</a:t>
                </a:r>
                <a:endParaRPr lang="en-US" sz="2400" dirty="0">
                  <a:latin typeface="OPPOSans M" panose="00020600040101010101" pitchFamily="18" charset="-122"/>
                  <a:ea typeface="OPPOSans M" panose="00020600040101010101" pitchFamily="18" charset="-122"/>
                </a:endParaRPr>
              </a:p>
            </p:txBody>
          </p:sp>
        </p:grpSp>
        <p:sp>
          <p:nvSpPr>
            <p:cNvPr id="29" name="椭圆 28">
              <a:extLst>
                <a:ext uri="{FF2B5EF4-FFF2-40B4-BE49-F238E27FC236}">
                  <a16:creationId xmlns:a16="http://schemas.microsoft.com/office/drawing/2014/main" id="{E025E0A6-C4E4-48A1-9EE7-FDE0D5817D31}"/>
                </a:ext>
              </a:extLst>
            </p:cNvPr>
            <p:cNvSpPr/>
            <p:nvPr/>
          </p:nvSpPr>
          <p:spPr>
            <a:xfrm>
              <a:off x="12437841" y="4480706"/>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0" name="椭圆 29">
              <a:extLst>
                <a:ext uri="{FF2B5EF4-FFF2-40B4-BE49-F238E27FC236}">
                  <a16:creationId xmlns:a16="http://schemas.microsoft.com/office/drawing/2014/main" id="{CDF094F6-28DA-4C79-88DA-7D7144ED494E}"/>
                </a:ext>
              </a:extLst>
            </p:cNvPr>
            <p:cNvSpPr/>
            <p:nvPr/>
          </p:nvSpPr>
          <p:spPr>
            <a:xfrm>
              <a:off x="12651960" y="5506073"/>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3" name="椭圆 32">
              <a:extLst>
                <a:ext uri="{FF2B5EF4-FFF2-40B4-BE49-F238E27FC236}">
                  <a16:creationId xmlns:a16="http://schemas.microsoft.com/office/drawing/2014/main" id="{4BA4CB74-FEFF-4E61-A006-AC1184B87C1A}"/>
                </a:ext>
              </a:extLst>
            </p:cNvPr>
            <p:cNvSpPr/>
            <p:nvPr/>
          </p:nvSpPr>
          <p:spPr>
            <a:xfrm>
              <a:off x="9331361" y="4404654"/>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4" name="椭圆 33">
              <a:extLst>
                <a:ext uri="{FF2B5EF4-FFF2-40B4-BE49-F238E27FC236}">
                  <a16:creationId xmlns:a16="http://schemas.microsoft.com/office/drawing/2014/main" id="{2CE48009-5240-4409-B6BB-5887476266DC}"/>
                </a:ext>
              </a:extLst>
            </p:cNvPr>
            <p:cNvSpPr/>
            <p:nvPr/>
          </p:nvSpPr>
          <p:spPr>
            <a:xfrm>
              <a:off x="9729884" y="5554994"/>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5" name="椭圆 34">
              <a:extLst>
                <a:ext uri="{FF2B5EF4-FFF2-40B4-BE49-F238E27FC236}">
                  <a16:creationId xmlns:a16="http://schemas.microsoft.com/office/drawing/2014/main" id="{0C877BA9-9835-4C0F-B9BD-04136CE818D8}"/>
                </a:ext>
              </a:extLst>
            </p:cNvPr>
            <p:cNvSpPr/>
            <p:nvPr/>
          </p:nvSpPr>
          <p:spPr>
            <a:xfrm>
              <a:off x="10945098" y="5487105"/>
              <a:ext cx="536302" cy="510362"/>
            </a:xfrm>
            <a:prstGeom prst="ellipse">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 name="矩形 7">
            <a:extLst>
              <a:ext uri="{FF2B5EF4-FFF2-40B4-BE49-F238E27FC236}">
                <a16:creationId xmlns:a16="http://schemas.microsoft.com/office/drawing/2014/main" id="{5BAE1C5B-169D-4C66-B2DD-1B505FFE8B4D}"/>
              </a:ext>
            </a:extLst>
          </p:cNvPr>
          <p:cNvSpPr/>
          <p:nvPr/>
        </p:nvSpPr>
        <p:spPr>
          <a:xfrm>
            <a:off x="6940963" y="4901707"/>
            <a:ext cx="3791393" cy="830997"/>
          </a:xfrm>
          <a:prstGeom prst="rect">
            <a:avLst/>
          </a:prstGeom>
        </p:spPr>
        <p:txBody>
          <a:bodyPr wrap="square">
            <a:spAutoFit/>
          </a:bodyPr>
          <a:lstStyle/>
          <a:p>
            <a:pPr algn="l"/>
            <a:r>
              <a:rPr lang="en-US" altLang="zh-CN" sz="2400" b="0" dirty="0">
                <a:solidFill>
                  <a:schemeClr val="accent3">
                    <a:lumMod val="75000"/>
                  </a:schemeClr>
                </a:solidFill>
                <a:latin typeface="OPPOSans M" panose="00020600040101010101" pitchFamily="18" charset="-122"/>
                <a:ea typeface="OPPOSans M" panose="00020600040101010101" pitchFamily="18" charset="-122"/>
              </a:rPr>
              <a:t>Unsuitably collected multiple UEs’ dataset </a:t>
            </a:r>
            <a:endParaRPr lang="en-US" sz="2400" dirty="0">
              <a:solidFill>
                <a:schemeClr val="accent3">
                  <a:lumMod val="75000"/>
                </a:schemeClr>
              </a:solidFill>
              <a:latin typeface="OPPOSans M" panose="00020600040101010101" pitchFamily="18" charset="-122"/>
              <a:ea typeface="OPPOSans M" panose="00020600040101010101" pitchFamily="18" charset="-122"/>
            </a:endParaRPr>
          </a:p>
        </p:txBody>
      </p:sp>
      <p:sp>
        <p:nvSpPr>
          <p:cNvPr id="14" name="矩形 13">
            <a:extLst>
              <a:ext uri="{FF2B5EF4-FFF2-40B4-BE49-F238E27FC236}">
                <a16:creationId xmlns:a16="http://schemas.microsoft.com/office/drawing/2014/main" id="{20337B82-5BD8-428E-98D4-3191D09F3AF1}"/>
              </a:ext>
            </a:extLst>
          </p:cNvPr>
          <p:cNvSpPr/>
          <p:nvPr/>
        </p:nvSpPr>
        <p:spPr>
          <a:xfrm>
            <a:off x="16390620" y="4917287"/>
            <a:ext cx="3752418" cy="1200329"/>
          </a:xfrm>
          <a:prstGeom prst="rect">
            <a:avLst/>
          </a:prstGeom>
        </p:spPr>
        <p:txBody>
          <a:bodyPr wrap="square">
            <a:spAutoFit/>
          </a:bodyPr>
          <a:lstStyle/>
          <a:p>
            <a:pPr algn="l"/>
            <a:r>
              <a:rPr lang="en-US" sz="2400" b="0" dirty="0">
                <a:solidFill>
                  <a:schemeClr val="accent3">
                    <a:lumMod val="75000"/>
                  </a:schemeClr>
                </a:solidFill>
                <a:latin typeface="OPPOSans M" panose="00020600040101010101" pitchFamily="18" charset="-122"/>
                <a:ea typeface="OPPOSans M" panose="00020600040101010101" pitchFamily="18" charset="-122"/>
              </a:rPr>
              <a:t>Effective UEs’ dataset representing model applicable area </a:t>
            </a:r>
            <a:endParaRPr lang="en-US" sz="2400" dirty="0">
              <a:solidFill>
                <a:schemeClr val="accent3">
                  <a:lumMod val="75000"/>
                </a:schemeClr>
              </a:solidFill>
              <a:latin typeface="OPPOSans M" panose="00020600040101010101" pitchFamily="18" charset="-122"/>
              <a:ea typeface="OPPOSans M" panose="00020600040101010101" pitchFamily="18" charset="-122"/>
            </a:endParaRPr>
          </a:p>
        </p:txBody>
      </p:sp>
      <p:graphicFrame>
        <p:nvGraphicFramePr>
          <p:cNvPr id="9" name="表格 8">
            <a:extLst>
              <a:ext uri="{FF2B5EF4-FFF2-40B4-BE49-F238E27FC236}">
                <a16:creationId xmlns:a16="http://schemas.microsoft.com/office/drawing/2014/main" id="{8752B615-2BA7-4299-B304-93CFBBB6FFF1}"/>
              </a:ext>
            </a:extLst>
          </p:cNvPr>
          <p:cNvGraphicFramePr>
            <a:graphicFrameLocks noGrp="1"/>
          </p:cNvGraphicFramePr>
          <p:nvPr>
            <p:extLst>
              <p:ext uri="{D42A27DB-BD31-4B8C-83A1-F6EECF244321}">
                <p14:modId xmlns:p14="http://schemas.microsoft.com/office/powerpoint/2010/main" val="2489181421"/>
              </p:ext>
            </p:extLst>
          </p:nvPr>
        </p:nvGraphicFramePr>
        <p:xfrm>
          <a:off x="2545304" y="7612380"/>
          <a:ext cx="15605536" cy="4555256"/>
        </p:xfrm>
        <a:graphic>
          <a:graphicData uri="http://schemas.openxmlformats.org/drawingml/2006/table">
            <a:tbl>
              <a:tblPr firstRow="1" firstCol="1" bandRow="1">
                <a:tableStyleId>{5940675A-B579-460E-94D1-54222C63F5DA}</a:tableStyleId>
              </a:tblPr>
              <a:tblGrid>
                <a:gridCol w="7948987">
                  <a:extLst>
                    <a:ext uri="{9D8B030D-6E8A-4147-A177-3AD203B41FA5}">
                      <a16:colId xmlns:a16="http://schemas.microsoft.com/office/drawing/2014/main" val="2664285341"/>
                    </a:ext>
                  </a:extLst>
                </a:gridCol>
                <a:gridCol w="7656549">
                  <a:extLst>
                    <a:ext uri="{9D8B030D-6E8A-4147-A177-3AD203B41FA5}">
                      <a16:colId xmlns:a16="http://schemas.microsoft.com/office/drawing/2014/main" val="3032242742"/>
                    </a:ext>
                  </a:extLst>
                </a:gridCol>
              </a:tblGrid>
              <a:tr h="1073059">
                <a:tc>
                  <a:txBody>
                    <a:bodyPr/>
                    <a:lstStyle/>
                    <a:p>
                      <a:pPr algn="l">
                        <a:spcAft>
                          <a:spcPts val="0"/>
                        </a:spcAft>
                      </a:pPr>
                      <a:r>
                        <a:rPr lang="en-GB" sz="2400" dirty="0">
                          <a:effectLst/>
                        </a:rPr>
                        <a:t>UE current location</a:t>
                      </a:r>
                      <a:endParaRPr lang="zh-CN" sz="24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2400">
                          <a:effectLst/>
                        </a:rPr>
                        <a:t>Indicate the certain area that the selected UE appears</a:t>
                      </a:r>
                      <a:endParaRPr lang="zh-CN" sz="24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19663541"/>
                  </a:ext>
                </a:extLst>
              </a:tr>
              <a:tr h="1305824">
                <a:tc>
                  <a:txBody>
                    <a:bodyPr/>
                    <a:lstStyle/>
                    <a:p>
                      <a:pPr algn="l">
                        <a:spcAft>
                          <a:spcPts val="0"/>
                        </a:spcAft>
                      </a:pPr>
                      <a:r>
                        <a:rPr lang="en-GB" sz="2400" dirty="0">
                          <a:effectLst/>
                        </a:rPr>
                        <a:t>UE historical location</a:t>
                      </a:r>
                      <a:endParaRPr lang="zh-CN" sz="24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2400">
                          <a:effectLst/>
                        </a:rPr>
                        <a:t>Indicate the certain area that the selected UE appeared in a historical period of time</a:t>
                      </a:r>
                      <a:endParaRPr lang="zh-CN" sz="24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88228998"/>
                  </a:ext>
                </a:extLst>
              </a:tr>
              <a:tr h="870549">
                <a:tc>
                  <a:txBody>
                    <a:bodyPr/>
                    <a:lstStyle/>
                    <a:p>
                      <a:pPr algn="l">
                        <a:spcAft>
                          <a:spcPts val="0"/>
                        </a:spcAft>
                      </a:pPr>
                      <a:r>
                        <a:rPr lang="en-GB" sz="2400" dirty="0">
                          <a:effectLst/>
                        </a:rPr>
                        <a:t>UE direction</a:t>
                      </a:r>
                      <a:endParaRPr lang="zh-CN" sz="24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2400" dirty="0">
                          <a:effectLst/>
                        </a:rPr>
                        <a:t>Indicate the selected UEs should include different moving direction</a:t>
                      </a:r>
                      <a:endParaRPr lang="zh-CN" sz="24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35258608"/>
                  </a:ext>
                </a:extLst>
              </a:tr>
              <a:tr h="1305824">
                <a:tc>
                  <a:txBody>
                    <a:bodyPr/>
                    <a:lstStyle/>
                    <a:p>
                      <a:pPr algn="l">
                        <a:spcAft>
                          <a:spcPts val="0"/>
                        </a:spcAft>
                      </a:pPr>
                      <a:r>
                        <a:rPr lang="en-GB" sz="2400">
                          <a:effectLst/>
                        </a:rPr>
                        <a:t>UE separation distance</a:t>
                      </a:r>
                      <a:endParaRPr lang="zh-CN" sz="24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spcAft>
                          <a:spcPts val="0"/>
                        </a:spcAft>
                      </a:pPr>
                      <a:r>
                        <a:rPr lang="en-GB" sz="2400" dirty="0">
                          <a:effectLst/>
                        </a:rPr>
                        <a:t>Indicate the selected UEs should comply with a minimum separation distance with each other</a:t>
                      </a:r>
                      <a:endParaRPr lang="zh-CN" sz="24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53775407"/>
                  </a:ext>
                </a:extLst>
              </a:tr>
            </a:tbl>
          </a:graphicData>
        </a:graphic>
      </p:graphicFrame>
    </p:spTree>
    <p:extLst>
      <p:ext uri="{BB962C8B-B14F-4D97-AF65-F5344CB8AC3E}">
        <p14:creationId xmlns:p14="http://schemas.microsoft.com/office/powerpoint/2010/main" val="2142946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E678DDD3-6607-4B1C-A19C-C4848FEAC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0981" y="7053188"/>
            <a:ext cx="7078403" cy="5635423"/>
          </a:xfrm>
          <a:prstGeom prst="rect">
            <a:avLst/>
          </a:prstGeom>
        </p:spPr>
      </p:pic>
      <p:pic>
        <p:nvPicPr>
          <p:cNvPr id="9" name="Picture 4">
            <a:extLst>
              <a:ext uri="{FF2B5EF4-FFF2-40B4-BE49-F238E27FC236}">
                <a16:creationId xmlns:a16="http://schemas.microsoft.com/office/drawing/2014/main" id="{5E5FFD2C-3827-4C39-8C08-A2E14FDFE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73316" y="7350119"/>
            <a:ext cx="6331484" cy="4545548"/>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3">
            <a:extLst>
              <a:ext uri="{FF2B5EF4-FFF2-40B4-BE49-F238E27FC236}">
                <a16:creationId xmlns:a16="http://schemas.microsoft.com/office/drawing/2014/main" id="{7C7BE170-D3C6-4BFC-A680-75ABAB62E07A}"/>
              </a:ext>
            </a:extLst>
          </p:cNvPr>
          <p:cNvSpPr>
            <a:spLocks noGrp="1"/>
          </p:cNvSpPr>
          <p:nvPr>
            <p:ph type="body" sz="quarter" idx="11"/>
          </p:nvPr>
        </p:nvSpPr>
        <p:spPr>
          <a:xfrm>
            <a:off x="2648071" y="12877310"/>
            <a:ext cx="10271642" cy="489615"/>
          </a:xfrm>
        </p:spPr>
        <p:txBody>
          <a:bodyPr/>
          <a:lstStyle/>
          <a:p>
            <a:endParaRPr lang="en-US"/>
          </a:p>
        </p:txBody>
      </p:sp>
      <p:pic>
        <p:nvPicPr>
          <p:cNvPr id="5" name="图片 5">
            <a:extLst>
              <a:ext uri="{FF2B5EF4-FFF2-40B4-BE49-F238E27FC236}">
                <a16:creationId xmlns:a16="http://schemas.microsoft.com/office/drawing/2014/main" id="{44E37107-D4B5-481B-896F-E455275780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8520" y="1401147"/>
            <a:ext cx="8325498" cy="632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a:extLst>
              <a:ext uri="{FF2B5EF4-FFF2-40B4-BE49-F238E27FC236}">
                <a16:creationId xmlns:a16="http://schemas.microsoft.com/office/drawing/2014/main" id="{8029479B-EEDA-4883-A366-29CB0E7B18E0}"/>
              </a:ext>
            </a:extLst>
          </p:cNvPr>
          <p:cNvSpPr txBox="1"/>
          <p:nvPr/>
        </p:nvSpPr>
        <p:spPr>
          <a:xfrm>
            <a:off x="10590802" y="1688141"/>
            <a:ext cx="12614889"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indent="-457200" algn="l">
              <a:lnSpc>
                <a:spcPct val="150000"/>
              </a:lnSpc>
              <a:buFont typeface="Wingdings" panose="05000000000000000000" pitchFamily="2" charset="2"/>
              <a:buChar char="Ø"/>
            </a:pPr>
            <a:r>
              <a:rPr lang="en-US" sz="2800" dirty="0">
                <a:latin typeface="OPPOSans M" panose="00020600040101010101" pitchFamily="18" charset="-122"/>
                <a:ea typeface="OPPOSans M" panose="00020600040101010101" pitchFamily="18" charset="-122"/>
              </a:rPr>
              <a:t>The left picture shows the training convergence with different FL scheduling strategy (potentially with 5GS assistance)</a:t>
            </a:r>
          </a:p>
          <a:p>
            <a:pPr marL="457200" lvl="1" indent="-457200" algn="l">
              <a:lnSpc>
                <a:spcPct val="150000"/>
              </a:lnSpc>
              <a:buFont typeface="Arial" panose="020B0604020202020204" pitchFamily="34" charset="0"/>
              <a:buChar char="•"/>
            </a:pPr>
            <a:r>
              <a:rPr lang="en-US" sz="2800" dirty="0">
                <a:latin typeface="OPPOSans M" panose="00020600040101010101" pitchFamily="18" charset="-122"/>
                <a:ea typeface="OPPOSans M" panose="00020600040101010101" pitchFamily="18" charset="-122"/>
              </a:rPr>
              <a:t>	FC: </a:t>
            </a:r>
            <a:r>
              <a:rPr lang="en-US" sz="2800" b="0" dirty="0">
                <a:latin typeface="OPPOSans M" panose="00020600040101010101" pitchFamily="18" charset="-122"/>
                <a:ea typeface="OPPOSans M" panose="00020600040101010101" pitchFamily="18" charset="-122"/>
              </a:rPr>
              <a:t>An efficient scheduling algorism with a good tradeoff 	between the latency per round and the number of rounds.</a:t>
            </a:r>
          </a:p>
          <a:p>
            <a:pPr marL="457200" indent="-457200" algn="l">
              <a:lnSpc>
                <a:spcPct val="150000"/>
              </a:lnSpc>
              <a:buFont typeface="Arial" panose="020B0604020202020204" pitchFamily="34" charset="0"/>
              <a:buChar char="•"/>
            </a:pPr>
            <a:r>
              <a:rPr lang="en-US" sz="2800" dirty="0">
                <a:latin typeface="OPPOSans M" panose="00020600040101010101" pitchFamily="18" charset="-122"/>
                <a:ea typeface="OPPOSans M" panose="00020600040101010101" pitchFamily="18" charset="-122"/>
              </a:rPr>
              <a:t>	PF: </a:t>
            </a:r>
            <a:r>
              <a:rPr lang="en-US" sz="2800" b="0" dirty="0">
                <a:solidFill>
                  <a:schemeClr val="accent3"/>
                </a:solidFill>
                <a:latin typeface="OPPOSans M" panose="00020600040101010101" pitchFamily="18" charset="-122"/>
                <a:ea typeface="OPPOSans M" panose="00020600040101010101" pitchFamily="18" charset="-122"/>
              </a:rPr>
              <a:t>Schedules N=3 devices with the best latency performance at the moment out of all M devices</a:t>
            </a:r>
          </a:p>
        </p:txBody>
      </p:sp>
      <p:sp>
        <p:nvSpPr>
          <p:cNvPr id="12" name="矩形 11">
            <a:extLst>
              <a:ext uri="{FF2B5EF4-FFF2-40B4-BE49-F238E27FC236}">
                <a16:creationId xmlns:a16="http://schemas.microsoft.com/office/drawing/2014/main" id="{E4E670E7-3DB6-42B6-B78A-7D3D336504E6}"/>
              </a:ext>
            </a:extLst>
          </p:cNvPr>
          <p:cNvSpPr/>
          <p:nvPr/>
        </p:nvSpPr>
        <p:spPr>
          <a:xfrm>
            <a:off x="170120" y="7722489"/>
            <a:ext cx="11488480" cy="1569660"/>
          </a:xfrm>
          <a:prstGeom prst="rect">
            <a:avLst/>
          </a:prstGeom>
        </p:spPr>
        <p:txBody>
          <a:bodyPr wrap="square">
            <a:spAutoFit/>
          </a:bodyPr>
          <a:lstStyle/>
          <a:p>
            <a:pPr marL="514350" indent="-514350" algn="l">
              <a:buFont typeface="Wingdings" panose="05000000000000000000" pitchFamily="2" charset="2"/>
              <a:buChar char="Ø"/>
            </a:pPr>
            <a:r>
              <a:rPr lang="en-US" sz="3200" dirty="0">
                <a:latin typeface="OPPOSans M" panose="00020600040101010101" pitchFamily="18" charset="-122"/>
                <a:ea typeface="OPPOSans M" panose="00020600040101010101" pitchFamily="18" charset="-122"/>
              </a:rPr>
              <a:t>To achieve the best FL performance (i.e. FC), the right picture shows a intermediate training result per round regarding UE number, selected UE ids)</a:t>
            </a:r>
          </a:p>
        </p:txBody>
      </p:sp>
      <p:sp>
        <p:nvSpPr>
          <p:cNvPr id="13" name="矩形 12">
            <a:extLst>
              <a:ext uri="{FF2B5EF4-FFF2-40B4-BE49-F238E27FC236}">
                <a16:creationId xmlns:a16="http://schemas.microsoft.com/office/drawing/2014/main" id="{A230FC2B-9CC5-4B3D-ADCC-9CC7F5042F39}"/>
              </a:ext>
            </a:extLst>
          </p:cNvPr>
          <p:cNvSpPr/>
          <p:nvPr/>
        </p:nvSpPr>
        <p:spPr>
          <a:xfrm>
            <a:off x="649730" y="9480848"/>
            <a:ext cx="10271642" cy="1509580"/>
          </a:xfrm>
          <a:prstGeom prst="rect">
            <a:avLst/>
          </a:prstGeom>
        </p:spPr>
        <p:txBody>
          <a:bodyPr wrap="square">
            <a:spAutoFit/>
          </a:bodyPr>
          <a:lstStyle/>
          <a:p>
            <a:pPr algn="l">
              <a:lnSpc>
                <a:spcPct val="120000"/>
              </a:lnSpc>
            </a:pPr>
            <a:r>
              <a:rPr lang="en-US" sz="2600" b="0" i="1" dirty="0">
                <a:latin typeface="OPPOSans M" panose="00020600040101010101" pitchFamily="18" charset="-122"/>
                <a:ea typeface="OPPOSans M" panose="00020600040101010101" pitchFamily="18" charset="-122"/>
              </a:rPr>
              <a:t>(Reference: TWC-2021 Joint Device Scheduling and Resource Allocation for Latency Constrained Wireless Federated Learning)</a:t>
            </a:r>
          </a:p>
        </p:txBody>
      </p:sp>
      <p:sp>
        <p:nvSpPr>
          <p:cNvPr id="14" name="标题 1">
            <a:extLst>
              <a:ext uri="{FF2B5EF4-FFF2-40B4-BE49-F238E27FC236}">
                <a16:creationId xmlns:a16="http://schemas.microsoft.com/office/drawing/2014/main" id="{B3077541-1E9D-41EA-9750-BACA52FF6E61}"/>
              </a:ext>
            </a:extLst>
          </p:cNvPr>
          <p:cNvSpPr>
            <a:spLocks noGrp="1"/>
          </p:cNvSpPr>
          <p:nvPr>
            <p:ph type="title"/>
          </p:nvPr>
        </p:nvSpPr>
        <p:spPr>
          <a:xfrm>
            <a:off x="771525" y="477838"/>
            <a:ext cx="22840950" cy="1073150"/>
          </a:xfrm>
        </p:spPr>
        <p:txBody>
          <a:bodyPr>
            <a:normAutofit/>
          </a:bodyPr>
          <a:lstStyle/>
          <a:p>
            <a:r>
              <a:rPr lang="en-US" altLang="en-US" sz="5200" b="1" kern="1200" dirty="0">
                <a:solidFill>
                  <a:schemeClr val="accent1"/>
                </a:solidFill>
              </a:rPr>
              <a:t>Criteria: UE latency performance</a:t>
            </a:r>
            <a:endParaRPr lang="en-US" sz="5200" b="1" dirty="0">
              <a:solidFill>
                <a:schemeClr val="accent1"/>
              </a:solidFill>
            </a:endParaRPr>
          </a:p>
        </p:txBody>
      </p:sp>
      <p:sp>
        <p:nvSpPr>
          <p:cNvPr id="10" name="矩形 9">
            <a:extLst>
              <a:ext uri="{FF2B5EF4-FFF2-40B4-BE49-F238E27FC236}">
                <a16:creationId xmlns:a16="http://schemas.microsoft.com/office/drawing/2014/main" id="{8A07E246-17C3-4515-BAB1-C64D0D4E3E32}"/>
              </a:ext>
            </a:extLst>
          </p:cNvPr>
          <p:cNvSpPr/>
          <p:nvPr/>
        </p:nvSpPr>
        <p:spPr>
          <a:xfrm>
            <a:off x="2145576" y="12020805"/>
            <a:ext cx="22068304" cy="1524311"/>
          </a:xfrm>
          <a:prstGeom prst="rect">
            <a:avLst/>
          </a:prstGeom>
          <a:solidFill>
            <a:schemeClr val="bg1"/>
          </a:solidFill>
          <a:ln w="38100" cap="flat">
            <a:solidFill>
              <a:srgbClr val="00B05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5" name="矩形 14">
            <a:extLst>
              <a:ext uri="{FF2B5EF4-FFF2-40B4-BE49-F238E27FC236}">
                <a16:creationId xmlns:a16="http://schemas.microsoft.com/office/drawing/2014/main" id="{F356241A-9104-4D79-BA66-C40FF29CD506}"/>
              </a:ext>
            </a:extLst>
          </p:cNvPr>
          <p:cNvSpPr/>
          <p:nvPr/>
        </p:nvSpPr>
        <p:spPr>
          <a:xfrm>
            <a:off x="2459758" y="12175831"/>
            <a:ext cx="23189161" cy="1077218"/>
          </a:xfrm>
          <a:prstGeom prst="rect">
            <a:avLst/>
          </a:prstGeom>
        </p:spPr>
        <p:txBody>
          <a:bodyPr wrap="square">
            <a:spAutoFit/>
          </a:bodyPr>
          <a:lstStyle/>
          <a:p>
            <a:pPr marL="571500" indent="-571500" algn="l">
              <a:buFont typeface="Wingdings" panose="05000000000000000000" pitchFamily="2" charset="2"/>
              <a:buChar char="Ø"/>
            </a:pPr>
            <a:r>
              <a:rPr lang="en-US" sz="3200" b="0" dirty="0">
                <a:latin typeface="OPPOSans M" panose="00020600040101010101" pitchFamily="18" charset="-122"/>
                <a:ea typeface="OPPOSans M" panose="00020600040101010101" pitchFamily="18" charset="-122"/>
              </a:rPr>
              <a:t>Dynamic UE scheduling helps to accelerate FL training a lot; </a:t>
            </a:r>
          </a:p>
          <a:p>
            <a:pPr marL="571500" indent="-571500" algn="l">
              <a:buFont typeface="Wingdings" panose="05000000000000000000" pitchFamily="2" charset="2"/>
              <a:buChar char="Ø"/>
            </a:pPr>
            <a:r>
              <a:rPr lang="en-US" sz="3200" b="0" dirty="0">
                <a:latin typeface="OPPOSans M" panose="00020600040101010101" pitchFamily="18" charset="-122"/>
                <a:ea typeface="OPPOSans M" panose="00020600040101010101" pitchFamily="18" charset="-122"/>
              </a:rPr>
              <a:t>UE selection based on real-time network resource measuring helps for FL member determination;</a:t>
            </a:r>
          </a:p>
        </p:txBody>
      </p:sp>
    </p:spTree>
    <p:extLst>
      <p:ext uri="{BB962C8B-B14F-4D97-AF65-F5344CB8AC3E}">
        <p14:creationId xmlns:p14="http://schemas.microsoft.com/office/powerpoint/2010/main" val="653112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F2D2D9-997B-4C23-85A0-5350E184C61E}"/>
              </a:ext>
            </a:extLst>
          </p:cNvPr>
          <p:cNvSpPr>
            <a:spLocks noGrp="1"/>
          </p:cNvSpPr>
          <p:nvPr>
            <p:ph type="title"/>
          </p:nvPr>
        </p:nvSpPr>
        <p:spPr/>
        <p:txBody>
          <a:bodyPr/>
          <a:lstStyle/>
          <a:p>
            <a:r>
              <a:rPr lang="en-US" altLang="zh-CN" dirty="0"/>
              <a:t>Specific procedure for the 5GC assistance to Member selection</a:t>
            </a:r>
            <a:endParaRPr lang="zh-CN" altLang="en-US" dirty="0"/>
          </a:p>
        </p:txBody>
      </p:sp>
      <p:sp>
        <p:nvSpPr>
          <p:cNvPr id="4" name="文本占位符 3">
            <a:extLst>
              <a:ext uri="{FF2B5EF4-FFF2-40B4-BE49-F238E27FC236}">
                <a16:creationId xmlns:a16="http://schemas.microsoft.com/office/drawing/2014/main" id="{E1024857-D6F0-4AF5-9C74-1FA1D1A01D8C}"/>
              </a:ext>
            </a:extLst>
          </p:cNvPr>
          <p:cNvSpPr>
            <a:spLocks noGrp="1"/>
          </p:cNvSpPr>
          <p:nvPr>
            <p:ph type="body" sz="quarter" idx="11"/>
          </p:nvPr>
        </p:nvSpPr>
        <p:spPr/>
        <p:txBody>
          <a:bodyPr/>
          <a:lstStyle/>
          <a:p>
            <a:endParaRPr lang="zh-CN" altLang="en-US"/>
          </a:p>
        </p:txBody>
      </p:sp>
      <p:graphicFrame>
        <p:nvGraphicFramePr>
          <p:cNvPr id="12" name="对象 11">
            <a:extLst>
              <a:ext uri="{FF2B5EF4-FFF2-40B4-BE49-F238E27FC236}">
                <a16:creationId xmlns:a16="http://schemas.microsoft.com/office/drawing/2014/main" id="{A421FD0D-E6C0-486C-84C5-34B7D4CD2744}"/>
              </a:ext>
            </a:extLst>
          </p:cNvPr>
          <p:cNvGraphicFramePr>
            <a:graphicFrameLocks noChangeAspect="1"/>
          </p:cNvGraphicFramePr>
          <p:nvPr>
            <p:extLst>
              <p:ext uri="{D42A27DB-BD31-4B8C-83A1-F6EECF244321}">
                <p14:modId xmlns:p14="http://schemas.microsoft.com/office/powerpoint/2010/main" val="3111203221"/>
              </p:ext>
            </p:extLst>
          </p:nvPr>
        </p:nvGraphicFramePr>
        <p:xfrm>
          <a:off x="4424723" y="3194159"/>
          <a:ext cx="4719277" cy="4063822"/>
        </p:xfrm>
        <a:graphic>
          <a:graphicData uri="http://schemas.openxmlformats.org/presentationml/2006/ole">
            <mc:AlternateContent xmlns:mc="http://schemas.openxmlformats.org/markup-compatibility/2006">
              <mc:Choice xmlns:v="urn:schemas-microsoft-com:vml" Requires="v">
                <p:oleObj name="Document" showAsIcon="1" r:id="rId2" imgW="914400" imgH="787320" progId="Word.Document.12">
                  <p:embed/>
                </p:oleObj>
              </mc:Choice>
              <mc:Fallback>
                <p:oleObj name="Document" showAsIcon="1" r:id="rId2" imgW="914400" imgH="787320" progId="Word.Document.12">
                  <p:embed/>
                  <p:pic>
                    <p:nvPicPr>
                      <p:cNvPr id="0" name=""/>
                      <p:cNvPicPr/>
                      <p:nvPr/>
                    </p:nvPicPr>
                    <p:blipFill>
                      <a:blip r:embed="rId3"/>
                      <a:stretch>
                        <a:fillRect/>
                      </a:stretch>
                    </p:blipFill>
                    <p:spPr>
                      <a:xfrm>
                        <a:off x="4424723" y="3194159"/>
                        <a:ext cx="4719277" cy="4063822"/>
                      </a:xfrm>
                      <a:prstGeom prst="rect">
                        <a:avLst/>
                      </a:prstGeom>
                    </p:spPr>
                  </p:pic>
                </p:oleObj>
              </mc:Fallback>
            </mc:AlternateContent>
          </a:graphicData>
        </a:graphic>
      </p:graphicFrame>
      <p:graphicFrame>
        <p:nvGraphicFramePr>
          <p:cNvPr id="13" name="对象 12">
            <a:extLst>
              <a:ext uri="{FF2B5EF4-FFF2-40B4-BE49-F238E27FC236}">
                <a16:creationId xmlns:a16="http://schemas.microsoft.com/office/drawing/2014/main" id="{19EF584F-960E-45A7-A84E-182F6F291CB6}"/>
              </a:ext>
            </a:extLst>
          </p:cNvPr>
          <p:cNvGraphicFramePr>
            <a:graphicFrameLocks noChangeAspect="1"/>
          </p:cNvGraphicFramePr>
          <p:nvPr>
            <p:extLst>
              <p:ext uri="{D42A27DB-BD31-4B8C-83A1-F6EECF244321}">
                <p14:modId xmlns:p14="http://schemas.microsoft.com/office/powerpoint/2010/main" val="157975635"/>
              </p:ext>
            </p:extLst>
          </p:nvPr>
        </p:nvGraphicFramePr>
        <p:xfrm>
          <a:off x="12192000" y="3399899"/>
          <a:ext cx="4479290" cy="3857166"/>
        </p:xfrm>
        <a:graphic>
          <a:graphicData uri="http://schemas.openxmlformats.org/presentationml/2006/ole">
            <mc:AlternateContent xmlns:mc="http://schemas.openxmlformats.org/markup-compatibility/2006">
              <mc:Choice xmlns:v="urn:schemas-microsoft-com:vml" Requires="v">
                <p:oleObj name="Document" showAsIcon="1" r:id="rId4" imgW="914400" imgH="787320" progId="Word.Document.12">
                  <p:embed/>
                </p:oleObj>
              </mc:Choice>
              <mc:Fallback>
                <p:oleObj name="Document" showAsIcon="1" r:id="rId4" imgW="914400" imgH="787320" progId="Word.Document.12">
                  <p:embed/>
                  <p:pic>
                    <p:nvPicPr>
                      <p:cNvPr id="0" name=""/>
                      <p:cNvPicPr/>
                      <p:nvPr/>
                    </p:nvPicPr>
                    <p:blipFill>
                      <a:blip r:embed="rId5"/>
                      <a:stretch>
                        <a:fillRect/>
                      </a:stretch>
                    </p:blipFill>
                    <p:spPr>
                      <a:xfrm>
                        <a:off x="12192000" y="3399899"/>
                        <a:ext cx="4479290" cy="3857166"/>
                      </a:xfrm>
                      <a:prstGeom prst="rect">
                        <a:avLst/>
                      </a:prstGeom>
                    </p:spPr>
                  </p:pic>
                </p:oleObj>
              </mc:Fallback>
            </mc:AlternateContent>
          </a:graphicData>
        </a:graphic>
      </p:graphicFrame>
    </p:spTree>
    <p:extLst>
      <p:ext uri="{BB962C8B-B14F-4D97-AF65-F5344CB8AC3E}">
        <p14:creationId xmlns:p14="http://schemas.microsoft.com/office/powerpoint/2010/main" val="2481696273"/>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9928</TotalTime>
  <Words>833</Words>
  <Application>Microsoft Office PowerPoint</Application>
  <PresentationFormat>Custom</PresentationFormat>
  <Paragraphs>55</Paragraphs>
  <Slides>10</Slides>
  <Notes>7</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2</vt:i4>
      </vt:variant>
      <vt:variant>
        <vt:lpstr>Slide Titles</vt:lpstr>
      </vt:variant>
      <vt:variant>
        <vt:i4>10</vt:i4>
      </vt:variant>
    </vt:vector>
  </HeadingPairs>
  <TitlesOfParts>
    <vt:vector size="23" baseType="lpstr">
      <vt:lpstr>Arial</vt:lpstr>
      <vt:lpstr>Cambria Math</vt:lpstr>
      <vt:lpstr>Helvetica Neue</vt:lpstr>
      <vt:lpstr>Helvetica Neue Medium</vt:lpstr>
      <vt:lpstr>OPPOSans B</vt:lpstr>
      <vt:lpstr>OPPOSans M</vt:lpstr>
      <vt:lpstr>OPPOSans R</vt:lpstr>
      <vt:lpstr>OPPOSans-S B</vt:lpstr>
      <vt:lpstr>Wingdings</vt:lpstr>
      <vt:lpstr>White 白底</vt:lpstr>
      <vt:lpstr>Black 黑底</vt:lpstr>
      <vt:lpstr>Picture</vt:lpstr>
      <vt:lpstr>Document</vt:lpstr>
      <vt:lpstr>5GS Assistance for Federated Learning Member Selection</vt:lpstr>
      <vt:lpstr>PowerPoint Presentation</vt:lpstr>
      <vt:lpstr>PowerPoint Presentation</vt:lpstr>
      <vt:lpstr>PowerPoint Presentation</vt:lpstr>
      <vt:lpstr>PowerPoint Presentation</vt:lpstr>
      <vt:lpstr>Criteria: UE Direction and separation distance</vt:lpstr>
      <vt:lpstr>Assistance information for federated learning</vt:lpstr>
      <vt:lpstr>Criteria: UE latency performance</vt:lpstr>
      <vt:lpstr>Specific procedure for the 5GC assistance to Member selection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OPPOrv</cp:lastModifiedBy>
  <cp:revision>759</cp:revision>
  <dcterms:modified xsi:type="dcterms:W3CDTF">2023-02-10T10:45:22Z</dcterms:modified>
</cp:coreProperties>
</file>