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789" r:id="rId6"/>
    <p:sldId id="787" r:id="rId7"/>
    <p:sldId id="790" r:id="rId8"/>
    <p:sldId id="788" r:id="rId9"/>
    <p:sldId id="786"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Samsung_r08" initials="DGE" lastIdx="1" clrIdx="1">
    <p:extLst>
      <p:ext uri="{19B8F6BF-5375-455C-9EA6-DF929625EA0E}">
        <p15:presenceInfo xmlns:p15="http://schemas.microsoft.com/office/powerpoint/2012/main" userId="Samsung_r08"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4627" autoAdjust="0"/>
  </p:normalViewPr>
  <p:slideViewPr>
    <p:cSldViewPr snapToGrid="0">
      <p:cViewPr varScale="1">
        <p:scale>
          <a:sx n="78" d="100"/>
          <a:sy n="78" d="100"/>
        </p:scale>
        <p:origin x="108" y="6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2/28/2023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2/28/2023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498361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2852824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val="3033746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dirty="0"/>
          </a:p>
        </p:txBody>
      </p:sp>
    </p:spTree>
    <p:extLst>
      <p:ext uri="{BB962C8B-B14F-4D97-AF65-F5344CB8AC3E}">
        <p14:creationId xmlns:p14="http://schemas.microsoft.com/office/powerpoint/2010/main" val="3244742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#155</a:t>
            </a:r>
          </a:p>
          <a:p>
            <a:r>
              <a:rPr lang="de-DE" sz="1200" b="1" kern="1200" dirty="0">
                <a:solidFill>
                  <a:schemeClr val="tx1"/>
                </a:solidFill>
                <a:latin typeface="Arial "/>
                <a:ea typeface="+mn-ea"/>
                <a:cs typeface="Arial" panose="020B0604020202020204" pitchFamily="34" charset="0"/>
              </a:rPr>
              <a:t>20th – 24th February 2023, Athens Greece</a:t>
            </a:r>
          </a:p>
          <a:p>
            <a:endParaRPr lang="de-DE" altLang="en-US" sz="1200" b="1" kern="1200" dirty="0">
              <a:solidFill>
                <a:schemeClr val="tx1"/>
              </a:solidFill>
              <a:latin typeface="Arial "/>
              <a:ea typeface="+mn-ea"/>
              <a:cs typeface="Arial" panose="020B0604020202020204" pitchFamily="34" charset="0"/>
            </a:endParaRPr>
          </a:p>
          <a:p>
            <a:r>
              <a:rPr lang="de-DE" altLang="en-US" sz="1200" b="1" kern="1200" dirty="0">
                <a:solidFill>
                  <a:schemeClr val="tx1"/>
                </a:solidFill>
                <a:latin typeface="Arial "/>
                <a:ea typeface="+mn-ea"/>
                <a:cs typeface="Arial" panose="020B0604020202020204" pitchFamily="34" charset="0"/>
              </a:rPr>
              <a:t>Agenda: 9.9.2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4822258" y="360231"/>
            <a:ext cx="22074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S2-2303444</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Content Placeholder 5">
            <a:extLst>
              <a:ext uri="{FF2B5EF4-FFF2-40B4-BE49-F238E27FC236}">
                <a16:creationId xmlns:a16="http://schemas.microsoft.com/office/drawing/2014/main" id="{619B8BBF-BB33-B0EE-F276-4177DE061856}"/>
              </a:ext>
            </a:extLst>
          </p:cNvPr>
          <p:cNvSpPr>
            <a:spLocks noGrp="1"/>
          </p:cNvSpPr>
          <p:nvPr>
            <p:ph sz="quarter" idx="10"/>
          </p:nvPr>
        </p:nvSpPr>
        <p:spPr>
          <a:xfrm>
            <a:off x="2271713" y="6718300"/>
            <a:ext cx="46037" cy="44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02355" y="6629400"/>
            <a:ext cx="6169025" cy="207963"/>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430565" y="6618116"/>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10000"/>
              </a:lnSpc>
              <a:spcBef>
                <a:spcPts val="0"/>
              </a:spcBef>
              <a:spcAft>
                <a:spcPct val="0"/>
              </a:spcAft>
              <a:buClrTx/>
              <a:buSzTx/>
              <a:buFontTx/>
              <a:buNone/>
              <a:tabLst/>
              <a:defRPr/>
            </a:pPr>
            <a:r>
              <a:rPr lang="en-GB" altLang="de-DE" sz="1200" dirty="0">
                <a:solidFill>
                  <a:schemeClr val="bg1"/>
                </a:solidFill>
              </a:rPr>
              <a:t>TSG SA WG2#155,</a:t>
            </a:r>
            <a:r>
              <a:rPr lang="en-GB" altLang="de-DE" sz="1200" baseline="0" dirty="0">
                <a:solidFill>
                  <a:schemeClr val="bg1"/>
                </a:solidFill>
              </a:rPr>
              <a:t> January 16 – 20, 2023</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Specs/archive/23_series/23.700-80/23700-80-i00.zip"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Meetings_3GPP_SYNC/SA2/Inbox/S2-2303834.zip"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emf"/><Relationship Id="rId5" Type="http://schemas.openxmlformats.org/officeDocument/2006/relationships/package" Target="../embeddings/Microsoft_Word_Document1.docx"/><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22946" y="2239766"/>
            <a:ext cx="7019097"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altLang="de-DE" sz="3600" b="1" dirty="0"/>
              <a:t>FS_AIMLsys 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432061" y="3890353"/>
            <a:ext cx="6400800" cy="1491271"/>
          </a:xfrm>
        </p:spPr>
        <p:txBody>
          <a:bodyPr/>
          <a:lstStyle/>
          <a:p>
            <a:pPr>
              <a:lnSpc>
                <a:spcPct val="80000"/>
              </a:lnSpc>
            </a:pPr>
            <a:br>
              <a:rPr lang="en-US" altLang="en-US" sz="2000" b="1" dirty="0"/>
            </a:br>
            <a:r>
              <a:rPr lang="en-US" altLang="en-US" sz="2000" b="1" dirty="0"/>
              <a:t>Tricci So</a:t>
            </a:r>
            <a:endParaRPr lang="en-GB" sz="1800" b="1" dirty="0">
              <a:latin typeface="Arial" charset="0"/>
            </a:endParaRPr>
          </a:p>
          <a:p>
            <a:pPr>
              <a:lnSpc>
                <a:spcPct val="80000"/>
              </a:lnSpc>
            </a:pPr>
            <a:r>
              <a:rPr lang="en-GB" sz="1800" dirty="0">
                <a:latin typeface="Arial" charset="0"/>
              </a:rPr>
              <a:t>OPPO </a:t>
            </a:r>
            <a:r>
              <a:rPr lang="en-US" altLang="en-US" sz="1800" dirty="0">
                <a:latin typeface="Arial" panose="020B0604020202020204" pitchFamily="34" charset="0"/>
              </a:rPr>
              <a:t>(Rapporteur)</a:t>
            </a:r>
          </a:p>
          <a:p>
            <a:pPr>
              <a:lnSpc>
                <a:spcPct val="80000"/>
              </a:lnSpc>
            </a:pPr>
            <a:r>
              <a:rPr lang="en-US" sz="1800" b="1" dirty="0">
                <a:effectLst/>
                <a:latin typeface="Arial" panose="020B0604020202020204" pitchFamily="34" charset="0"/>
                <a:ea typeface="SimSun" panose="02010600030101010101" pitchFamily="2" charset="-122"/>
                <a:cs typeface="Arial" panose="020B0604020202020204" pitchFamily="34" charset="0"/>
              </a:rPr>
              <a:t>David Gutierrez Estevez</a:t>
            </a:r>
          </a:p>
          <a:p>
            <a:pPr>
              <a:lnSpc>
                <a:spcPct val="80000"/>
              </a:lnSpc>
            </a:pPr>
            <a:r>
              <a:rPr lang="en-GB" sz="1800" dirty="0">
                <a:latin typeface="Arial" charset="0"/>
              </a:rPr>
              <a:t>Samsung </a:t>
            </a:r>
            <a:r>
              <a:rPr lang="en-US" altLang="en-US" sz="1800" dirty="0">
                <a:latin typeface="Arial" panose="020B0604020202020204" pitchFamily="34" charset="0"/>
              </a:rPr>
              <a:t>(Rapporteur)</a:t>
            </a:r>
          </a:p>
          <a:p>
            <a:pPr>
              <a:lnSpc>
                <a:spcPct val="80000"/>
              </a:lnSpc>
            </a:pPr>
            <a:r>
              <a:rPr lang="en-US" sz="1800" b="1" dirty="0">
                <a:effectLst/>
                <a:latin typeface="Arial" panose="020B0604020202020204" pitchFamily="34" charset="0"/>
                <a:ea typeface="SimSun" panose="02010600030101010101" pitchFamily="2" charset="-122"/>
                <a:cs typeface="Arial" panose="020B0604020202020204" pitchFamily="34" charset="0"/>
              </a:rPr>
              <a:t> </a:t>
            </a:r>
            <a:endParaRPr lang="en-US" altLang="en-US" sz="1800" b="1" dirty="0">
              <a:latin typeface="Arial" panose="020B0604020202020204" pitchFamily="34" charset="0"/>
              <a:cs typeface="Arial" panose="020B0604020202020204" pitchFamily="34" charset="0"/>
            </a:endParaRPr>
          </a:p>
          <a:p>
            <a:pPr>
              <a:lnSpc>
                <a:spcPct val="80000"/>
              </a:lnSpc>
            </a:pPr>
            <a:endParaRPr lang="en-GB" sz="1800" b="1" dirty="0">
              <a:latin typeface="Arial" charset="0"/>
            </a:endParaRP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7974012" cy="787400"/>
          </a:xfrm>
        </p:spPr>
        <p:txBody>
          <a:bodyPr/>
          <a:lstStyle/>
          <a:p>
            <a:pPr algn="l"/>
            <a:r>
              <a:rPr lang="en-US" altLang="de-DE" sz="2600" b="1" dirty="0"/>
              <a:t>FS_AIMLsys/AIMLsys status after SA2#155 (1/4)</a:t>
            </a:r>
            <a:endParaRPr lang="de-DE" altLang="de-DE" sz="2600" b="1" dirty="0"/>
          </a:p>
        </p:txBody>
      </p:sp>
      <p:sp>
        <p:nvSpPr>
          <p:cNvPr id="29716" name="Content Placeholder 7"/>
          <p:cNvSpPr>
            <a:spLocks noGrp="1"/>
          </p:cNvSpPr>
          <p:nvPr>
            <p:ph sz="half" idx="2"/>
          </p:nvPr>
        </p:nvSpPr>
        <p:spPr>
          <a:xfrm>
            <a:off x="307181" y="2281331"/>
            <a:ext cx="8672750" cy="4285724"/>
          </a:xfrm>
        </p:spPr>
        <p:txBody>
          <a:bodyPr/>
          <a:lstStyle/>
          <a:p>
            <a:pPr>
              <a:spcBef>
                <a:spcPts val="0"/>
              </a:spcBef>
              <a:spcAft>
                <a:spcPts val="0"/>
              </a:spcAft>
            </a:pPr>
            <a:r>
              <a:rPr lang="de-DE" altLang="de-DE" sz="1600" b="1" dirty="0"/>
              <a:t>General</a:t>
            </a:r>
          </a:p>
          <a:p>
            <a:pPr lvl="1">
              <a:spcBef>
                <a:spcPts val="0"/>
              </a:spcBef>
              <a:spcAft>
                <a:spcPts val="300"/>
              </a:spcAft>
              <a:buClrTx/>
            </a:pPr>
            <a:r>
              <a:rPr lang="de-DE" altLang="de-DE" sz="1200" dirty="0"/>
              <a:t>FS_</a:t>
            </a:r>
            <a:r>
              <a:rPr lang="en-US" altLang="de-DE" sz="1200" dirty="0" err="1"/>
              <a:t>AIMLsys</a:t>
            </a:r>
            <a:r>
              <a:rPr lang="en-US" altLang="de-DE" sz="1200" dirty="0"/>
              <a:t> </a:t>
            </a:r>
            <a:r>
              <a:rPr lang="de-DE" altLang="de-DE" sz="1200" dirty="0"/>
              <a:t>TR 23.700-80 </a:t>
            </a:r>
            <a:r>
              <a:rPr lang="de-DE" altLang="de-DE" sz="1200" dirty="0">
                <a:hlinkClick r:id="rId3"/>
              </a:rPr>
              <a:t>v18.0.0</a:t>
            </a:r>
            <a:r>
              <a:rPr lang="de-DE" altLang="de-DE" sz="1200" dirty="0"/>
              <a:t> </a:t>
            </a:r>
            <a:r>
              <a:rPr lang="de-DE" altLang="de-DE" sz="1200" dirty="0" err="1"/>
              <a:t>is</a:t>
            </a:r>
            <a:r>
              <a:rPr lang="de-DE" altLang="de-DE" sz="1200" dirty="0"/>
              <a:t> </a:t>
            </a:r>
            <a:r>
              <a:rPr lang="de-DE" altLang="de-DE" sz="1200" dirty="0" err="1"/>
              <a:t>available</a:t>
            </a:r>
            <a:endParaRPr lang="de-DE" altLang="de-DE" sz="1200" dirty="0"/>
          </a:p>
          <a:p>
            <a:pPr lvl="1">
              <a:spcBef>
                <a:spcPts val="0"/>
              </a:spcBef>
              <a:spcAft>
                <a:spcPts val="300"/>
              </a:spcAft>
              <a:buClrTx/>
            </a:pPr>
            <a:r>
              <a:rPr lang="en-US" altLang="de-DE" sz="1200" dirty="0">
                <a:solidFill>
                  <a:srgbClr val="C00000"/>
                </a:solidFill>
              </a:rPr>
              <a:t>41 </a:t>
            </a:r>
            <a:r>
              <a:rPr lang="en-US" altLang="de-DE" sz="1200" dirty="0" err="1"/>
              <a:t>tdocs</a:t>
            </a:r>
            <a:r>
              <a:rPr lang="en-US" altLang="de-DE" sz="1200" dirty="0"/>
              <a:t> were submitted for Feb. 2023 SA2#155 of which 1 </a:t>
            </a:r>
            <a:r>
              <a:rPr lang="en-US" altLang="de-DE" sz="1200" dirty="0" err="1"/>
              <a:t>LSin</a:t>
            </a:r>
            <a:r>
              <a:rPr lang="en-US" altLang="de-DE" sz="1200" dirty="0"/>
              <a:t>, 5 </a:t>
            </a:r>
            <a:r>
              <a:rPr lang="en-US" altLang="de-DE" sz="1200" dirty="0" err="1"/>
              <a:t>LSout</a:t>
            </a:r>
            <a:r>
              <a:rPr lang="en-US" altLang="de-DE" sz="1200" dirty="0"/>
              <a:t>, 2 Discussion paper and 33 CRs for normative submissions.</a:t>
            </a:r>
          </a:p>
          <a:p>
            <a:pPr lvl="1">
              <a:spcBef>
                <a:spcPts val="0"/>
              </a:spcBef>
              <a:spcAft>
                <a:spcPts val="300"/>
              </a:spcAft>
              <a:buClrTx/>
            </a:pPr>
            <a:r>
              <a:rPr lang="en-US" altLang="de-DE" sz="1200" dirty="0">
                <a:solidFill>
                  <a:srgbClr val="FF0000"/>
                </a:solidFill>
                <a:latin typeface="+mj-lt"/>
              </a:rPr>
              <a:t>1</a:t>
            </a:r>
            <a:r>
              <a:rPr lang="en-US" altLang="de-DE" sz="1200" dirty="0">
                <a:latin typeface="+mj-lt"/>
              </a:rPr>
              <a:t> LS out was sent from SA2 to SA3 &amp; GSMA copied to SA1 to provide feedback to SA3 and to inform GSMA regarding the User Consents considerations when 5GC exposing UE info as the result of assisting the Application AI/ML operation requested by the 3</a:t>
            </a:r>
            <a:r>
              <a:rPr lang="en-US" altLang="de-DE" sz="1200" baseline="30000" dirty="0">
                <a:latin typeface="+mj-lt"/>
              </a:rPr>
              <a:t>rd</a:t>
            </a:r>
            <a:r>
              <a:rPr lang="en-US" altLang="de-DE" sz="1200" dirty="0">
                <a:latin typeface="+mj-lt"/>
              </a:rPr>
              <a:t> Party AF </a:t>
            </a:r>
            <a:endParaRPr lang="en-US" altLang="de-DE" sz="1200" dirty="0"/>
          </a:p>
          <a:p>
            <a:pPr marL="1146175" lvl="3" indent="-234950">
              <a:spcBef>
                <a:spcPts val="0"/>
              </a:spcBef>
              <a:spcAft>
                <a:spcPts val="600"/>
              </a:spcAft>
              <a:buFont typeface="Calibri" panose="020F0502020204030204" pitchFamily="34" charset="0"/>
              <a:buChar char="−"/>
            </a:pPr>
            <a:r>
              <a:rPr lang="en-US" altLang="de-DE" sz="1200" dirty="0">
                <a:latin typeface="+mj-lt"/>
              </a:rPr>
              <a:t>S2-2303834: </a:t>
            </a:r>
            <a:r>
              <a:rPr lang="en-US" altLang="de-DE" sz="1200" dirty="0"/>
              <a:t>LS to SA3 WG –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Reply LS on clarification on user consent for AI/ML operation</a:t>
            </a:r>
            <a:endParaRPr lang="en-GB" sz="1000" dirty="0">
              <a:effectLst/>
              <a:ea typeface="Times New Roman" panose="02020603050405020304" pitchFamily="18" charset="0"/>
            </a:endParaRPr>
          </a:p>
          <a:p>
            <a:pPr>
              <a:spcBef>
                <a:spcPts val="0"/>
              </a:spcBef>
              <a:spcAft>
                <a:spcPts val="0"/>
              </a:spcAft>
            </a:pPr>
            <a:r>
              <a:rPr lang="de-DE" altLang="de-DE" sz="1600" b="1" dirty="0"/>
              <a:t>Normative Progress Summary per KI in SA2#155</a:t>
            </a:r>
            <a:r>
              <a:rPr lang="de-DE" altLang="de-DE" sz="1200" b="1" dirty="0"/>
              <a:t>:  </a:t>
            </a:r>
            <a:endParaRPr lang="de-DE" altLang="de-DE" sz="1200" i="1" dirty="0"/>
          </a:p>
          <a:p>
            <a:pPr marL="685800" lvl="2">
              <a:spcBef>
                <a:spcPts val="0"/>
              </a:spcBef>
              <a:spcAft>
                <a:spcPts val="300"/>
              </a:spcAft>
            </a:pPr>
            <a:r>
              <a:rPr lang="en-GB" sz="1200" b="1" dirty="0">
                <a:effectLst/>
                <a:ea typeface="SimSun" panose="02010600030101010101" pitchFamily="2" charset="-122"/>
                <a:cs typeface="Times New Roman" panose="02020603050405020304" pitchFamily="18" charset="0"/>
              </a:rPr>
              <a:t>General AIMLsys Descriptions: </a:t>
            </a:r>
          </a:p>
          <a:p>
            <a:pPr marL="685800" lvl="3" indent="0">
              <a:spcBef>
                <a:spcPts val="0"/>
              </a:spcBef>
              <a:spcAft>
                <a:spcPts val="300"/>
              </a:spcAft>
              <a:buNone/>
            </a:pPr>
            <a:r>
              <a:rPr lang="en-GB" sz="1200" b="1" dirty="0">
                <a:ea typeface="SimSun" panose="02010600030101010101" pitchFamily="2" charset="-122"/>
                <a:cs typeface="Times New Roman" panose="02020603050405020304" pitchFamily="18" charset="0"/>
              </a:rPr>
              <a:t>Status: </a:t>
            </a:r>
            <a:r>
              <a:rPr lang="en-GB" sz="1200" dirty="0">
                <a:effectLst/>
                <a:ea typeface="SimSun" panose="02010600030101010101" pitchFamily="2" charset="-122"/>
                <a:cs typeface="Times New Roman" panose="02020603050405020304" pitchFamily="18" charset="0"/>
              </a:rPr>
              <a:t>1 (Approved </a:t>
            </a:r>
            <a:r>
              <a:rPr lang="en-GB" sz="1200" dirty="0">
                <a:ea typeface="SimSun" panose="02010600030101010101" pitchFamily="2" charset="-122"/>
                <a:cs typeface="Times New Roman" panose="02020603050405020304" pitchFamily="18" charset="0"/>
              </a:rPr>
              <a:t>- 23.501)</a:t>
            </a:r>
            <a:endParaRPr lang="en-GB" sz="1200" dirty="0">
              <a:effectLst/>
              <a:ea typeface="SimSun" panose="02010600030101010101" pitchFamily="2" charset="-122"/>
              <a:cs typeface="Times New Roman" panose="02020603050405020304" pitchFamily="18" charset="0"/>
            </a:endParaRPr>
          </a:p>
          <a:p>
            <a:pPr marL="685800" lvl="3" indent="0">
              <a:spcBef>
                <a:spcPts val="0"/>
              </a:spcBef>
              <a:spcAft>
                <a:spcPts val="300"/>
              </a:spcAft>
              <a:buNone/>
            </a:pPr>
            <a:r>
              <a:rPr lang="en-GB" sz="1200" b="1" dirty="0">
                <a:ea typeface="SimSun" panose="02010600030101010101" pitchFamily="2" charset="-122"/>
                <a:cs typeface="Times New Roman" panose="02020603050405020304" pitchFamily="18" charset="0"/>
              </a:rPr>
              <a:t>Next Steps:  </a:t>
            </a:r>
            <a:r>
              <a:rPr lang="en-GB" sz="1200" dirty="0">
                <a:ea typeface="SimSun" panose="02010600030101010101" pitchFamily="2" charset="-122"/>
                <a:cs typeface="Times New Roman" panose="02020603050405020304" pitchFamily="18" charset="0"/>
              </a:rPr>
              <a:t>Finalize the format to Capture more high-level AIMLsys functionalities</a:t>
            </a:r>
            <a:endParaRPr lang="en-GB" sz="1200" dirty="0">
              <a:effectLst/>
              <a:ea typeface="SimSun" panose="02010600030101010101" pitchFamily="2" charset="-122"/>
              <a:cs typeface="Times New Roman" panose="02020603050405020304" pitchFamily="18" charset="0"/>
            </a:endParaRPr>
          </a:p>
          <a:p>
            <a:pPr marL="685800" lvl="2">
              <a:spcBef>
                <a:spcPts val="0"/>
              </a:spcBef>
              <a:spcAft>
                <a:spcPts val="300"/>
              </a:spcAft>
            </a:pPr>
            <a:r>
              <a:rPr lang="en-GB" sz="1200" b="1" dirty="0">
                <a:effectLst/>
                <a:ea typeface="SimSun" panose="02010600030101010101" pitchFamily="2" charset="-122"/>
                <a:cs typeface="Times New Roman" panose="02020603050405020304" pitchFamily="18" charset="0"/>
              </a:rPr>
              <a:t>KI#1: Monitoring of Network Resource Utilization for the support of Application AI/ML operation </a:t>
            </a:r>
          </a:p>
          <a:p>
            <a:pPr marL="685800" lvl="3" indent="0">
              <a:spcBef>
                <a:spcPts val="0"/>
              </a:spcBef>
              <a:spcAft>
                <a:spcPts val="300"/>
              </a:spcAft>
              <a:buNone/>
            </a:pPr>
            <a:r>
              <a:rPr lang="en-GB" sz="1200" b="1" dirty="0">
                <a:ea typeface="SimSun" panose="02010600030101010101" pitchFamily="2" charset="-122"/>
                <a:cs typeface="Times New Roman" panose="02020603050405020304" pitchFamily="18" charset="0"/>
              </a:rPr>
              <a:t>Status:</a:t>
            </a:r>
            <a:r>
              <a:rPr lang="en-GB" sz="1200" dirty="0">
                <a:ea typeface="SimSun" panose="02010600030101010101" pitchFamily="2" charset="-122"/>
                <a:cs typeface="Times New Roman" panose="02020603050405020304" pitchFamily="18" charset="0"/>
              </a:rPr>
              <a:t> 1 (Approved – 23.501), 3 (Approved – 23.502), 1 (Merged – 23.501), 1 (Noted – 23.503), 1 (Withdrawn -23.503) </a:t>
            </a:r>
          </a:p>
          <a:p>
            <a:pPr marL="685800" lvl="3" indent="0">
              <a:spcBef>
                <a:spcPts val="0"/>
              </a:spcBef>
              <a:spcAft>
                <a:spcPts val="300"/>
              </a:spcAft>
              <a:buNone/>
            </a:pPr>
            <a:r>
              <a:rPr lang="en-GB" sz="1200" b="1" dirty="0">
                <a:effectLst/>
                <a:ea typeface="SimSun" panose="02010600030101010101" pitchFamily="2" charset="-122"/>
                <a:cs typeface="Times New Roman" panose="02020603050405020304" pitchFamily="18" charset="0"/>
              </a:rPr>
              <a:t>Next Steps: </a:t>
            </a:r>
            <a:endParaRPr lang="en-GB" sz="1200" b="1" dirty="0">
              <a:ea typeface="SimSun" panose="02010600030101010101" pitchFamily="2" charset="-122"/>
              <a:cs typeface="Times New Roman" panose="02020603050405020304" pitchFamily="18" charset="0"/>
            </a:endParaRPr>
          </a:p>
          <a:p>
            <a:pPr marL="1143000" lvl="3">
              <a:spcBef>
                <a:spcPts val="0"/>
              </a:spcBef>
              <a:spcAft>
                <a:spcPts val="300"/>
              </a:spcAft>
            </a:pPr>
            <a:r>
              <a:rPr lang="en-GB" sz="1200" dirty="0">
                <a:ea typeface="SimSun" panose="02010600030101010101" pitchFamily="2" charset="-122"/>
                <a:cs typeface="Times New Roman" panose="02020603050405020304" pitchFamily="18" charset="0"/>
              </a:rPr>
              <a:t>Capture the general descriptions of the new MultiMemberAFSessionWithQoS operations and the support for the </a:t>
            </a:r>
            <a:r>
              <a:rPr lang="en-GB" sz="1200" dirty="0" err="1">
                <a:ea typeface="SimSun" panose="02010600030101010101" pitchFamily="2" charset="-122"/>
                <a:cs typeface="Times New Roman" panose="02020603050405020304" pitchFamily="18" charset="0"/>
              </a:rPr>
              <a:t>QoS</a:t>
            </a:r>
            <a:r>
              <a:rPr lang="en-GB" sz="1200" dirty="0">
                <a:ea typeface="SimSun" panose="02010600030101010101" pitchFamily="2" charset="-122"/>
                <a:cs typeface="Times New Roman" panose="02020603050405020304" pitchFamily="18" charset="0"/>
              </a:rPr>
              <a:t> and NEF events monitoring in TS 23.501</a:t>
            </a:r>
            <a:endParaRPr lang="en-GB" sz="1200" dirty="0">
              <a:effectLst/>
              <a:ea typeface="SimSun" panose="02010600030101010101" pitchFamily="2" charset="-122"/>
              <a:cs typeface="Times New Roman" panose="02020603050405020304" pitchFamily="18" charset="0"/>
            </a:endParaRPr>
          </a:p>
          <a:p>
            <a:pPr marL="1143000" lvl="3">
              <a:spcBef>
                <a:spcPts val="0"/>
              </a:spcBef>
              <a:spcAft>
                <a:spcPts val="300"/>
              </a:spcAft>
            </a:pPr>
            <a:r>
              <a:rPr lang="en-GB" sz="1200" dirty="0">
                <a:effectLst/>
                <a:ea typeface="SimSun" panose="02010600030101010101" pitchFamily="2" charset="-122"/>
                <a:cs typeface="Times New Roman" panose="02020603050405020304" pitchFamily="18" charset="0"/>
              </a:rPr>
              <a:t>Finalize the outstanding considerations on the new MultiMemberAF</a:t>
            </a:r>
            <a:r>
              <a:rPr lang="en-GB" sz="1200" dirty="0">
                <a:ea typeface="SimSun" panose="02010600030101010101" pitchFamily="2" charset="-122"/>
                <a:cs typeface="Times New Roman" panose="02020603050405020304" pitchFamily="18" charset="0"/>
              </a:rPr>
              <a:t>SessionWithQoS operations and the support for the QoS monitoring in TS 23.501</a:t>
            </a:r>
            <a:endParaRPr lang="en-GB" sz="1200" strike="sngStrike" dirty="0">
              <a:effectLst/>
              <a:ea typeface="SimSun" panose="02010600030101010101" pitchFamily="2" charset="-122"/>
              <a:cs typeface="Times New Roman" panose="02020603050405020304" pitchFamily="18" charset="0"/>
            </a:endParaRPr>
          </a:p>
        </p:txBody>
      </p:sp>
      <p:graphicFrame>
        <p:nvGraphicFramePr>
          <p:cNvPr id="5" name="Content Placeholder 8">
            <a:extLst>
              <a:ext uri="{FF2B5EF4-FFF2-40B4-BE49-F238E27FC236}">
                <a16:creationId xmlns:a16="http://schemas.microsoft.com/office/drawing/2014/main" id="{5071FF20-0011-4FEF-AB7D-19DC3A85FB83}"/>
              </a:ext>
            </a:extLst>
          </p:cNvPr>
          <p:cNvGraphicFramePr>
            <a:graphicFrameLocks/>
          </p:cNvGraphicFramePr>
          <p:nvPr>
            <p:extLst>
              <p:ext uri="{D42A27DB-BD31-4B8C-83A1-F6EECF244321}">
                <p14:modId xmlns:p14="http://schemas.microsoft.com/office/powerpoint/2010/main" val="2584954563"/>
              </p:ext>
            </p:extLst>
          </p:nvPr>
        </p:nvGraphicFramePr>
        <p:xfrm>
          <a:off x="307181" y="1260897"/>
          <a:ext cx="8513547" cy="1028698"/>
        </p:xfrm>
        <a:graphic>
          <a:graphicData uri="http://schemas.openxmlformats.org/drawingml/2006/table">
            <a:tbl>
              <a:tblPr firstRow="1" bandRow="1">
                <a:tableStyleId>{8FD4443E-F989-4FC4-A0C8-D5A2AF1F390B}</a:tableStyleId>
              </a:tblPr>
              <a:tblGrid>
                <a:gridCol w="1461344">
                  <a:extLst>
                    <a:ext uri="{9D8B030D-6E8A-4147-A177-3AD203B41FA5}">
                      <a16:colId xmlns:a16="http://schemas.microsoft.com/office/drawing/2014/main" val="20000"/>
                    </a:ext>
                  </a:extLst>
                </a:gridCol>
                <a:gridCol w="3496203">
                  <a:extLst>
                    <a:ext uri="{9D8B030D-6E8A-4147-A177-3AD203B41FA5}">
                      <a16:colId xmlns:a16="http://schemas.microsoft.com/office/drawing/2014/main" val="20001"/>
                    </a:ext>
                  </a:extLst>
                </a:gridCol>
                <a:gridCol w="1330037">
                  <a:extLst>
                    <a:ext uri="{9D8B030D-6E8A-4147-A177-3AD203B41FA5}">
                      <a16:colId xmlns:a16="http://schemas.microsoft.com/office/drawing/2014/main" val="20002"/>
                    </a:ext>
                  </a:extLst>
                </a:gridCol>
                <a:gridCol w="1237672">
                  <a:extLst>
                    <a:ext uri="{9D8B030D-6E8A-4147-A177-3AD203B41FA5}">
                      <a16:colId xmlns:a16="http://schemas.microsoft.com/office/drawing/2014/main" val="20003"/>
                    </a:ext>
                  </a:extLst>
                </a:gridCol>
                <a:gridCol w="988291">
                  <a:extLst>
                    <a:ext uri="{9D8B030D-6E8A-4147-A177-3AD203B41FA5}">
                      <a16:colId xmlns:a16="http://schemas.microsoft.com/office/drawing/2014/main" val="20004"/>
                    </a:ext>
                  </a:extLst>
                </a:gridCol>
              </a:tblGrid>
              <a:tr h="252834">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0947">
                <a:tc>
                  <a:txBody>
                    <a:bodyPr/>
                    <a:lstStyle/>
                    <a:p>
                      <a:pPr>
                        <a:lnSpc>
                          <a:spcPts val="1400"/>
                        </a:lnSpc>
                      </a:pPr>
                      <a:r>
                        <a:rPr lang="en-US" sz="1200" b="1" kern="1200" dirty="0">
                          <a:solidFill>
                            <a:schemeClr val="lt1"/>
                          </a:solidFill>
                          <a:effectLst/>
                          <a:latin typeface="+mn-lt"/>
                          <a:ea typeface="+mn-ea"/>
                          <a:cs typeface="+mn-cs"/>
                        </a:rPr>
                        <a:t>FS_AIMLsys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j-lt"/>
                          <a:ea typeface="+mn-ea"/>
                          <a:cs typeface="+mn-cs"/>
                        </a:rPr>
                        <a:t>Study on 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90 %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October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lnSpc>
                          <a:spcPts val="1400"/>
                        </a:lnSpc>
                      </a:pPr>
                      <a:r>
                        <a:rPr kumimoji="0" lang="en-GB" sz="1200" b="1" i="0" u="none" strike="noStrike" kern="1200" cap="none" spc="0" normalizeH="0" baseline="0" noProof="0" dirty="0">
                          <a:ln>
                            <a:noFill/>
                          </a:ln>
                          <a:solidFill>
                            <a:srgbClr val="FF3300"/>
                          </a:solidFill>
                          <a:effectLst/>
                          <a:uLnTx/>
                          <a:uFillTx/>
                          <a:latin typeface="+mn-lt"/>
                          <a:ea typeface="+mn-ea"/>
                          <a:cs typeface="+mn-cs"/>
                        </a:rPr>
                        <a:t>SP-220071</a:t>
                      </a:r>
                      <a:endParaRPr lang="en-US" sz="1200" b="1" i="0" dirty="0">
                        <a:solidFill>
                          <a:srgbClr val="FF33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95172">
                <a:tc>
                  <a:txBody>
                    <a:bodyPr/>
                    <a:lstStyle/>
                    <a:p>
                      <a:pPr>
                        <a:lnSpc>
                          <a:spcPts val="1400"/>
                        </a:lnSpc>
                      </a:pPr>
                      <a:r>
                        <a:rPr kumimoji="0" lang="en-US" sz="1200" b="1" i="0" u="none" strike="noStrike" kern="1200" cap="none" normalizeH="0" baseline="0" dirty="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20 % &gt; 50 %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en-US" sz="1200" b="1" i="0" dirty="0">
                          <a:solidFill>
                            <a:srgbClr val="7030A0"/>
                          </a:solidFill>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3300"/>
                          </a:solidFill>
                          <a:effectLst/>
                          <a:uLnTx/>
                          <a:uFillTx/>
                          <a:latin typeface="+mn-lt"/>
                          <a:ea typeface="+mn-ea"/>
                          <a:cs typeface="+mn-cs"/>
                        </a:rPr>
                        <a:t>SP-221329</a:t>
                      </a:r>
                      <a:endParaRPr lang="en-US" sz="1200" b="1" i="0" dirty="0">
                        <a:solidFill>
                          <a:srgbClr val="FF33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54657813"/>
                  </a:ext>
                </a:extLst>
              </a:tr>
            </a:tbl>
          </a:graphicData>
        </a:graphic>
      </p:graphicFrame>
    </p:spTree>
    <p:extLst>
      <p:ext uri="{BB962C8B-B14F-4D97-AF65-F5344CB8AC3E}">
        <p14:creationId xmlns:p14="http://schemas.microsoft.com/office/powerpoint/2010/main" val="222776108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7974012" cy="787400"/>
          </a:xfrm>
        </p:spPr>
        <p:txBody>
          <a:bodyPr/>
          <a:lstStyle/>
          <a:p>
            <a:pPr algn="l"/>
            <a:r>
              <a:rPr lang="en-US" altLang="de-DE" sz="2600" b="1" dirty="0"/>
              <a:t>FS_AIMLsys/AIMLsys status after SA2#155 (2/4)</a:t>
            </a:r>
            <a:endParaRPr lang="de-DE" altLang="de-DE" sz="2600" b="1" dirty="0"/>
          </a:p>
        </p:txBody>
      </p:sp>
      <p:sp>
        <p:nvSpPr>
          <p:cNvPr id="29716" name="Content Placeholder 7"/>
          <p:cNvSpPr>
            <a:spLocks noGrp="1"/>
          </p:cNvSpPr>
          <p:nvPr>
            <p:ph sz="half" idx="2"/>
          </p:nvPr>
        </p:nvSpPr>
        <p:spPr>
          <a:xfrm>
            <a:off x="235625" y="830496"/>
            <a:ext cx="8672750" cy="4285724"/>
          </a:xfrm>
        </p:spPr>
        <p:txBody>
          <a:bodyPr/>
          <a:lstStyle/>
          <a:p>
            <a:pPr marL="911225" lvl="3" indent="0">
              <a:spcBef>
                <a:spcPts val="0"/>
              </a:spcBef>
              <a:spcAft>
                <a:spcPts val="600"/>
              </a:spcAft>
              <a:buNone/>
            </a:pPr>
            <a:endParaRPr lang="en-GB" sz="1000" dirty="0">
              <a:effectLst/>
              <a:ea typeface="Times New Roman" panose="02020603050405020304" pitchFamily="18" charset="0"/>
            </a:endParaRPr>
          </a:p>
          <a:p>
            <a:pPr>
              <a:spcBef>
                <a:spcPts val="0"/>
              </a:spcBef>
              <a:spcAft>
                <a:spcPts val="0"/>
              </a:spcAft>
            </a:pPr>
            <a:r>
              <a:rPr lang="de-DE" altLang="de-DE" sz="1600" b="1" dirty="0"/>
              <a:t>Normative Progress Summary per KI in SA2#155</a:t>
            </a:r>
            <a:r>
              <a:rPr lang="de-DE" altLang="de-DE" sz="1400" b="1" dirty="0"/>
              <a:t>:  (</a:t>
            </a:r>
            <a:r>
              <a:rPr lang="de-DE" altLang="de-DE" sz="1400" b="1" dirty="0" err="1"/>
              <a:t>Cont</a:t>
            </a:r>
            <a:r>
              <a:rPr lang="de-DE" altLang="de-DE" sz="1400" b="1" dirty="0"/>
              <a:t>‘) </a:t>
            </a:r>
            <a:endParaRPr lang="de-DE" altLang="de-DE" sz="1400" i="1" dirty="0"/>
          </a:p>
          <a:p>
            <a:pPr marL="685800" lvl="2">
              <a:spcBef>
                <a:spcPts val="0"/>
              </a:spcBef>
              <a:spcAft>
                <a:spcPts val="300"/>
              </a:spcAft>
            </a:pPr>
            <a:r>
              <a:rPr lang="en-GB" sz="1200" b="1" dirty="0">
                <a:effectLst/>
                <a:ea typeface="Malgun Gothic" panose="020B0503020000020004" pitchFamily="34" charset="-127"/>
              </a:rPr>
              <a:t>KI#3: </a:t>
            </a:r>
            <a:r>
              <a:rPr lang="en-GB" sz="1200" b="1" dirty="0">
                <a:ea typeface="Malgun Gothic" panose="020B0503020000020004" pitchFamily="34" charset="-127"/>
              </a:rPr>
              <a:t>5GC information exposure to authorized 3</a:t>
            </a:r>
            <a:r>
              <a:rPr lang="en-GB" sz="1200" b="1" baseline="30000" dirty="0">
                <a:ea typeface="Malgun Gothic" panose="020B0503020000020004" pitchFamily="34" charset="-127"/>
              </a:rPr>
              <a:t>rd</a:t>
            </a:r>
            <a:r>
              <a:rPr lang="en-GB" sz="1200" b="1" dirty="0">
                <a:ea typeface="Malgun Gothic" panose="020B0503020000020004" pitchFamily="34" charset="-127"/>
              </a:rPr>
              <a:t> party for application layer AI/ML operation </a:t>
            </a:r>
          </a:p>
          <a:p>
            <a:pPr marL="685800" lvl="3" indent="0">
              <a:spcBef>
                <a:spcPts val="0"/>
              </a:spcBef>
              <a:spcAft>
                <a:spcPts val="300"/>
              </a:spcAft>
              <a:buNone/>
            </a:pPr>
            <a:r>
              <a:rPr lang="en-GB" sz="1200" b="1" dirty="0">
                <a:effectLst/>
                <a:ea typeface="Malgun Gothic" panose="020B0503020000020004" pitchFamily="34" charset="-127"/>
              </a:rPr>
              <a:t>Status: </a:t>
            </a:r>
            <a:r>
              <a:rPr lang="en-GB" sz="1200" dirty="0">
                <a:effectLst/>
                <a:ea typeface="Malgun Gothic" panose="020B0503020000020004" pitchFamily="34" charset="-127"/>
              </a:rPr>
              <a:t>1 (Approved – LSout to SA3 &amp; GSMA, copied to SA1), 4 (Merged – LSout),  1 </a:t>
            </a:r>
            <a:r>
              <a:rPr lang="en-GB" sz="1200" dirty="0">
                <a:ea typeface="Malgun Gothic" panose="020B0503020000020004" pitchFamily="34" charset="-127"/>
              </a:rPr>
              <a:t>(Postponed – 23.501), 1 (Withdrawn – 23.503), 1 (Noted – 23.503)</a:t>
            </a:r>
          </a:p>
          <a:p>
            <a:pPr marL="685800" lvl="3" indent="0">
              <a:spcBef>
                <a:spcPts val="0"/>
              </a:spcBef>
              <a:spcAft>
                <a:spcPts val="300"/>
              </a:spcAft>
              <a:buNone/>
            </a:pPr>
            <a:r>
              <a:rPr lang="en-GB" sz="1200" b="1" dirty="0">
                <a:effectLst/>
                <a:ea typeface="Malgun Gothic" panose="020B0503020000020004" pitchFamily="34" charset="-127"/>
              </a:rPr>
              <a:t>Next Steps: </a:t>
            </a:r>
          </a:p>
          <a:p>
            <a:pPr marL="1143000" lvl="3">
              <a:spcBef>
                <a:spcPts val="0"/>
              </a:spcBef>
              <a:spcAft>
                <a:spcPts val="300"/>
              </a:spcAft>
            </a:pPr>
            <a:r>
              <a:rPr lang="en-GB" sz="1200" dirty="0">
                <a:ea typeface="Malgun Gothic" panose="020B0503020000020004" pitchFamily="34" charset="-127"/>
              </a:rPr>
              <a:t>Determine User Consent checking only when SA3 concludes their work. </a:t>
            </a:r>
          </a:p>
          <a:p>
            <a:pPr marL="685800" lvl="2">
              <a:spcBef>
                <a:spcPts val="0"/>
              </a:spcBef>
              <a:spcAft>
                <a:spcPts val="300"/>
              </a:spcAft>
            </a:pPr>
            <a:r>
              <a:rPr lang="en-GB" sz="1200" b="1" dirty="0">
                <a:effectLst/>
                <a:ea typeface="Malgun Gothic" panose="020B0503020000020004" pitchFamily="34" charset="-127"/>
              </a:rPr>
              <a:t>KI#4: Enhancing External Parameter Provisioning</a:t>
            </a:r>
          </a:p>
          <a:p>
            <a:pPr marL="685800" lvl="3" indent="0">
              <a:spcBef>
                <a:spcPts val="0"/>
              </a:spcBef>
              <a:spcAft>
                <a:spcPts val="300"/>
              </a:spcAft>
              <a:buNone/>
            </a:pPr>
            <a:r>
              <a:rPr lang="en-GB" sz="1200" b="1" dirty="0">
                <a:ea typeface="Malgun Gothic" panose="020B0503020000020004" pitchFamily="34" charset="-127"/>
              </a:rPr>
              <a:t>Status: </a:t>
            </a:r>
            <a:r>
              <a:rPr lang="en-GB" sz="1200" dirty="0">
                <a:ea typeface="Malgun Gothic" panose="020B0503020000020004" pitchFamily="34" charset="-127"/>
              </a:rPr>
              <a:t>1 (Approved – 23.502) </a:t>
            </a:r>
          </a:p>
          <a:p>
            <a:pPr marL="685800" lvl="3" indent="0">
              <a:spcBef>
                <a:spcPts val="0"/>
              </a:spcBef>
              <a:spcAft>
                <a:spcPts val="300"/>
              </a:spcAft>
              <a:buNone/>
            </a:pPr>
            <a:r>
              <a:rPr lang="en-GB" sz="1200" b="1" dirty="0">
                <a:effectLst/>
                <a:ea typeface="Malgun Gothic" panose="020B0503020000020004" pitchFamily="34" charset="-127"/>
              </a:rPr>
              <a:t>Next Steps: </a:t>
            </a:r>
            <a:r>
              <a:rPr lang="en-GB" sz="1200" dirty="0">
                <a:effectLst/>
                <a:ea typeface="Malgun Gothic" panose="020B0503020000020004" pitchFamily="34" charset="-127"/>
              </a:rPr>
              <a:t> </a:t>
            </a:r>
          </a:p>
          <a:p>
            <a:pPr marL="1141413" lvl="3" indent="-227013">
              <a:spcBef>
                <a:spcPts val="0"/>
              </a:spcBef>
              <a:spcAft>
                <a:spcPts val="300"/>
              </a:spcAft>
            </a:pPr>
            <a:r>
              <a:rPr lang="en-GB" sz="1200" dirty="0">
                <a:ea typeface="Malgun Gothic" panose="020B0503020000020004" pitchFamily="34" charset="-127"/>
              </a:rPr>
              <a:t>Finalize outstanding open issues related to multiple Expected UE behaviour parameters  </a:t>
            </a:r>
          </a:p>
          <a:p>
            <a:pPr marL="1141413" lvl="3" indent="-227013">
              <a:spcBef>
                <a:spcPts val="0"/>
              </a:spcBef>
              <a:spcAft>
                <a:spcPts val="300"/>
              </a:spcAft>
            </a:pPr>
            <a:r>
              <a:rPr lang="en-GB" sz="1200" dirty="0">
                <a:ea typeface="Malgun Gothic" panose="020B0503020000020004" pitchFamily="34" charset="-127"/>
              </a:rPr>
              <a:t>Provide high level descriptions for AI/ML assisted external parameter provisioning in TS 23.501  </a:t>
            </a:r>
            <a:endParaRPr lang="en-GB" sz="1200" dirty="0">
              <a:effectLst/>
              <a:ea typeface="DengXian" panose="02010600030101010101" pitchFamily="2" charset="-122"/>
            </a:endParaRPr>
          </a:p>
          <a:p>
            <a:pPr marL="685800" lvl="2">
              <a:spcBef>
                <a:spcPts val="0"/>
              </a:spcBef>
              <a:spcAft>
                <a:spcPts val="300"/>
              </a:spcAft>
            </a:pPr>
            <a:r>
              <a:rPr lang="en-US" sz="1200" b="1" dirty="0">
                <a:effectLst/>
                <a:ea typeface="DengXian" panose="02010600030101010101" pitchFamily="2" charset="-122"/>
                <a:cs typeface="Calibri" panose="020F0502020204030204" pitchFamily="34" charset="0"/>
              </a:rPr>
              <a:t>KI#5: </a:t>
            </a:r>
            <a:r>
              <a:rPr lang="en-US" sz="1200" b="1" dirty="0">
                <a:ea typeface="Malgun Gothic" panose="020B0503020000020004" pitchFamily="34" charset="-127"/>
                <a:cs typeface="Calibri" panose="020F0502020204030204" pitchFamily="34" charset="0"/>
              </a:rPr>
              <a:t>5GC Enhancements to enable Application AI/ML Traffic Transport </a:t>
            </a:r>
          </a:p>
          <a:p>
            <a:pPr marL="685800" lvl="2" indent="0">
              <a:spcBef>
                <a:spcPts val="0"/>
              </a:spcBef>
              <a:spcAft>
                <a:spcPts val="300"/>
              </a:spcAft>
              <a:buNone/>
            </a:pPr>
            <a:r>
              <a:rPr lang="en-US" sz="1200" b="1" dirty="0">
                <a:effectLst/>
                <a:ea typeface="Malgun Gothic" panose="020B0503020000020004" pitchFamily="34" charset="-127"/>
                <a:cs typeface="Calibri" panose="020F0502020204030204" pitchFamily="34" charset="0"/>
              </a:rPr>
              <a:t>Status</a:t>
            </a:r>
            <a:r>
              <a:rPr lang="en-US" sz="1200" b="1" dirty="0">
                <a:ea typeface="Malgun Gothic" panose="020B0503020000020004" pitchFamily="34" charset="-127"/>
                <a:cs typeface="Calibri" panose="020F0502020204030204" pitchFamily="34" charset="0"/>
              </a:rPr>
              <a:t>: </a:t>
            </a:r>
            <a:r>
              <a:rPr lang="en-US" sz="1200" dirty="0">
                <a:ea typeface="Malgun Gothic" panose="020B0503020000020004" pitchFamily="34" charset="-127"/>
                <a:cs typeface="Calibri" panose="020F0502020204030204" pitchFamily="34" charset="0"/>
              </a:rPr>
              <a:t>1 (Approved – 23.288), 1 (Approved -23.502) 1 (Approved – 23.503), 2 (Merged – 23.502, 23.503), 1 (Withdrawn – 23.503), </a:t>
            </a:r>
          </a:p>
          <a:p>
            <a:pPr marL="685800" lvl="2" indent="0">
              <a:spcBef>
                <a:spcPts val="0"/>
              </a:spcBef>
              <a:spcAft>
                <a:spcPts val="300"/>
              </a:spcAft>
              <a:buNone/>
            </a:pPr>
            <a:r>
              <a:rPr lang="en-US" sz="1200" b="1" dirty="0">
                <a:effectLst/>
                <a:ea typeface="Malgun Gothic" panose="020B0503020000020004" pitchFamily="34" charset="-127"/>
                <a:cs typeface="Calibri" panose="020F0502020204030204" pitchFamily="34" charset="0"/>
              </a:rPr>
              <a:t>Next Steps: </a:t>
            </a:r>
          </a:p>
          <a:p>
            <a:pPr marL="1143000" lvl="3">
              <a:spcBef>
                <a:spcPts val="0"/>
              </a:spcBef>
              <a:spcAft>
                <a:spcPts val="300"/>
              </a:spcAft>
            </a:pPr>
            <a:r>
              <a:rPr lang="en-US" sz="1200" dirty="0">
                <a:ea typeface="Malgun Gothic" panose="020B0503020000020004" pitchFamily="34" charset="-127"/>
                <a:cs typeface="Calibri" panose="020F0502020204030204" pitchFamily="34" charset="0"/>
              </a:rPr>
              <a:t>Further determination if all DN Performance Analytics applicable to the predictions in TS 23.288</a:t>
            </a:r>
          </a:p>
          <a:p>
            <a:pPr marL="1143000" lvl="3">
              <a:spcBef>
                <a:spcPts val="0"/>
              </a:spcBef>
              <a:spcAft>
                <a:spcPts val="300"/>
              </a:spcAft>
            </a:pPr>
            <a:r>
              <a:rPr lang="en-US" sz="1200" dirty="0">
                <a:effectLst/>
                <a:ea typeface="Malgun Gothic" panose="020B0503020000020004" pitchFamily="34" charset="-127"/>
                <a:cs typeface="Calibri" panose="020F0502020204030204" pitchFamily="34" charset="0"/>
              </a:rPr>
              <a:t>Provide high-level descriptions for PDTQ in TS 23.501</a:t>
            </a:r>
          </a:p>
          <a:p>
            <a:pPr marL="685800" lvl="2">
              <a:spcBef>
                <a:spcPts val="0"/>
              </a:spcBef>
              <a:spcAft>
                <a:spcPts val="300"/>
              </a:spcAft>
            </a:pPr>
            <a:r>
              <a:rPr lang="en-US" sz="1200" b="1" dirty="0">
                <a:ea typeface="DengXian" panose="02010600030101010101" pitchFamily="2" charset="-122"/>
                <a:cs typeface="Calibri" panose="020F0502020204030204" pitchFamily="34" charset="0"/>
              </a:rPr>
              <a:t>KI#6: </a:t>
            </a:r>
            <a:r>
              <a:rPr lang="en-GB" sz="1200" b="1" dirty="0">
                <a:ea typeface="Malgun Gothic" panose="020B0503020000020004" pitchFamily="34" charset="-127"/>
                <a:cs typeface="Calibri" panose="020F0502020204030204" pitchFamily="34" charset="0"/>
              </a:rPr>
              <a:t>QoS and Policy enhancement </a:t>
            </a:r>
          </a:p>
          <a:p>
            <a:pPr marL="685800" lvl="3" indent="0">
              <a:spcBef>
                <a:spcPts val="0"/>
              </a:spcBef>
              <a:spcAft>
                <a:spcPts val="300"/>
              </a:spcAft>
              <a:buNone/>
            </a:pPr>
            <a:r>
              <a:rPr lang="en-GB" sz="1200" b="1" dirty="0">
                <a:effectLst/>
                <a:ea typeface="Malgun Gothic" panose="020B0503020000020004" pitchFamily="34" charset="-127"/>
                <a:cs typeface="Calibri" panose="020F0502020204030204" pitchFamily="34" charset="0"/>
              </a:rPr>
              <a:t>Status</a:t>
            </a:r>
            <a:r>
              <a:rPr lang="en-GB" sz="1200" b="1" dirty="0">
                <a:ea typeface="Malgun Gothic" panose="020B0503020000020004" pitchFamily="34" charset="-127"/>
                <a:cs typeface="Calibri" panose="020F0502020204030204" pitchFamily="34" charset="0"/>
              </a:rPr>
              <a:t>: </a:t>
            </a:r>
            <a:r>
              <a:rPr lang="en-GB" sz="1200" dirty="0">
                <a:ea typeface="Malgun Gothic" panose="020B0503020000020004" pitchFamily="34" charset="-127"/>
                <a:cs typeface="Calibri" panose="020F0502020204030204" pitchFamily="34" charset="0"/>
              </a:rPr>
              <a:t>2 (Postponed – 23.502, 23.503), 2 (Noted – DP, 23.501)</a:t>
            </a:r>
          </a:p>
          <a:p>
            <a:pPr marL="685800" lvl="3" indent="0">
              <a:spcBef>
                <a:spcPts val="0"/>
              </a:spcBef>
              <a:spcAft>
                <a:spcPts val="300"/>
              </a:spcAft>
              <a:buNone/>
            </a:pPr>
            <a:r>
              <a:rPr lang="en-GB" sz="1200" b="1" dirty="0">
                <a:effectLst/>
                <a:ea typeface="Malgun Gothic" panose="020B0503020000020004" pitchFamily="34" charset="-127"/>
                <a:cs typeface="Calibri" panose="020F0502020204030204" pitchFamily="34" charset="0"/>
              </a:rPr>
              <a:t>Next Steps: </a:t>
            </a:r>
          </a:p>
          <a:p>
            <a:pPr marL="1143000" lvl="3">
              <a:spcBef>
                <a:spcPts val="0"/>
              </a:spcBef>
              <a:spcAft>
                <a:spcPts val="300"/>
              </a:spcAft>
            </a:pPr>
            <a:r>
              <a:rPr lang="en-GB" sz="1200" dirty="0">
                <a:effectLst/>
                <a:ea typeface="Malgun Gothic" panose="020B0503020000020004" pitchFamily="34" charset="-127"/>
                <a:cs typeface="Calibri" panose="020F0502020204030204" pitchFamily="34" charset="0"/>
              </a:rPr>
              <a:t>Discuss and conclude whether new 5QI is needed, awaiting SA1 response on clarifications on 22.261 KPI values</a:t>
            </a:r>
          </a:p>
          <a:p>
            <a:pPr marL="1143000" lvl="3">
              <a:spcBef>
                <a:spcPts val="0"/>
              </a:spcBef>
              <a:spcAft>
                <a:spcPts val="300"/>
              </a:spcAft>
            </a:pPr>
            <a:r>
              <a:rPr lang="en-US" sz="1200" dirty="0">
                <a:effectLst/>
                <a:latin typeface="Calibri" panose="020F0502020204030204" pitchFamily="34" charset="0"/>
                <a:ea typeface="SimSun" panose="02010600030101010101" pitchFamily="2" charset="-122"/>
              </a:rPr>
              <a:t>Discuss and conclude whether timing information can be included in the AF QoS request</a:t>
            </a:r>
            <a:endParaRPr lang="en-GB" sz="1200" dirty="0">
              <a:effectLst/>
              <a:ea typeface="Malgun Gothic" panose="020B0503020000020004" pitchFamily="34" charset="-127"/>
              <a:cs typeface="Calibri" panose="020F0502020204030204" pitchFamily="34" charset="0"/>
            </a:endParaRPr>
          </a:p>
        </p:txBody>
      </p:sp>
    </p:spTree>
    <p:extLst>
      <p:ext uri="{BB962C8B-B14F-4D97-AF65-F5344CB8AC3E}">
        <p14:creationId xmlns:p14="http://schemas.microsoft.com/office/powerpoint/2010/main" val="465491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7974012" cy="787400"/>
          </a:xfrm>
        </p:spPr>
        <p:txBody>
          <a:bodyPr/>
          <a:lstStyle/>
          <a:p>
            <a:pPr algn="l"/>
            <a:r>
              <a:rPr lang="en-US" altLang="de-DE" sz="2600" b="1" dirty="0"/>
              <a:t>FS_AIMLsys/AIMLsys status after SA2#155 (3/4)</a:t>
            </a:r>
            <a:endParaRPr lang="de-DE" altLang="de-DE" sz="2600" b="1" dirty="0"/>
          </a:p>
        </p:txBody>
      </p:sp>
      <p:sp>
        <p:nvSpPr>
          <p:cNvPr id="29716" name="Content Placeholder 7"/>
          <p:cNvSpPr>
            <a:spLocks noGrp="1"/>
          </p:cNvSpPr>
          <p:nvPr>
            <p:ph sz="half" idx="2"/>
          </p:nvPr>
        </p:nvSpPr>
        <p:spPr>
          <a:xfrm>
            <a:off x="179388" y="601896"/>
            <a:ext cx="8672750" cy="4285724"/>
          </a:xfrm>
        </p:spPr>
        <p:txBody>
          <a:bodyPr/>
          <a:lstStyle/>
          <a:p>
            <a:pPr marL="911225" lvl="3" indent="0">
              <a:spcBef>
                <a:spcPts val="0"/>
              </a:spcBef>
              <a:spcAft>
                <a:spcPts val="600"/>
              </a:spcAft>
              <a:buNone/>
            </a:pPr>
            <a:endParaRPr lang="en-GB" sz="1000" dirty="0">
              <a:effectLst/>
              <a:ea typeface="Times New Roman" panose="02020603050405020304" pitchFamily="18" charset="0"/>
            </a:endParaRPr>
          </a:p>
          <a:p>
            <a:pPr>
              <a:spcBef>
                <a:spcPts val="0"/>
              </a:spcBef>
              <a:spcAft>
                <a:spcPts val="0"/>
              </a:spcAft>
            </a:pPr>
            <a:r>
              <a:rPr lang="de-DE" altLang="de-DE" sz="1600" b="1" dirty="0"/>
              <a:t>Normative Progress Summary per KI in SA2#155</a:t>
            </a:r>
            <a:r>
              <a:rPr lang="de-DE" altLang="de-DE" sz="1400" b="1" dirty="0"/>
              <a:t>:  (</a:t>
            </a:r>
            <a:r>
              <a:rPr lang="de-DE" altLang="de-DE" sz="1400" b="1" dirty="0" err="1"/>
              <a:t>Cont</a:t>
            </a:r>
            <a:r>
              <a:rPr lang="de-DE" altLang="de-DE" sz="1400" b="1" dirty="0"/>
              <a:t>‘) </a:t>
            </a:r>
            <a:endParaRPr lang="de-DE" altLang="de-DE" sz="1400" i="1" dirty="0"/>
          </a:p>
          <a:p>
            <a:pPr marL="685800" lvl="2">
              <a:spcBef>
                <a:spcPts val="0"/>
              </a:spcBef>
              <a:spcAft>
                <a:spcPts val="300"/>
              </a:spcAft>
            </a:pPr>
            <a:r>
              <a:rPr lang="en-US" sz="1200" b="1" dirty="0">
                <a:effectLst/>
                <a:ea typeface="DengXian" panose="02010600030101010101" pitchFamily="2" charset="-122"/>
                <a:cs typeface="Calibri" panose="020F0502020204030204" pitchFamily="34" charset="0"/>
              </a:rPr>
              <a:t>KI#7: 5GS Assistance to Federated Learning operation </a:t>
            </a:r>
          </a:p>
          <a:p>
            <a:pPr marL="914400" lvl="3">
              <a:spcBef>
                <a:spcPts val="0"/>
              </a:spcBef>
              <a:spcAft>
                <a:spcPts val="300"/>
              </a:spcAft>
              <a:buFont typeface="Wingdings" panose="05000000000000000000" pitchFamily="2" charset="2"/>
              <a:buChar char="q"/>
            </a:pPr>
            <a:r>
              <a:rPr lang="en-US" sz="1200" b="1" dirty="0">
                <a:ea typeface="DengXian" panose="02010600030101010101" pitchFamily="2" charset="-122"/>
                <a:cs typeface="Calibri" panose="020F0502020204030204" pitchFamily="34" charset="0"/>
              </a:rPr>
              <a:t>A. Member Selection Assistance Functionalities </a:t>
            </a:r>
          </a:p>
          <a:p>
            <a:pPr marL="914400" lvl="4" indent="0">
              <a:spcBef>
                <a:spcPts val="0"/>
              </a:spcBef>
              <a:spcAft>
                <a:spcPts val="300"/>
              </a:spcAft>
              <a:buNone/>
            </a:pPr>
            <a:r>
              <a:rPr lang="en-US" sz="1200" b="1" dirty="0">
                <a:ea typeface="DengXian" panose="02010600030101010101" pitchFamily="2" charset="-122"/>
                <a:cs typeface="Calibri" panose="020F0502020204030204" pitchFamily="34" charset="0"/>
              </a:rPr>
              <a:t>Status: </a:t>
            </a:r>
            <a:r>
              <a:rPr lang="en-US" sz="1200" dirty="0">
                <a:ea typeface="DengXian" panose="02010600030101010101" pitchFamily="2" charset="-122"/>
                <a:cs typeface="Calibri" panose="020F0502020204030204" pitchFamily="34" charset="0"/>
              </a:rPr>
              <a:t>1 (Approved – 23.501), 6 (Approved – 23.502),  12 (Merged – 23.501, 23.502), 3 (Noted – DPs, 23.502)</a:t>
            </a:r>
          </a:p>
          <a:p>
            <a:pPr marL="914400" lvl="4" indent="0">
              <a:spcBef>
                <a:spcPts val="0"/>
              </a:spcBef>
              <a:spcAft>
                <a:spcPts val="300"/>
              </a:spcAft>
              <a:buNone/>
            </a:pPr>
            <a:r>
              <a:rPr lang="en-US" sz="1200" b="1" dirty="0">
                <a:ea typeface="DengXian" panose="02010600030101010101" pitchFamily="2" charset="-122"/>
                <a:cs typeface="Calibri" panose="020F0502020204030204" pitchFamily="34" charset="0"/>
              </a:rPr>
              <a:t>Next Steps: </a:t>
            </a:r>
          </a:p>
          <a:p>
            <a:pPr marL="1371600" lvl="4">
              <a:spcBef>
                <a:spcPts val="0"/>
              </a:spcBef>
              <a:spcAft>
                <a:spcPts val="300"/>
              </a:spcAft>
              <a:buFont typeface="Calibri" panose="020F0502020204030204" pitchFamily="34" charset="0"/>
              <a:buChar char="−"/>
            </a:pPr>
            <a:r>
              <a:rPr lang="en-US" sz="1200" dirty="0">
                <a:ea typeface="DengXian" panose="02010600030101010101" pitchFamily="2" charset="-122"/>
                <a:cs typeface="Calibri" panose="020F0502020204030204" pitchFamily="34" charset="0"/>
              </a:rPr>
              <a:t>Determine the final terminology for the service and the operation to support the member selection assistance functionalities</a:t>
            </a:r>
          </a:p>
          <a:p>
            <a:pPr marL="1371600" lvl="4">
              <a:spcBef>
                <a:spcPts val="0"/>
              </a:spcBef>
              <a:spcAft>
                <a:spcPts val="300"/>
              </a:spcAft>
              <a:buFont typeface="Calibri" panose="020F0502020204030204" pitchFamily="34" charset="0"/>
              <a:buChar char="−"/>
            </a:pPr>
            <a:r>
              <a:rPr lang="en-US" sz="1200" dirty="0">
                <a:ea typeface="DengXian" panose="02010600030101010101" pitchFamily="2" charset="-122"/>
                <a:cs typeface="Calibri" panose="020F0502020204030204" pitchFamily="34" charset="0"/>
              </a:rPr>
              <a:t>Finalize the member selection framework on how to capture the descriptions of the member selection criteria in TS 23.502</a:t>
            </a:r>
          </a:p>
          <a:p>
            <a:pPr marL="1371600" lvl="4">
              <a:spcBef>
                <a:spcPts val="0"/>
              </a:spcBef>
              <a:spcAft>
                <a:spcPts val="300"/>
              </a:spcAft>
              <a:buFont typeface="Calibri" panose="020F0502020204030204" pitchFamily="34" charset="0"/>
              <a:buChar char="−"/>
            </a:pPr>
            <a:r>
              <a:rPr lang="en-US" sz="1200" dirty="0">
                <a:ea typeface="DengXian" panose="02010600030101010101" pitchFamily="2" charset="-122"/>
                <a:cs typeface="Calibri" panose="020F0502020204030204" pitchFamily="34" charset="0"/>
              </a:rPr>
              <a:t>Finalize the list of member selection criteria for the NEF services for Member Selection Assistance in TS 23.502</a:t>
            </a:r>
          </a:p>
          <a:p>
            <a:pPr marL="914400" lvl="3">
              <a:spcBef>
                <a:spcPts val="0"/>
              </a:spcBef>
              <a:spcAft>
                <a:spcPts val="300"/>
              </a:spcAft>
              <a:buFont typeface="Wingdings" panose="05000000000000000000" pitchFamily="2" charset="2"/>
              <a:buChar char="q"/>
            </a:pPr>
            <a:r>
              <a:rPr lang="en-US" sz="1200" b="1" dirty="0">
                <a:effectLst/>
                <a:ea typeface="DengXian" panose="02010600030101010101" pitchFamily="2" charset="-122"/>
                <a:cs typeface="Calibri" panose="020F0502020204030204" pitchFamily="34" charset="0"/>
              </a:rPr>
              <a:t>B. Network Analytics Extension</a:t>
            </a:r>
            <a:r>
              <a:rPr lang="en-US" sz="1200" b="1" dirty="0">
                <a:ea typeface="DengXian" panose="02010600030101010101" pitchFamily="2" charset="-122"/>
                <a:cs typeface="Calibri" panose="020F0502020204030204" pitchFamily="34" charset="0"/>
              </a:rPr>
              <a:t>s </a:t>
            </a:r>
          </a:p>
          <a:p>
            <a:pPr marL="914400" lvl="3" indent="0">
              <a:spcBef>
                <a:spcPts val="0"/>
              </a:spcBef>
              <a:spcAft>
                <a:spcPts val="300"/>
              </a:spcAft>
              <a:buNone/>
            </a:pPr>
            <a:r>
              <a:rPr lang="en-US" sz="1200" b="1" dirty="0">
                <a:ea typeface="DengXian" panose="02010600030101010101" pitchFamily="2" charset="-122"/>
                <a:cs typeface="Calibri" panose="020F0502020204030204" pitchFamily="34" charset="0"/>
              </a:rPr>
              <a:t>Status: </a:t>
            </a:r>
            <a:r>
              <a:rPr lang="en-US" sz="1200" dirty="0">
                <a:ea typeface="DengXian" panose="02010600030101010101" pitchFamily="2" charset="-122"/>
                <a:cs typeface="Calibri" panose="020F0502020204030204" pitchFamily="34" charset="0"/>
              </a:rPr>
              <a:t>2 (Approved – 23.288), 1 (Merged – 23.288) </a:t>
            </a:r>
          </a:p>
          <a:p>
            <a:pPr marL="914400" lvl="4" indent="0">
              <a:spcBef>
                <a:spcPts val="0"/>
              </a:spcBef>
              <a:spcAft>
                <a:spcPts val="300"/>
              </a:spcAft>
              <a:buNone/>
            </a:pPr>
            <a:r>
              <a:rPr lang="en-US" sz="1200" b="1" dirty="0">
                <a:ea typeface="DengXian" panose="02010600030101010101" pitchFamily="2" charset="-122"/>
                <a:cs typeface="Calibri" panose="020F0502020204030204" pitchFamily="34" charset="0"/>
              </a:rPr>
              <a:t>Next Steps: </a:t>
            </a:r>
          </a:p>
          <a:p>
            <a:pPr marL="1371600" lvl="4">
              <a:spcBef>
                <a:spcPts val="0"/>
              </a:spcBef>
              <a:spcAft>
                <a:spcPts val="300"/>
              </a:spcAft>
              <a:buFont typeface="Calibri" panose="020F0502020204030204" pitchFamily="34" charset="0"/>
              <a:buChar char="−"/>
            </a:pPr>
            <a:r>
              <a:rPr lang="en-US" sz="1200" dirty="0">
                <a:ea typeface="DengXian" panose="02010600030101010101" pitchFamily="2" charset="-122"/>
                <a:cs typeface="Calibri" panose="020F0502020204030204" pitchFamily="34" charset="0"/>
              </a:rPr>
              <a:t>Clarifying how the Server location can be recognized to assist the determination the E2E data volume transfer time analytics</a:t>
            </a:r>
          </a:p>
          <a:p>
            <a:pPr marL="457200" lvl="1" indent="-457200">
              <a:spcBef>
                <a:spcPts val="0"/>
              </a:spcBef>
              <a:spcAft>
                <a:spcPts val="300"/>
              </a:spcAft>
              <a:buBlip>
                <a:blip r:embed="rId3"/>
              </a:buBlip>
            </a:pPr>
            <a:r>
              <a:rPr lang="en-US" sz="1600" b="1" dirty="0"/>
              <a:t>RAN impacts and dependencies</a:t>
            </a:r>
            <a:r>
              <a:rPr lang="en-US" sz="1600" dirty="0"/>
              <a:t>:</a:t>
            </a:r>
            <a:endParaRPr lang="de-DE" sz="1600" dirty="0"/>
          </a:p>
          <a:p>
            <a:pPr lvl="1">
              <a:spcBef>
                <a:spcPts val="0"/>
              </a:spcBef>
              <a:spcAft>
                <a:spcPts val="0"/>
              </a:spcAft>
              <a:buClrTx/>
            </a:pPr>
            <a:r>
              <a:rPr lang="en-US" sz="1200" dirty="0"/>
              <a:t>No RAN and no UE impact.</a:t>
            </a:r>
          </a:p>
          <a:p>
            <a:pPr lvl="1">
              <a:spcBef>
                <a:spcPts val="0"/>
              </a:spcBef>
              <a:spcAft>
                <a:spcPts val="300"/>
              </a:spcAft>
              <a:buClrTx/>
            </a:pPr>
            <a:r>
              <a:rPr lang="en-US" altLang="zh-CN" sz="1200" dirty="0"/>
              <a:t>SA WG3 (KI#3, 5) and  SA WG5 (KI#5)</a:t>
            </a:r>
            <a:r>
              <a:rPr lang="en-US" sz="1200" dirty="0"/>
              <a:t> </a:t>
            </a:r>
          </a:p>
          <a:p>
            <a:pPr lvl="1">
              <a:spcBef>
                <a:spcPts val="0"/>
              </a:spcBef>
              <a:spcAft>
                <a:spcPts val="300"/>
              </a:spcAft>
              <a:buClrTx/>
            </a:pPr>
            <a:endParaRPr lang="en-US" sz="1200" dirty="0"/>
          </a:p>
          <a:p>
            <a:pPr lvl="0">
              <a:spcBef>
                <a:spcPts val="0"/>
              </a:spcBef>
              <a:spcAft>
                <a:spcPts val="300"/>
              </a:spcAft>
            </a:pPr>
            <a:r>
              <a:rPr lang="de-DE" sz="1600" b="1" dirty="0" err="1"/>
              <a:t>Contentious</a:t>
            </a:r>
            <a:r>
              <a:rPr lang="de-DE" sz="1600" b="1" dirty="0"/>
              <a:t> </a:t>
            </a:r>
            <a:r>
              <a:rPr lang="de-DE" sz="1600" b="1" dirty="0" err="1"/>
              <a:t>Issue</a:t>
            </a:r>
            <a:r>
              <a:rPr lang="de-DE" sz="1600" dirty="0"/>
              <a:t>:</a:t>
            </a:r>
          </a:p>
          <a:p>
            <a:pPr lvl="1">
              <a:spcBef>
                <a:spcPts val="0"/>
              </a:spcBef>
              <a:spcAft>
                <a:spcPts val="300"/>
              </a:spcAft>
              <a:buClrTx/>
            </a:pPr>
            <a:r>
              <a:rPr lang="de-DE" sz="1200" dirty="0"/>
              <a:t>None</a:t>
            </a:r>
          </a:p>
          <a:p>
            <a:pPr lvl="1">
              <a:spcBef>
                <a:spcPts val="0"/>
              </a:spcBef>
              <a:spcAft>
                <a:spcPts val="300"/>
              </a:spcAft>
              <a:buClrTx/>
            </a:pPr>
            <a:endParaRPr lang="de-DE" sz="1200" dirty="0"/>
          </a:p>
          <a:p>
            <a:pPr>
              <a:spcBef>
                <a:spcPts val="0"/>
              </a:spcBef>
              <a:spcAft>
                <a:spcPts val="300"/>
              </a:spcAft>
            </a:pPr>
            <a:r>
              <a:rPr lang="de-DE" sz="1600" b="1" dirty="0"/>
              <a:t>Focus </a:t>
            </a:r>
            <a:r>
              <a:rPr lang="de-DE" sz="1600" b="1" dirty="0" err="1"/>
              <a:t>for</a:t>
            </a:r>
            <a:r>
              <a:rPr lang="de-DE" sz="1600" b="1" dirty="0"/>
              <a:t> </a:t>
            </a:r>
            <a:r>
              <a:rPr lang="de-DE" sz="1600" b="1" dirty="0" err="1"/>
              <a:t>the</a:t>
            </a:r>
            <a:r>
              <a:rPr lang="de-DE" sz="1600" b="1" dirty="0"/>
              <a:t> Next Meeting (SA2#156E)</a:t>
            </a:r>
            <a:r>
              <a:rPr lang="de-DE" sz="1600" dirty="0"/>
              <a:t>:</a:t>
            </a:r>
          </a:p>
          <a:p>
            <a:pPr lvl="1">
              <a:spcBef>
                <a:spcPts val="0"/>
              </a:spcBef>
              <a:spcAft>
                <a:spcPts val="0"/>
              </a:spcAft>
              <a:buClrTx/>
            </a:pPr>
            <a:r>
              <a:rPr lang="en-US" sz="1200" dirty="0"/>
              <a:t>Working towards the completion of AIMLsys</a:t>
            </a:r>
          </a:p>
          <a:p>
            <a:pPr lvl="1">
              <a:spcBef>
                <a:spcPts val="0"/>
              </a:spcBef>
              <a:spcAft>
                <a:spcPts val="600"/>
              </a:spcAft>
              <a:buClrTx/>
            </a:pPr>
            <a:r>
              <a:rPr lang="en-US" sz="1200" dirty="0"/>
              <a:t>2 TUs = All (normative)</a:t>
            </a:r>
            <a:endParaRPr lang="de-DE" altLang="de-DE" sz="1200" dirty="0"/>
          </a:p>
          <a:p>
            <a:pPr marL="57150" lvl="1" indent="0">
              <a:spcBef>
                <a:spcPts val="0"/>
              </a:spcBef>
              <a:spcAft>
                <a:spcPts val="300"/>
              </a:spcAft>
              <a:buNone/>
            </a:pPr>
            <a:endParaRPr lang="en-US" sz="1800" dirty="0">
              <a:effectLst/>
              <a:ea typeface="DengXian"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2924940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60137" y="6065"/>
            <a:ext cx="7882137" cy="787400"/>
          </a:xfrm>
        </p:spPr>
        <p:txBody>
          <a:bodyPr/>
          <a:lstStyle/>
          <a:p>
            <a:pPr algn="l"/>
            <a:r>
              <a:rPr lang="en-US" altLang="de-DE" sz="2600" b="1" dirty="0"/>
              <a:t>FS_AIMLsys/AIMLsys status after SA2#155 (4/4)</a:t>
            </a:r>
            <a:endParaRPr lang="de-DE" altLang="de-DE" sz="2600" b="1" dirty="0"/>
          </a:p>
        </p:txBody>
      </p:sp>
      <p:sp>
        <p:nvSpPr>
          <p:cNvPr id="29716" name="Content Placeholder 7"/>
          <p:cNvSpPr>
            <a:spLocks noGrp="1"/>
          </p:cNvSpPr>
          <p:nvPr>
            <p:ph sz="half" idx="2"/>
          </p:nvPr>
        </p:nvSpPr>
        <p:spPr>
          <a:xfrm>
            <a:off x="294759" y="638063"/>
            <a:ext cx="8689104" cy="5581874"/>
          </a:xfrm>
        </p:spPr>
        <p:txBody>
          <a:bodyPr/>
          <a:lstStyle/>
          <a:p>
            <a:pPr>
              <a:spcBef>
                <a:spcPts val="0"/>
              </a:spcBef>
              <a:spcAft>
                <a:spcPts val="300"/>
              </a:spcAft>
            </a:pPr>
            <a:r>
              <a:rPr lang="en-US" altLang="zh-CN" sz="1600" b="1" dirty="0"/>
              <a:t>Overall Plan</a:t>
            </a:r>
            <a:r>
              <a:rPr lang="en-US" altLang="zh-CN" sz="1600" dirty="0"/>
              <a:t>:</a:t>
            </a:r>
          </a:p>
          <a:p>
            <a:pPr lvl="1">
              <a:spcBef>
                <a:spcPts val="0"/>
              </a:spcBef>
              <a:spcAft>
                <a:spcPts val="600"/>
              </a:spcAft>
              <a:buClrTx/>
            </a:pPr>
            <a:r>
              <a:rPr lang="en-US" altLang="zh-CN" sz="1200" dirty="0"/>
              <a:t>SA2#149E Feb(1.0 TU): </a:t>
            </a:r>
            <a:r>
              <a:rPr lang="en-US" sz="1200" dirty="0"/>
              <a:t>TR Skeleton, Scope &amp; New KIs approval &amp; architecture requirements, assumptions, terminology.</a:t>
            </a:r>
            <a:r>
              <a:rPr lang="en-US" altLang="de-DE" sz="1200" dirty="0"/>
              <a:t> </a:t>
            </a:r>
          </a:p>
          <a:p>
            <a:pPr lvl="1">
              <a:spcBef>
                <a:spcPts val="0"/>
              </a:spcBef>
              <a:spcAft>
                <a:spcPts val="600"/>
              </a:spcAft>
              <a:buClrTx/>
            </a:pPr>
            <a:r>
              <a:rPr lang="en-US" altLang="zh-CN" sz="1200" dirty="0"/>
              <a:t>SA2#150E Apr(1.0 TU): </a:t>
            </a:r>
            <a:r>
              <a:rPr lang="en-US" sz="1200" dirty="0"/>
              <a:t>Last meeting to finalize KIs, start of collecting new possible solutions, continuation to study the architecture requirements, assumptions, terminology. </a:t>
            </a:r>
          </a:p>
          <a:p>
            <a:pPr lvl="1">
              <a:spcBef>
                <a:spcPts val="0"/>
              </a:spcBef>
              <a:spcAft>
                <a:spcPts val="600"/>
              </a:spcAft>
              <a:buClrTx/>
            </a:pPr>
            <a:r>
              <a:rPr lang="en-US" altLang="zh-CN" sz="1200" dirty="0"/>
              <a:t>SA2#151E May(1.5 TU): </a:t>
            </a:r>
            <a:r>
              <a:rPr lang="en-US" sz="1200" dirty="0"/>
              <a:t>Last meeting for accepting new possible solutions, TR solution clean up, start of solution evaluation, and interim conclusion, if possible</a:t>
            </a:r>
            <a:endParaRPr lang="en-US" altLang="zh-CN" sz="1200" dirty="0"/>
          </a:p>
          <a:p>
            <a:pPr lvl="1">
              <a:spcBef>
                <a:spcPts val="0"/>
              </a:spcBef>
              <a:spcAft>
                <a:spcPts val="600"/>
              </a:spcAft>
              <a:buClrTx/>
            </a:pPr>
            <a:r>
              <a:rPr lang="en-US" altLang="zh-CN" sz="1200" dirty="0"/>
              <a:t>SA2#152E Aug(2.0 TU):  </a:t>
            </a:r>
            <a:r>
              <a:rPr lang="en-US" sz="1200" dirty="0"/>
              <a:t>TR solution clean-up, solution evaluation, interim conclusions or final conclusion, if possible </a:t>
            </a:r>
            <a:endParaRPr lang="en-US" altLang="zh-CN" sz="1200" dirty="0"/>
          </a:p>
          <a:p>
            <a:pPr lvl="1">
              <a:spcBef>
                <a:spcPts val="0"/>
              </a:spcBef>
              <a:spcAft>
                <a:spcPts val="600"/>
              </a:spcAft>
              <a:buClrTx/>
            </a:pPr>
            <a:r>
              <a:rPr lang="en-US" altLang="zh-CN" sz="1200" dirty="0"/>
              <a:t>SA2#153E Oct(1.5 TU):   TR solution clean-up, solution evaluation, s</a:t>
            </a:r>
            <a:r>
              <a:rPr lang="en-US" sz="1200" dirty="0"/>
              <a:t>tudy phase conclusion</a:t>
            </a:r>
          </a:p>
          <a:p>
            <a:pPr lvl="1">
              <a:spcBef>
                <a:spcPts val="0"/>
              </a:spcBef>
              <a:spcAft>
                <a:spcPts val="600"/>
              </a:spcAft>
              <a:buClrTx/>
            </a:pPr>
            <a:r>
              <a:rPr lang="en-US" altLang="zh-CN" sz="1200" dirty="0"/>
              <a:t>SA2#154 Nov(2.0 TU): Complete study phase conclusion, start of normative implementation </a:t>
            </a:r>
          </a:p>
          <a:p>
            <a:pPr lvl="1">
              <a:spcBef>
                <a:spcPts val="0"/>
              </a:spcBef>
              <a:spcAft>
                <a:spcPts val="600"/>
              </a:spcAft>
              <a:buClrTx/>
            </a:pPr>
            <a:r>
              <a:rPr lang="en-US" altLang="zh-CN" sz="1200" dirty="0"/>
              <a:t>SA2#154AH Jan(2 TU): Continue the normative implementation </a:t>
            </a:r>
          </a:p>
          <a:p>
            <a:pPr lvl="1">
              <a:spcBef>
                <a:spcPts val="0"/>
              </a:spcBef>
              <a:spcAft>
                <a:spcPts val="600"/>
              </a:spcAft>
              <a:buClrTx/>
            </a:pPr>
            <a:r>
              <a:rPr lang="en-US" altLang="zh-CN" sz="1200" dirty="0"/>
              <a:t>SA2#155 Feb(2 TU): Continue the normative implementation </a:t>
            </a:r>
          </a:p>
          <a:p>
            <a:pPr lvl="1">
              <a:spcBef>
                <a:spcPts val="0"/>
              </a:spcBef>
              <a:spcAft>
                <a:spcPts val="600"/>
              </a:spcAft>
              <a:buClrTx/>
            </a:pPr>
            <a:r>
              <a:rPr lang="en-US" altLang="zh-CN" sz="1200" dirty="0"/>
              <a:t>SA2#156E Apr(2 TU): Continue the normative implementation </a:t>
            </a:r>
          </a:p>
          <a:p>
            <a:pPr lvl="1">
              <a:spcBef>
                <a:spcPts val="0"/>
              </a:spcBef>
              <a:spcAft>
                <a:spcPts val="600"/>
              </a:spcAft>
              <a:buClrTx/>
            </a:pPr>
            <a:r>
              <a:rPr lang="en-US" altLang="zh-CN" sz="1200" dirty="0"/>
              <a:t>SA2#157 May(1 TU): Complete the normative implementation </a:t>
            </a:r>
          </a:p>
          <a:p>
            <a:pPr lvl="1">
              <a:spcBef>
                <a:spcPts val="0"/>
              </a:spcBef>
              <a:spcAft>
                <a:spcPts val="0"/>
              </a:spcAft>
              <a:buClrTx/>
            </a:pPr>
            <a:endParaRPr lang="en-US" altLang="zh-CN" sz="1200" dirty="0"/>
          </a:p>
          <a:p>
            <a:pPr marL="285750" lvl="1" indent="0">
              <a:spcBef>
                <a:spcPts val="0"/>
              </a:spcBef>
              <a:spcAft>
                <a:spcPts val="0"/>
              </a:spcAft>
              <a:buNone/>
            </a:pPr>
            <a:endParaRPr lang="de-DE" altLang="de-DE" sz="1200" b="1" i="1" dirty="0">
              <a:solidFill>
                <a:schemeClr val="tx2">
                  <a:lumMod val="60000"/>
                  <a:lumOff val="40000"/>
                </a:schemeClr>
              </a:solidFill>
            </a:endParaRPr>
          </a:p>
        </p:txBody>
      </p:sp>
      <p:graphicFrame>
        <p:nvGraphicFramePr>
          <p:cNvPr id="2" name="Object 1">
            <a:extLst>
              <a:ext uri="{FF2B5EF4-FFF2-40B4-BE49-F238E27FC236}">
                <a16:creationId xmlns:a16="http://schemas.microsoft.com/office/drawing/2014/main" id="{66BCF021-DC8D-BAFB-73F1-538E085C6A84}"/>
              </a:ext>
            </a:extLst>
          </p:cNvPr>
          <p:cNvGraphicFramePr>
            <a:graphicFrameLocks noChangeAspect="1"/>
          </p:cNvGraphicFramePr>
          <p:nvPr>
            <p:extLst>
              <p:ext uri="{D42A27DB-BD31-4B8C-83A1-F6EECF244321}">
                <p14:modId xmlns:p14="http://schemas.microsoft.com/office/powerpoint/2010/main" val="1991191875"/>
              </p:ext>
            </p:extLst>
          </p:nvPr>
        </p:nvGraphicFramePr>
        <p:xfrm>
          <a:off x="795338" y="4346575"/>
          <a:ext cx="7683500" cy="1876425"/>
        </p:xfrm>
        <a:graphic>
          <a:graphicData uri="http://schemas.openxmlformats.org/presentationml/2006/ole">
            <mc:AlternateContent xmlns:mc="http://schemas.openxmlformats.org/markup-compatibility/2006">
              <mc:Choice xmlns:v="urn:schemas-microsoft-com:vml" Requires="v">
                <p:oleObj name="Document" r:id="rId3" imgW="7438760" imgH="1820958" progId="Word.Document.12">
                  <p:embed/>
                </p:oleObj>
              </mc:Choice>
              <mc:Fallback>
                <p:oleObj name="Document" r:id="rId3" imgW="7438760" imgH="1820958" progId="Word.Document.12">
                  <p:embed/>
                  <p:pic>
                    <p:nvPicPr>
                      <p:cNvPr id="0" name=""/>
                      <p:cNvPicPr/>
                      <p:nvPr/>
                    </p:nvPicPr>
                    <p:blipFill>
                      <a:blip r:embed="rId4"/>
                      <a:stretch>
                        <a:fillRect/>
                      </a:stretch>
                    </p:blipFill>
                    <p:spPr>
                      <a:xfrm>
                        <a:off x="795338" y="4346575"/>
                        <a:ext cx="7683500" cy="1876425"/>
                      </a:xfrm>
                      <a:prstGeom prst="rect">
                        <a:avLst/>
                      </a:prstGeom>
                    </p:spPr>
                  </p:pic>
                </p:oleObj>
              </mc:Fallback>
            </mc:AlternateContent>
          </a:graphicData>
        </a:graphic>
      </p:graphicFrame>
    </p:spTree>
    <p:extLst>
      <p:ext uri="{BB962C8B-B14F-4D97-AF65-F5344CB8AC3E}">
        <p14:creationId xmlns:p14="http://schemas.microsoft.com/office/powerpoint/2010/main" val="142237214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FS_AIMLsys Status at SA#99</a:t>
            </a:r>
            <a:endParaRPr lang="de-DE" altLang="de-DE" sz="2800" b="1" dirty="0"/>
          </a:p>
        </p:txBody>
      </p:sp>
      <p:sp>
        <p:nvSpPr>
          <p:cNvPr id="29716" name="Content Placeholder 7"/>
          <p:cNvSpPr>
            <a:spLocks noGrp="1"/>
          </p:cNvSpPr>
          <p:nvPr>
            <p:ph sz="half" idx="2"/>
          </p:nvPr>
        </p:nvSpPr>
        <p:spPr>
          <a:xfrm>
            <a:off x="217486" y="2222420"/>
            <a:ext cx="8709026" cy="3824193"/>
          </a:xfrm>
        </p:spPr>
        <p:txBody>
          <a:bodyPr/>
          <a:lstStyle/>
          <a:p>
            <a:pPr>
              <a:spcBef>
                <a:spcPts val="0"/>
              </a:spcBef>
              <a:spcAft>
                <a:spcPts val="0"/>
              </a:spcAft>
            </a:pPr>
            <a:r>
              <a:rPr lang="de-DE" altLang="de-DE" sz="1600" dirty="0"/>
              <a:t>Progress since SA#98:</a:t>
            </a:r>
          </a:p>
          <a:p>
            <a:pPr lvl="1">
              <a:spcBef>
                <a:spcPts val="0"/>
              </a:spcBef>
              <a:spcAft>
                <a:spcPts val="300"/>
              </a:spcAft>
              <a:buClrTx/>
            </a:pPr>
            <a:r>
              <a:rPr lang="en-US" altLang="de-DE" sz="1200" dirty="0"/>
              <a:t>Completed the solution phase of the study.</a:t>
            </a:r>
          </a:p>
          <a:p>
            <a:pPr lvl="1">
              <a:spcBef>
                <a:spcPts val="0"/>
              </a:spcBef>
              <a:spcAft>
                <a:spcPts val="300"/>
              </a:spcAft>
              <a:buClrTx/>
            </a:pPr>
            <a:r>
              <a:rPr lang="en-US" altLang="de-DE" sz="1200" dirty="0"/>
              <a:t>100% coverage of all Key Issues during SA2#154AHe and SA2#155 to continue the normative work.</a:t>
            </a:r>
          </a:p>
          <a:p>
            <a:pPr lvl="1">
              <a:lnSpc>
                <a:spcPts val="1200"/>
              </a:lnSpc>
              <a:spcBef>
                <a:spcPts val="0"/>
              </a:spcBef>
              <a:spcAft>
                <a:spcPts val="300"/>
              </a:spcAft>
              <a:buClrTx/>
            </a:pPr>
            <a:r>
              <a:rPr lang="en-US" altLang="de-DE" sz="1200" dirty="0"/>
              <a:t>1 </a:t>
            </a:r>
            <a:r>
              <a:rPr lang="en-US" altLang="de-DE" sz="1200" dirty="0" err="1">
                <a:latin typeface="+mj-lt"/>
              </a:rPr>
              <a:t>LSout</a:t>
            </a:r>
            <a:r>
              <a:rPr lang="en-US" altLang="de-DE" sz="1200">
                <a:latin typeface="+mj-lt"/>
              </a:rPr>
              <a:t> was </a:t>
            </a:r>
            <a:r>
              <a:rPr lang="en-US" altLang="de-DE" sz="1200" dirty="0">
                <a:latin typeface="+mj-lt"/>
              </a:rPr>
              <a:t>sent from SA2 -  one is to respond to SA3 and to inform GSMA as well as to copy to SA1 regarding the considerations of the User Consents when exposing the UE related info from 5GC to 3</a:t>
            </a:r>
            <a:r>
              <a:rPr lang="en-US" altLang="de-DE" sz="1200" baseline="30000" dirty="0">
                <a:latin typeface="+mj-lt"/>
              </a:rPr>
              <a:t>rd</a:t>
            </a:r>
            <a:r>
              <a:rPr lang="en-US" altLang="de-DE" sz="1200" dirty="0">
                <a:latin typeface="+mj-lt"/>
              </a:rPr>
              <a:t> party application during the AIML </a:t>
            </a:r>
            <a:r>
              <a:rPr lang="en-US" altLang="de-DE" sz="1200" dirty="0" err="1">
                <a:latin typeface="+mj-lt"/>
              </a:rPr>
              <a:t>oepration</a:t>
            </a:r>
            <a:endParaRPr lang="en-US" altLang="de-DE" sz="1200" dirty="0"/>
          </a:p>
          <a:p>
            <a:pPr marL="1146175" lvl="3" indent="-234950">
              <a:spcBef>
                <a:spcPts val="0"/>
              </a:spcBef>
              <a:spcAft>
                <a:spcPts val="600"/>
              </a:spcAft>
              <a:buFont typeface="Calibri" panose="020F0502020204030204" pitchFamily="34" charset="0"/>
              <a:buChar char="−"/>
            </a:pPr>
            <a:r>
              <a:rPr lang="en-US" altLang="de-DE" sz="1200" dirty="0">
                <a:hlinkClick r:id="rId3"/>
              </a:rPr>
              <a:t>S2-2303834</a:t>
            </a:r>
            <a:r>
              <a:rPr lang="en-US" altLang="de-DE" sz="1200" dirty="0"/>
              <a:t>: LS to SA3 WG – </a:t>
            </a:r>
            <a:r>
              <a:rPr lang="en-GB" sz="1200" dirty="0">
                <a:effectLst/>
                <a:ea typeface="Times New Roman" panose="02020603050405020304" pitchFamily="18" charset="0"/>
                <a:cs typeface="Times New Roman" panose="02020603050405020304" pitchFamily="18" charset="0"/>
              </a:rPr>
              <a:t>Reply LS on clarification on user consent for AI/ML </a:t>
            </a:r>
            <a:endParaRPr lang="en-GB" sz="1200" dirty="0">
              <a:effectLst/>
              <a:ea typeface="Times New Roman" panose="02020603050405020304" pitchFamily="18" charset="0"/>
            </a:endParaRPr>
          </a:p>
          <a:p>
            <a:pPr marL="457200" lvl="1" indent="-457200">
              <a:spcBef>
                <a:spcPts val="0"/>
              </a:spcBef>
              <a:spcAft>
                <a:spcPts val="0"/>
              </a:spcAft>
              <a:buBlip>
                <a:blip r:embed="rId4"/>
              </a:buBlip>
            </a:pPr>
            <a:r>
              <a:rPr lang="en-US" sz="1600" dirty="0">
                <a:ea typeface="+mn-ea"/>
                <a:cs typeface="+mn-cs"/>
              </a:rPr>
              <a:t>RAN impacts and Other WGs dependencies:</a:t>
            </a:r>
            <a:endParaRPr lang="de-DE" sz="1600" dirty="0">
              <a:ea typeface="+mn-ea"/>
              <a:cs typeface="+mn-cs"/>
            </a:endParaRPr>
          </a:p>
          <a:p>
            <a:pPr lvl="1">
              <a:spcBef>
                <a:spcPts val="0"/>
              </a:spcBef>
              <a:spcAft>
                <a:spcPts val="300"/>
              </a:spcAft>
              <a:buClrTx/>
            </a:pPr>
            <a:r>
              <a:rPr lang="en-US" sz="1200" dirty="0"/>
              <a:t>No RAN and No UE impact.</a:t>
            </a:r>
          </a:p>
          <a:p>
            <a:pPr lvl="1">
              <a:spcBef>
                <a:spcPts val="0"/>
              </a:spcBef>
              <a:spcAft>
                <a:spcPts val="1200"/>
              </a:spcAft>
              <a:buClrTx/>
            </a:pPr>
            <a:r>
              <a:rPr lang="en-US" altLang="zh-CN" sz="1200" dirty="0"/>
              <a:t>SA WG3 (KI#3, 4, 5) and  SA WG5 (KI#5)</a:t>
            </a:r>
            <a:endParaRPr lang="en-US" sz="1200" dirty="0"/>
          </a:p>
          <a:p>
            <a:pPr>
              <a:spcBef>
                <a:spcPts val="0"/>
              </a:spcBef>
              <a:spcAft>
                <a:spcPts val="300"/>
              </a:spcAft>
            </a:pPr>
            <a:r>
              <a:rPr lang="de-DE" sz="2000" dirty="0"/>
              <a:t>Next steps:</a:t>
            </a:r>
          </a:p>
          <a:p>
            <a:pPr lvl="1">
              <a:spcBef>
                <a:spcPts val="0"/>
              </a:spcBef>
              <a:spcAft>
                <a:spcPts val="0"/>
              </a:spcAft>
              <a:buClrTx/>
            </a:pPr>
            <a:r>
              <a:rPr lang="en-US" altLang="zh-CN" sz="1200" dirty="0"/>
              <a:t>SA2#156E Apr. (2 TU): </a:t>
            </a:r>
            <a:r>
              <a:rPr lang="en-US" sz="1200" dirty="0"/>
              <a:t>Continue the normative work . </a:t>
            </a:r>
          </a:p>
          <a:p>
            <a:pPr marL="457200" lvl="1" indent="0">
              <a:spcBef>
                <a:spcPts val="0"/>
              </a:spcBef>
              <a:spcAft>
                <a:spcPts val="0"/>
              </a:spcAft>
              <a:buClrTx/>
              <a:buNone/>
            </a:pPr>
            <a:endParaRPr lang="en-US" sz="1200" dirty="0"/>
          </a:p>
          <a:p>
            <a:pPr marL="457200" lvl="1" indent="0">
              <a:spcBef>
                <a:spcPts val="0"/>
              </a:spcBef>
              <a:spcAft>
                <a:spcPts val="0"/>
              </a:spcAft>
              <a:buClrTx/>
              <a:buNone/>
            </a:pPr>
            <a:endParaRPr lang="en-US" sz="1200" dirty="0"/>
          </a:p>
          <a:p>
            <a:pPr lvl="1">
              <a:spcBef>
                <a:spcPts val="0"/>
              </a:spcBef>
              <a:spcAft>
                <a:spcPts val="0"/>
              </a:spcAft>
            </a:pPr>
            <a:endParaRPr lang="en-US" sz="1200" kern="0" dirty="0"/>
          </a:p>
          <a:p>
            <a:pPr lvl="1">
              <a:spcBef>
                <a:spcPts val="0"/>
              </a:spcBef>
              <a:spcAft>
                <a:spcPts val="0"/>
              </a:spcAft>
            </a:pPr>
            <a:endParaRPr lang="de-DE" sz="1200" dirty="0"/>
          </a:p>
          <a:p>
            <a:pPr lvl="1">
              <a:spcBef>
                <a:spcPts val="0"/>
              </a:spcBef>
              <a:spcAft>
                <a:spcPts val="600"/>
              </a:spcAft>
            </a:pPr>
            <a:endParaRPr lang="en-US" altLang="zh-CN" sz="1200" dirty="0"/>
          </a:p>
        </p:txBody>
      </p:sp>
      <p:graphicFrame>
        <p:nvGraphicFramePr>
          <p:cNvPr id="17" name="Content Placeholder 8">
            <a:extLst>
              <a:ext uri="{FF2B5EF4-FFF2-40B4-BE49-F238E27FC236}">
                <a16:creationId xmlns:a16="http://schemas.microsoft.com/office/drawing/2014/main" id="{E6AFCC27-37F4-71E4-AB41-60D4CBE4785B}"/>
              </a:ext>
            </a:extLst>
          </p:cNvPr>
          <p:cNvGraphicFramePr>
            <a:graphicFrameLocks/>
          </p:cNvGraphicFramePr>
          <p:nvPr>
            <p:extLst>
              <p:ext uri="{D42A27DB-BD31-4B8C-83A1-F6EECF244321}">
                <p14:modId xmlns:p14="http://schemas.microsoft.com/office/powerpoint/2010/main" val="1251485747"/>
              </p:ext>
            </p:extLst>
          </p:nvPr>
        </p:nvGraphicFramePr>
        <p:xfrm>
          <a:off x="315226" y="1208443"/>
          <a:ext cx="8513547" cy="1028698"/>
        </p:xfrm>
        <a:graphic>
          <a:graphicData uri="http://schemas.openxmlformats.org/drawingml/2006/table">
            <a:tbl>
              <a:tblPr firstRow="1" bandRow="1">
                <a:tableStyleId>{8FD4443E-F989-4FC4-A0C8-D5A2AF1F390B}</a:tableStyleId>
              </a:tblPr>
              <a:tblGrid>
                <a:gridCol w="1476303">
                  <a:extLst>
                    <a:ext uri="{9D8B030D-6E8A-4147-A177-3AD203B41FA5}">
                      <a16:colId xmlns:a16="http://schemas.microsoft.com/office/drawing/2014/main" val="20000"/>
                    </a:ext>
                  </a:extLst>
                </a:gridCol>
                <a:gridCol w="3481244">
                  <a:extLst>
                    <a:ext uri="{9D8B030D-6E8A-4147-A177-3AD203B41FA5}">
                      <a16:colId xmlns:a16="http://schemas.microsoft.com/office/drawing/2014/main" val="20001"/>
                    </a:ext>
                  </a:extLst>
                </a:gridCol>
                <a:gridCol w="1330037">
                  <a:extLst>
                    <a:ext uri="{9D8B030D-6E8A-4147-A177-3AD203B41FA5}">
                      <a16:colId xmlns:a16="http://schemas.microsoft.com/office/drawing/2014/main" val="20002"/>
                    </a:ext>
                  </a:extLst>
                </a:gridCol>
                <a:gridCol w="1237672">
                  <a:extLst>
                    <a:ext uri="{9D8B030D-6E8A-4147-A177-3AD203B41FA5}">
                      <a16:colId xmlns:a16="http://schemas.microsoft.com/office/drawing/2014/main" val="20003"/>
                    </a:ext>
                  </a:extLst>
                </a:gridCol>
                <a:gridCol w="988291">
                  <a:extLst>
                    <a:ext uri="{9D8B030D-6E8A-4147-A177-3AD203B41FA5}">
                      <a16:colId xmlns:a16="http://schemas.microsoft.com/office/drawing/2014/main" val="20004"/>
                    </a:ext>
                  </a:extLst>
                </a:gridCol>
              </a:tblGrid>
              <a:tr h="0">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0947">
                <a:tc>
                  <a:txBody>
                    <a:bodyPr/>
                    <a:lstStyle/>
                    <a:p>
                      <a:pPr>
                        <a:lnSpc>
                          <a:spcPts val="1400"/>
                        </a:lnSpc>
                      </a:pPr>
                      <a:r>
                        <a:rPr lang="en-US" sz="1200" b="1" kern="1200" dirty="0">
                          <a:solidFill>
                            <a:schemeClr val="lt1"/>
                          </a:solidFill>
                          <a:effectLst/>
                          <a:latin typeface="+mn-lt"/>
                          <a:ea typeface="+mn-ea"/>
                          <a:cs typeface="+mn-cs"/>
                        </a:rPr>
                        <a:t>FS_AIMLsys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j-lt"/>
                          <a:ea typeface="+mn-ea"/>
                          <a:cs typeface="+mn-cs"/>
                        </a:rPr>
                        <a:t>Study on 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90 %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October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lnSpc>
                          <a:spcPts val="1400"/>
                        </a:lnSpc>
                      </a:pPr>
                      <a:r>
                        <a:rPr kumimoji="0" lang="en-GB" sz="1200" b="1" i="0" u="none" strike="noStrike" kern="1200" cap="none" spc="0" normalizeH="0" baseline="0" noProof="0" dirty="0">
                          <a:ln>
                            <a:noFill/>
                          </a:ln>
                          <a:solidFill>
                            <a:srgbClr val="FF3300"/>
                          </a:solidFill>
                          <a:effectLst/>
                          <a:uLnTx/>
                          <a:uFillTx/>
                          <a:latin typeface="+mn-lt"/>
                          <a:ea typeface="+mn-ea"/>
                          <a:cs typeface="+mn-cs"/>
                        </a:rPr>
                        <a:t>SP-220071</a:t>
                      </a:r>
                      <a:endParaRPr lang="en-US" sz="1200" b="1" i="0" dirty="0">
                        <a:solidFill>
                          <a:srgbClr val="FF33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95172">
                <a:tc>
                  <a:txBody>
                    <a:bodyPr/>
                    <a:lstStyle/>
                    <a:p>
                      <a:pPr>
                        <a:lnSpc>
                          <a:spcPts val="1400"/>
                        </a:lnSpc>
                      </a:pPr>
                      <a:r>
                        <a:rPr kumimoji="0" lang="en-US" sz="1200" b="1" i="0" u="none" strike="noStrike" kern="1200" cap="none" normalizeH="0" baseline="0" dirty="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System Support for AI/ML-based Services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0 % &gt; 50 %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en-US" sz="1200" b="1" i="0" dirty="0">
                          <a:solidFill>
                            <a:srgbClr val="7030A0"/>
                          </a:solidFill>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3300"/>
                          </a:solidFill>
                          <a:effectLst/>
                          <a:uLnTx/>
                          <a:uFillTx/>
                          <a:latin typeface="+mn-lt"/>
                          <a:ea typeface="+mn-ea"/>
                          <a:cs typeface="+mn-cs"/>
                        </a:rPr>
                        <a:t>SP-221329</a:t>
                      </a:r>
                      <a:endParaRPr lang="en-US" sz="1200" b="1" i="0" dirty="0">
                        <a:solidFill>
                          <a:srgbClr val="FF33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54657813"/>
                  </a:ext>
                </a:extLst>
              </a:tr>
            </a:tbl>
          </a:graphicData>
        </a:graphic>
      </p:graphicFrame>
      <p:graphicFrame>
        <p:nvGraphicFramePr>
          <p:cNvPr id="3" name="Object 2">
            <a:extLst>
              <a:ext uri="{FF2B5EF4-FFF2-40B4-BE49-F238E27FC236}">
                <a16:creationId xmlns:a16="http://schemas.microsoft.com/office/drawing/2014/main" id="{E1B4E9FF-2CDB-D9E0-DDED-6013A93FA083}"/>
              </a:ext>
            </a:extLst>
          </p:cNvPr>
          <p:cNvGraphicFramePr>
            <a:graphicFrameLocks noChangeAspect="1"/>
          </p:cNvGraphicFramePr>
          <p:nvPr>
            <p:extLst>
              <p:ext uri="{D42A27DB-BD31-4B8C-83A1-F6EECF244321}">
                <p14:modId xmlns:p14="http://schemas.microsoft.com/office/powerpoint/2010/main" val="2115147777"/>
              </p:ext>
            </p:extLst>
          </p:nvPr>
        </p:nvGraphicFramePr>
        <p:xfrm>
          <a:off x="644867" y="5050525"/>
          <a:ext cx="7683500" cy="1876425"/>
        </p:xfrm>
        <a:graphic>
          <a:graphicData uri="http://schemas.openxmlformats.org/presentationml/2006/ole">
            <mc:AlternateContent xmlns:mc="http://schemas.openxmlformats.org/markup-compatibility/2006">
              <mc:Choice xmlns:v="urn:schemas-microsoft-com:vml" Requires="v">
                <p:oleObj name="Document" r:id="rId5" imgW="7438760" imgH="1820958" progId="Word.Document.12">
                  <p:embed/>
                </p:oleObj>
              </mc:Choice>
              <mc:Fallback>
                <p:oleObj name="Document" r:id="rId5" imgW="7438760" imgH="1820958" progId="Word.Document.12">
                  <p:embed/>
                  <p:pic>
                    <p:nvPicPr>
                      <p:cNvPr id="2" name="Object 1">
                        <a:extLst>
                          <a:ext uri="{FF2B5EF4-FFF2-40B4-BE49-F238E27FC236}">
                            <a16:creationId xmlns:a16="http://schemas.microsoft.com/office/drawing/2014/main" id="{66BCF021-DC8D-BAFB-73F1-538E085C6A84}"/>
                          </a:ext>
                        </a:extLst>
                      </p:cNvPr>
                      <p:cNvPicPr/>
                      <p:nvPr/>
                    </p:nvPicPr>
                    <p:blipFill>
                      <a:blip r:embed="rId6"/>
                      <a:stretch>
                        <a:fillRect/>
                      </a:stretch>
                    </p:blipFill>
                    <p:spPr>
                      <a:xfrm>
                        <a:off x="644867" y="5050525"/>
                        <a:ext cx="7683500" cy="1876425"/>
                      </a:xfrm>
                      <a:prstGeom prst="rect">
                        <a:avLst/>
                      </a:prstGeom>
                    </p:spPr>
                  </p:pic>
                </p:oleObj>
              </mc:Fallback>
            </mc:AlternateContent>
          </a:graphicData>
        </a:graphic>
      </p:graphicFrame>
    </p:spTree>
    <p:extLst>
      <p:ext uri="{BB962C8B-B14F-4D97-AF65-F5344CB8AC3E}">
        <p14:creationId xmlns:p14="http://schemas.microsoft.com/office/powerpoint/2010/main" val="275492358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C67825-8C3F-4748-8691-0516FC3FC0DC}">
  <ds:schemaRefs>
    <ds:schemaRef ds:uri="http://schemas.microsoft.com/sharepoint/v3/contenttype/forms"/>
  </ds:schemaRefs>
</ds:datastoreItem>
</file>

<file path=customXml/itemProps2.xml><?xml version="1.0" encoding="utf-8"?>
<ds:datastoreItem xmlns:ds="http://schemas.openxmlformats.org/officeDocument/2006/customXml" ds:itemID="{A195B229-0FAC-41EF-BDC1-1542F634546F}">
  <ds:schemaRefs>
    <ds:schemaRef ds:uri="http://purl.org/dc/terms/"/>
    <ds:schemaRef ds:uri="6f846979-0e6f-42ff-8b87-e1893efeda99"/>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db33437f-65a5-48c5-b537-19efd290f967"/>
    <ds:schemaRef ds:uri="http://www.w3.org/XML/1998/namespace"/>
  </ds:schemaRefs>
</ds:datastoreItem>
</file>

<file path=customXml/itemProps3.xml><?xml version="1.0" encoding="utf-8"?>
<ds:datastoreItem xmlns:ds="http://schemas.openxmlformats.org/officeDocument/2006/customXml" ds:itemID="{3A3D7332-4B03-480A-9F0F-53108093DE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22419</TotalTime>
  <Words>1194</Words>
  <Application>Microsoft Office PowerPoint</Application>
  <PresentationFormat>On-screen Show (4:3)</PresentationFormat>
  <Paragraphs>130</Paragraphs>
  <Slides>6</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3" baseType="lpstr">
      <vt:lpstr>Arial</vt:lpstr>
      <vt:lpstr>Arial </vt:lpstr>
      <vt:lpstr>Calibri</vt:lpstr>
      <vt:lpstr>Times New Roman</vt:lpstr>
      <vt:lpstr>Wingdings</vt:lpstr>
      <vt:lpstr>Office Theme</vt:lpstr>
      <vt:lpstr>Document</vt:lpstr>
      <vt:lpstr>   FS_AIMLsys Status Report</vt:lpstr>
      <vt:lpstr>FS_AIMLsys/AIMLsys status after SA2#155 (1/4)</vt:lpstr>
      <vt:lpstr>FS_AIMLsys/AIMLsys status after SA2#155 (2/4)</vt:lpstr>
      <vt:lpstr>FS_AIMLsys/AIMLsys status after SA2#155 (3/4)</vt:lpstr>
      <vt:lpstr>FS_AIMLsys/AIMLsys status after SA2#155 (4/4)</vt:lpstr>
      <vt:lpstr>FS_AIMLsys Status at SA#99</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3875</cp:lastModifiedBy>
  <cp:revision>1420</cp:revision>
  <dcterms:created xsi:type="dcterms:W3CDTF">2008-08-30T09:32:10Z</dcterms:created>
  <dcterms:modified xsi:type="dcterms:W3CDTF">2023-02-28T20:30:28Z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