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5"/>
  </p:notesMasterIdLst>
  <p:handoutMasterIdLst>
    <p:handoutMasterId r:id="rId13"/>
  </p:handoutMasterIdLst>
  <p:sldIdLst>
    <p:sldId id="303" r:id="rId4"/>
    <p:sldId id="822" r:id="rId6"/>
    <p:sldId id="826" r:id="rId7"/>
    <p:sldId id="815" r:id="rId8"/>
    <p:sldId id="829" r:id="rId9"/>
    <p:sldId id="830" r:id="rId10"/>
    <p:sldId id="831" r:id="rId11"/>
    <p:sldId id="823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默认节" id="{00A2E23D-B4AD-4CE3-A23D-4DFA4C5AFD82}">
          <p14:sldIdLst>
            <p14:sldId id="303"/>
            <p14:sldId id="822"/>
            <p14:sldId id="826"/>
            <p14:sldId id="815"/>
            <p14:sldId id="829"/>
            <p14:sldId id="830"/>
            <p14:sldId id="831"/>
            <p14:sldId id="823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  <p:cmAuthor id="2" name="Huawei" initials="HW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FF3300"/>
    <a:srgbClr val="62A14D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93" d="100"/>
          <a:sy n="93" d="100"/>
        </p:scale>
        <p:origin x="1397" y="67"/>
      </p:cViewPr>
      <p:guideLst>
        <p:guide orient="horz" pos="2158"/>
        <p:guide pos="2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1349" y="-2606"/>
      </p:cViewPr>
      <p:guideLst>
        <p:guide orient="horz" pos="3124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 dirty="0"/>
              <a:t>Click to edit Master text styles</a:t>
            </a:r>
            <a:endParaRPr lang="en-GB" noProof="0" dirty="0"/>
          </a:p>
          <a:p>
            <a:pPr lvl="1"/>
            <a:r>
              <a:rPr lang="en-GB" noProof="0" dirty="0"/>
              <a:t>Second level</a:t>
            </a:r>
            <a:endParaRPr lang="en-GB" noProof="0" dirty="0"/>
          </a:p>
          <a:p>
            <a:pPr lvl="2"/>
            <a:r>
              <a:rPr lang="en-GB" noProof="0" dirty="0"/>
              <a:t>Third level</a:t>
            </a:r>
            <a:endParaRPr lang="en-GB" noProof="0" dirty="0"/>
          </a:p>
          <a:p>
            <a:pPr lvl="3"/>
            <a:r>
              <a:rPr lang="en-GB" noProof="0" dirty="0"/>
              <a:t>Fourth level</a:t>
            </a:r>
            <a:endParaRPr lang="en-GB" noProof="0" dirty="0"/>
          </a:p>
          <a:p>
            <a:pPr lvl="4"/>
            <a:r>
              <a:rPr lang="en-GB" noProof="0" dirty="0"/>
              <a:t>Fifth level</a:t>
            </a:r>
            <a:endParaRPr lang="en-GB" noProof="0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E8E29-DE93-490E-B623-3AAABFD2FCD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de-DE" sz="12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</a:t>
            </a:r>
            <a:r>
              <a:rPr lang="de-DE" altLang="ko-KR" sz="12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Meeting #15</a:t>
            </a:r>
            <a:r>
              <a:rPr lang="en-US" altLang="ko-KR" sz="12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endParaRPr lang="de-DE" altLang="ko-KR" sz="1200" b="1" kern="12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zh-CN" sz="1200" b="1" dirty="0" smtClean="0">
                <a:effectLst/>
                <a:sym typeface="+mn-ea"/>
              </a:rPr>
              <a:t>20 - 24 February, 2023, Athens, Greece</a:t>
            </a:r>
            <a:endParaRPr lang="fr-FR" altLang="zh-CN" sz="1200" b="1" dirty="0">
              <a:effectLst/>
              <a:sym typeface="+mn-ea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4732867" y="324480"/>
            <a:ext cx="2660710" cy="550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S2-2303434</a:t>
            </a:r>
            <a:endParaRPr lang="en-US" altLang="zh-CN" sz="14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050" b="1" kern="1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zh-CN" sz="1050" b="1" kern="1200" baseline="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 S2-230xxxx</a:t>
            </a:r>
            <a:r>
              <a:rPr lang="en-US" altLang="zh-CN" sz="1050" b="1" kern="1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GB" altLang="en-US" sz="1050" b="1" kern="1200" dirty="0">
              <a:solidFill>
                <a:srgbClr val="0000FF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de-DE" sz="1200" b="1" dirty="0" smtClean="0">
                <a:sym typeface="+mn-ea"/>
              </a:rPr>
              <a:t>3GPP TSG SA WG2</a:t>
            </a:r>
            <a:r>
              <a:rPr lang="de-DE" altLang="ko-KR" sz="1200" b="1" dirty="0" smtClean="0">
                <a:sym typeface="+mn-ea"/>
              </a:rPr>
              <a:t> Meeting #15</a:t>
            </a:r>
            <a:r>
              <a:rPr lang="en-US" sz="1200" b="1" dirty="0" smtClean="0">
                <a:sym typeface="+mn-ea"/>
              </a:rPr>
              <a:t>4</a:t>
            </a:r>
            <a:endParaRPr lang="de-DE" altLang="ko-KR" sz="1200" b="1" kern="12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fr-FR" altLang="zh-CN" sz="1200" b="1" dirty="0">
                <a:effectLst/>
                <a:sym typeface="+mn-ea"/>
              </a:rPr>
              <a:t>Toulouse, France, November 14 – 18, 2022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4732867" y="324480"/>
            <a:ext cx="2660710" cy="548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S2-2211241</a:t>
            </a:r>
            <a:endParaRPr lang="en-US" altLang="zh-CN" sz="1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050" b="1" kern="1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zh-CN" sz="1050" b="1" kern="1200" baseline="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 S2-220xxxx</a:t>
            </a:r>
            <a:r>
              <a:rPr lang="en-US" altLang="zh-CN" sz="1050" b="1" kern="1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GB" altLang="en-US" sz="1050" b="1" kern="1200" dirty="0">
              <a:solidFill>
                <a:srgbClr val="0000FF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3"/>
          <p:cNvSpPr txBox="1"/>
          <p:nvPr userDrawn="1"/>
        </p:nvSpPr>
        <p:spPr>
          <a:xfrm>
            <a:off x="590550" y="6437313"/>
            <a:ext cx="5473170" cy="242887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r>
              <a:rPr lang="en-US" altLang="de-DE" sz="1200" dirty="0" smtClean="0">
                <a:solidFill>
                  <a:schemeClr val="bg1"/>
                </a:solidFill>
                <a:latin typeface="+mn-lt"/>
              </a:rPr>
              <a:t>20 - 24 February, 2023, Athens, Greece</a:t>
            </a:r>
            <a:endParaRPr sz="1200" baseline="0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3"/>
          <p:cNvSpPr txBox="1"/>
          <p:nvPr userDrawn="1"/>
        </p:nvSpPr>
        <p:spPr>
          <a:xfrm>
            <a:off x="590550" y="6437313"/>
            <a:ext cx="5473170" cy="242887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r>
              <a:rPr lang="en-US" altLang="de-DE" sz="1200" dirty="0" smtClean="0">
                <a:solidFill>
                  <a:schemeClr val="bg1"/>
                </a:solidFill>
                <a:latin typeface="+mn-lt"/>
                <a:sym typeface="+mn-ea"/>
              </a:rPr>
              <a:t>20 - 24 February, 2023, Athens, Greece</a:t>
            </a:r>
            <a:endParaRPr lang="en-US" sz="1200" kern="1200" baseline="0" dirty="0" smtClean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zh-CN" sz="3600" b="1" dirty="0"/>
              <a:t>WI Status Report for eNA_Ph3</a:t>
            </a:r>
            <a:endParaRPr lang="en-GB" altLang="zh-CN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zh-CN" sz="1800" b="1" dirty="0">
                <a:latin typeface="Arial" panose="020B0604020202020204" pitchFamily="34" charset="0"/>
              </a:rPr>
              <a:t>Aihua Li (China Mobile</a:t>
            </a:r>
            <a:r>
              <a:rPr lang="en-GB" altLang="zh-CN" sz="1800" b="1" dirty="0" smtClean="0">
                <a:latin typeface="Arial" panose="020B0604020202020204" pitchFamily="34" charset="0"/>
              </a:rPr>
              <a:t>)</a:t>
            </a:r>
            <a:r>
              <a:rPr lang="en-US" altLang="zh-CN" sz="1800" b="1" dirty="0" smtClean="0">
                <a:latin typeface="Arial" panose="020B0604020202020204" pitchFamily="34" charset="0"/>
              </a:rPr>
              <a:t>, Xiaobo Wu(Vivo)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8"/>
          <p:cNvGraphicFramePr/>
          <p:nvPr/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70508"/>
                <a:gridCol w="3877144"/>
                <a:gridCol w="1148080"/>
                <a:gridCol w="1219200"/>
                <a:gridCol w="1095135"/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eNA_Ph3</a:t>
                      </a:r>
                      <a:r>
                        <a:rPr lang="en-US" sz="14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400" b="1" dirty="0">
                          <a:solidFill>
                            <a:schemeClr val="bg1"/>
                          </a:solidFill>
                          <a:effectLst/>
                          <a:sym typeface="+mn-ea"/>
                        </a:rPr>
                        <a:t>Enablers for Network Automation for 5G - phase </a:t>
                      </a:r>
                      <a:r>
                        <a:rPr lang="en-US" altLang="en-GB" sz="1400" b="1" dirty="0">
                          <a:solidFill>
                            <a:schemeClr val="bg1"/>
                          </a:solidFill>
                          <a:effectLst/>
                          <a:sym typeface="+mn-ea"/>
                        </a:rPr>
                        <a:t>3</a:t>
                      </a:r>
                      <a:endParaRPr lang="en-US" altLang="en-GB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dirty="0" smtClean="0">
                          <a:solidFill>
                            <a:srgbClr val="7030A0"/>
                          </a:solidFill>
                          <a:sym typeface="+mn-ea"/>
                        </a:rPr>
                        <a:t>45% </a:t>
                      </a:r>
                      <a:r>
                        <a:rPr lang="en-US" sz="1400" b="1" dirty="0">
                          <a:solidFill>
                            <a:srgbClr val="7030A0"/>
                          </a:solidFill>
                          <a:sym typeface="+mn-ea"/>
                        </a:rPr>
                        <a:t>-&gt; </a:t>
                      </a:r>
                      <a:r>
                        <a:rPr lang="en-US" sz="1400" b="1" dirty="0" smtClean="0">
                          <a:solidFill>
                            <a:srgbClr val="7030A0"/>
                          </a:solidFill>
                          <a:sym typeface="+mn-ea"/>
                        </a:rPr>
                        <a:t>65%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 2023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GB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SP-220678</a:t>
                      </a:r>
                      <a:endParaRPr kumimoji="0" lang="en-GB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</a:tr>
            </a:tbl>
          </a:graphicData>
        </a:graphic>
      </p:graphicFrame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93927" y="83891"/>
            <a:ext cx="7511827" cy="1143000"/>
          </a:xfrm>
        </p:spPr>
        <p:txBody>
          <a:bodyPr/>
          <a:lstStyle/>
          <a:p>
            <a:r>
              <a:rPr lang="en-US" altLang="de-DE" b="1" dirty="0"/>
              <a:t>eNA_Ph3 status after SA2#155 (1/3)</a:t>
            </a:r>
            <a:endParaRPr lang="en-US" altLang="de-DE" b="1" dirty="0"/>
          </a:p>
        </p:txBody>
      </p:sp>
      <p:sp>
        <p:nvSpPr>
          <p:cNvPr id="3" name="Content Placeholder 7"/>
          <p:cNvSpPr>
            <a:spLocks noGrp="1"/>
          </p:cNvSpPr>
          <p:nvPr/>
        </p:nvSpPr>
        <p:spPr>
          <a:xfrm>
            <a:off x="179705" y="2462530"/>
            <a:ext cx="8809990" cy="38855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>
                <a:solidFill>
                  <a:schemeClr val="tx1"/>
                </a:solidFill>
              </a:rPr>
              <a:t>General</a:t>
            </a:r>
            <a:r>
              <a:rPr lang="de-DE" altLang="de-DE" sz="1200" dirty="0">
                <a:solidFill>
                  <a:schemeClr val="tx1"/>
                </a:solidFill>
                <a:sym typeface="+mn-ea"/>
              </a:rPr>
              <a:t> </a:t>
            </a:r>
            <a:endParaRPr lang="de-DE" altLang="de-DE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solidFill>
                  <a:schemeClr val="tx1"/>
                </a:solidFill>
              </a:rPr>
              <a:t>28 </a:t>
            </a: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CRs are agreed, 2 CRs are noted, and 7 CRs are postponed.</a:t>
            </a:r>
            <a:endParaRPr lang="en-US" altLang="de-DE" sz="1200" dirty="0">
              <a:solidFill>
                <a:schemeClr val="tx1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solidFill>
                  <a:schemeClr val="tx1"/>
                </a:solidFill>
                <a:sym typeface="+mn-ea"/>
              </a:rPr>
              <a:t>2 </a:t>
            </a:r>
            <a:r>
              <a:rPr lang="en-US" altLang="zh-CN" sz="1200">
                <a:solidFill>
                  <a:schemeClr val="tx1"/>
                </a:solidFill>
                <a:sym typeface="+mn-ea"/>
              </a:rPr>
              <a:t>LS out</a:t>
            </a:r>
            <a:r>
              <a:rPr lang="en-US" altLang="zh-CN" sz="1200" dirty="0">
                <a:solidFill>
                  <a:schemeClr val="tx1"/>
                </a:solidFill>
                <a:sym typeface="+mn-ea"/>
              </a:rPr>
              <a:t> are </a:t>
            </a:r>
            <a:r>
              <a:rPr lang="en-US" sz="1200" dirty="0">
                <a:solidFill>
                  <a:schemeClr val="tx1"/>
                </a:solidFill>
                <a:sym typeface="+mn-ea"/>
              </a:rPr>
              <a:t>agreed</a:t>
            </a: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. </a:t>
            </a:r>
            <a:endParaRPr lang="en-US" altLang="de-DE" sz="1200" dirty="0">
              <a:solidFill>
                <a:schemeClr val="tx1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58 contributions could not be handled within the TUs allocated for eNA_Ph3.</a:t>
            </a:r>
            <a:endParaRPr lang="en-US" altLang="de-DE" sz="1200" dirty="0">
              <a:solidFill>
                <a:schemeClr val="tx1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tx1"/>
                </a:solidFill>
                <a:cs typeface="+mn-cs"/>
                <a:sym typeface="+mn-ea"/>
              </a:rPr>
              <a:t>Normative work </a:t>
            </a: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is </a:t>
            </a:r>
            <a:r>
              <a:rPr lang="en-US" sz="1200" dirty="0">
                <a:solidFill>
                  <a:schemeClr val="tx1"/>
                </a:solidFill>
                <a:cs typeface="+mn-cs"/>
                <a:sym typeface="+mn-ea"/>
              </a:rPr>
              <a:t>continued.</a:t>
            </a:r>
            <a:endParaRPr lang="en-US" altLang="de-DE" sz="1200" dirty="0">
              <a:solidFill>
                <a:schemeClr val="tx1"/>
              </a:solidFill>
              <a:sym typeface="+mn-ea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sz="1600" b="1" dirty="0"/>
              <a:t>KI#1: How to improve correctness of NWDAF analytics</a:t>
            </a:r>
            <a:r>
              <a:rPr altLang="de-DE" sz="1600" b="1" dirty="0"/>
              <a:t>:</a:t>
            </a:r>
            <a:r>
              <a:rPr lang="de-DE" altLang="de-DE" sz="1600" b="1" dirty="0"/>
              <a:t> </a:t>
            </a:r>
            <a:endParaRPr lang="de-DE" altLang="de-DE" sz="1600" b="1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7</a:t>
            </a:r>
            <a:r>
              <a:rPr sz="1200" dirty="0">
                <a:sym typeface="+mn-ea"/>
              </a:rPr>
              <a:t> CR</a:t>
            </a:r>
            <a:r>
              <a:rPr lang="en-US" sz="1200" dirty="0">
                <a:sym typeface="+mn-ea"/>
              </a:rPr>
              <a:t>s</a:t>
            </a:r>
            <a:r>
              <a:rPr sz="1200" dirty="0">
                <a:sym typeface="+mn-ea"/>
              </a:rPr>
              <a:t> are agreed</a:t>
            </a:r>
            <a:r>
              <a:rPr lang="en-US" sz="1200" dirty="0">
                <a:sym typeface="+mn-ea"/>
              </a:rPr>
              <a:t>, </a:t>
            </a:r>
            <a:r>
              <a:rPr sz="1200" dirty="0">
                <a:sym typeface="+mn-ea"/>
              </a:rPr>
              <a:t>1 CR </a:t>
            </a:r>
            <a:r>
              <a:rPr lang="en-US" sz="1200" dirty="0">
                <a:sym typeface="+mn-ea"/>
              </a:rPr>
              <a:t>is </a:t>
            </a:r>
            <a:r>
              <a:rPr sz="1200" dirty="0">
                <a:sym typeface="+mn-ea"/>
              </a:rPr>
              <a:t>postponed. </a:t>
            </a:r>
            <a:endParaRPr sz="1200" dirty="0"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/>
              <a:t>Next steps:</a:t>
            </a:r>
            <a:r>
              <a:rPr sz="1200" dirty="0"/>
              <a:t>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/>
              <a:t>.</a:t>
            </a:r>
            <a:endParaRPr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solidFill>
                  <a:schemeClr val="tx1"/>
                </a:solidFill>
                <a:cs typeface="+mn-cs"/>
                <a:sym typeface="+mn-ea"/>
              </a:rPr>
              <a:t>KI#2: </a:t>
            </a:r>
            <a:r>
              <a:rPr sz="1600" b="1" dirty="0">
                <a:solidFill>
                  <a:schemeClr val="tx1"/>
                </a:solidFill>
                <a:cs typeface="+mn-cs"/>
              </a:rPr>
              <a:t>NWDAF-assisted application detection</a:t>
            </a:r>
            <a:r>
              <a:rPr lang="en-US" sz="1600" b="1" dirty="0">
                <a:solidFill>
                  <a:schemeClr val="tx1"/>
                </a:solidFill>
                <a:cs typeface="+mn-cs"/>
              </a:rPr>
              <a:t>:</a:t>
            </a:r>
            <a:endParaRPr sz="1600" b="1" dirty="0">
              <a:solidFill>
                <a:schemeClr val="tx1"/>
              </a:solidFill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olidFill>
                  <a:schemeClr val="tx1"/>
                </a:solidFill>
                <a:sym typeface="+mn-ea"/>
              </a:rPr>
              <a:t>2</a:t>
            </a:r>
            <a:r>
              <a:rPr sz="1200" dirty="0">
                <a:solidFill>
                  <a:schemeClr val="tx1"/>
                </a:solidFill>
                <a:sym typeface="+mn-ea"/>
              </a:rPr>
              <a:t> CR</a:t>
            </a:r>
            <a:r>
              <a:rPr lang="en-US" sz="1200" dirty="0">
                <a:solidFill>
                  <a:schemeClr val="tx1"/>
                </a:solidFill>
                <a:sym typeface="+mn-ea"/>
              </a:rPr>
              <a:t>s</a:t>
            </a:r>
            <a:r>
              <a:rPr sz="1200" dirty="0">
                <a:solidFill>
                  <a:schemeClr val="tx1"/>
                </a:solidFill>
                <a:sym typeface="+mn-ea"/>
              </a:rPr>
              <a:t> are agreed.</a:t>
            </a:r>
            <a:endParaRPr sz="1200" dirty="0">
              <a:solidFill>
                <a:schemeClr val="tx1"/>
              </a:solidFill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olidFill>
                  <a:schemeClr val="tx1"/>
                </a:solidFill>
                <a:sym typeface="+mn-ea"/>
              </a:rPr>
              <a:t>Next steps: </a:t>
            </a:r>
            <a:r>
              <a:rPr lang="en-US" sz="1200" dirty="0">
                <a:solidFill>
                  <a:schemeClr val="tx1"/>
                </a:solidFill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olidFill>
                  <a:schemeClr val="tx1"/>
                </a:solidFill>
                <a:sym typeface="+mn-ea"/>
              </a:rPr>
              <a:t>.</a:t>
            </a:r>
            <a:endParaRPr sz="1200" dirty="0">
              <a:solidFill>
                <a:schemeClr val="tx1"/>
              </a:solidFill>
            </a:endParaRPr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KI#3: </a:t>
            </a:r>
            <a:r>
              <a:rPr sz="1600" b="1" dirty="0">
                <a:cs typeface="+mn-cs"/>
              </a:rPr>
              <a:t>Data and analytics exchange in roaming case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>
                <a:sym typeface="+mn-ea"/>
              </a:rPr>
              <a:t>1 </a:t>
            </a:r>
            <a:r>
              <a:rPr lang="en-US" altLang="zh-CN" sz="1200">
                <a:sym typeface="+mn-ea"/>
              </a:rPr>
              <a:t>LS out</a:t>
            </a:r>
            <a:r>
              <a:rPr lang="en-US" altLang="zh-CN" sz="1200" smtClean="0">
                <a:sym typeface="+mn-ea"/>
              </a:rPr>
              <a:t> to</a:t>
            </a:r>
            <a:r>
              <a:rPr lang="en-US" altLang="zh-CN" sz="1200" dirty="0">
                <a:sym typeface="+mn-ea"/>
              </a:rPr>
              <a:t> SA3 is </a:t>
            </a:r>
            <a:r>
              <a:rPr lang="en-US" sz="1200" dirty="0">
                <a:sym typeface="+mn-ea"/>
              </a:rPr>
              <a:t>agreed, </a:t>
            </a:r>
            <a:r>
              <a:rPr lang="en-US" altLang="zh-CN" sz="1200" dirty="0">
                <a:sym typeface="+mn-ea"/>
              </a:rPr>
              <a:t>1 </a:t>
            </a:r>
            <a:r>
              <a:rPr lang="en-US" altLang="zh-CN" sz="1200">
                <a:sym typeface="+mn-ea"/>
              </a:rPr>
              <a:t>LS out</a:t>
            </a:r>
            <a:r>
              <a:rPr lang="en-US" altLang="zh-CN" sz="1200" smtClean="0">
                <a:sym typeface="+mn-ea"/>
              </a:rPr>
              <a:t> to</a:t>
            </a:r>
            <a:r>
              <a:rPr lang="en-US" altLang="zh-CN" sz="1200" dirty="0">
                <a:sym typeface="+mn-ea"/>
              </a:rPr>
              <a:t> </a:t>
            </a:r>
            <a:r>
              <a:rPr lang="en-US" sz="1200" dirty="0">
                <a:sym typeface="+mn-ea"/>
              </a:rPr>
              <a:t>GSMA NRG, DESS, WAS</a:t>
            </a:r>
            <a:r>
              <a:rPr lang="en-US" altLang="zh-CN" sz="1200" dirty="0">
                <a:sym typeface="+mn-ea"/>
              </a:rPr>
              <a:t> is </a:t>
            </a:r>
            <a:r>
              <a:rPr lang="en-US" sz="1200" dirty="0">
                <a:sym typeface="+mn-ea"/>
              </a:rPr>
              <a:t>agreed.</a:t>
            </a:r>
            <a:endParaRPr lang="en-US" sz="1200" dirty="0"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388" y="83891"/>
            <a:ext cx="7112000" cy="1143000"/>
          </a:xfrm>
        </p:spPr>
        <p:txBody>
          <a:bodyPr/>
          <a:lstStyle/>
          <a:p>
            <a:r>
              <a:rPr lang="en-US" altLang="de-DE" b="1" dirty="0">
                <a:sym typeface="+mn-ea"/>
              </a:rPr>
              <a:t>eNA_Ph3 status after SA2#155 (2/3)</a:t>
            </a:r>
            <a:endParaRPr lang="en-US" altLang="de-DE" b="1" dirty="0"/>
          </a:p>
        </p:txBody>
      </p:sp>
      <p:sp>
        <p:nvSpPr>
          <p:cNvPr id="7" name="Content Placeholder 7"/>
          <p:cNvSpPr>
            <a:spLocks noGrp="1"/>
          </p:cNvSpPr>
          <p:nvPr/>
        </p:nvSpPr>
        <p:spPr>
          <a:xfrm>
            <a:off x="114935" y="1285875"/>
            <a:ext cx="8922385" cy="51739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KI#4: </a:t>
            </a:r>
            <a:r>
              <a:rPr sz="1600" b="1" dirty="0">
                <a:cs typeface="+mn-cs"/>
              </a:rPr>
              <a:t>How to Enhance Data collection and Storage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6</a:t>
            </a:r>
            <a:r>
              <a:rPr sz="1200" dirty="0">
                <a:sym typeface="+mn-ea"/>
              </a:rPr>
              <a:t> CR</a:t>
            </a:r>
            <a:r>
              <a:rPr lang="en-US" sz="1200" dirty="0">
                <a:sym typeface="+mn-ea"/>
              </a:rPr>
              <a:t>s</a:t>
            </a:r>
            <a:r>
              <a:rPr sz="1200" dirty="0">
                <a:sym typeface="+mn-ea"/>
              </a:rPr>
              <a:t> are agreed</a:t>
            </a:r>
            <a:r>
              <a:rPr lang="en-US" sz="1200" dirty="0">
                <a:sym typeface="+mn-ea"/>
              </a:rPr>
              <a:t> and 1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is </a:t>
            </a:r>
            <a:r>
              <a:rPr sz="1200" dirty="0">
                <a:sym typeface="+mn-ea"/>
              </a:rPr>
              <a:t>postponed.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KI#5: </a:t>
            </a:r>
            <a:r>
              <a:rPr sz="1600" b="1" dirty="0">
                <a:cs typeface="+mn-cs"/>
              </a:rPr>
              <a:t>Enhance trained ML Model sharing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1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is</a:t>
            </a:r>
            <a:r>
              <a:rPr sz="1200" dirty="0">
                <a:sym typeface="+mn-ea"/>
              </a:rPr>
              <a:t> agreed.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KI#6: </a:t>
            </a:r>
            <a:r>
              <a:rPr sz="1600" b="1" dirty="0">
                <a:cs typeface="+mn-cs"/>
              </a:rPr>
              <a:t>NWDAF-assisted URSP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3</a:t>
            </a:r>
            <a:r>
              <a:rPr sz="1200" dirty="0">
                <a:sym typeface="+mn-ea"/>
              </a:rPr>
              <a:t> CR</a:t>
            </a:r>
            <a:r>
              <a:rPr lang="en-US" sz="1200" dirty="0">
                <a:sym typeface="+mn-ea"/>
              </a:rPr>
              <a:t>s</a:t>
            </a:r>
            <a:r>
              <a:rPr sz="1200" dirty="0">
                <a:sym typeface="+mn-ea"/>
              </a:rPr>
              <a:t> are agreed</a:t>
            </a:r>
            <a:r>
              <a:rPr lang="en-US" sz="1200" dirty="0">
                <a:sym typeface="+mn-ea"/>
              </a:rPr>
              <a:t> and</a:t>
            </a:r>
            <a:r>
              <a:rPr lang="en-US" altLang="de-DE" sz="1200" dirty="0">
                <a:sym typeface="+mn-ea"/>
              </a:rPr>
              <a:t> 1 CR is noted</a:t>
            </a:r>
            <a:r>
              <a:rPr sz="1200" dirty="0">
                <a:sym typeface="+mn-ea"/>
              </a:rPr>
              <a:t>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KI#7: </a:t>
            </a:r>
            <a:r>
              <a:rPr sz="1600" b="1" dirty="0">
                <a:cs typeface="+mn-cs"/>
              </a:rPr>
              <a:t>Enhancements on QoS Sustainability analytics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2</a:t>
            </a:r>
            <a:r>
              <a:rPr sz="1200" dirty="0">
                <a:sym typeface="+mn-ea"/>
              </a:rPr>
              <a:t> CR</a:t>
            </a:r>
            <a:r>
              <a:rPr lang="en-US" sz="1200" dirty="0">
                <a:sym typeface="+mn-ea"/>
              </a:rPr>
              <a:t>s</a:t>
            </a:r>
            <a:r>
              <a:rPr sz="1200" dirty="0">
                <a:sym typeface="+mn-ea"/>
              </a:rPr>
              <a:t> </a:t>
            </a:r>
            <a:r>
              <a:rPr lang="en-US" sz="1200" dirty="0">
                <a:sym typeface="+mn-ea"/>
              </a:rPr>
              <a:t>are </a:t>
            </a:r>
            <a:r>
              <a:rPr sz="1200" dirty="0">
                <a:sym typeface="+mn-ea"/>
              </a:rPr>
              <a:t>agreed.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KI#8: </a:t>
            </a:r>
            <a:r>
              <a:rPr sz="1600" b="1" dirty="0">
                <a:cs typeface="+mn-cs"/>
              </a:rPr>
              <a:t>Supporting Federated Learning in 5GC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6</a:t>
            </a:r>
            <a:r>
              <a:rPr sz="1200" dirty="0">
                <a:sym typeface="+mn-ea"/>
              </a:rPr>
              <a:t> CR</a:t>
            </a:r>
            <a:r>
              <a:rPr lang="en-US" sz="1200" dirty="0">
                <a:sym typeface="+mn-ea"/>
              </a:rPr>
              <a:t>s</a:t>
            </a:r>
            <a:r>
              <a:rPr sz="1200" dirty="0">
                <a:sym typeface="+mn-ea"/>
              </a:rPr>
              <a:t> are agreed, </a:t>
            </a:r>
            <a:r>
              <a:rPr lang="en-US" sz="1200" dirty="0">
                <a:sym typeface="+mn-ea"/>
              </a:rPr>
              <a:t>1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is</a:t>
            </a:r>
            <a:r>
              <a:rPr lang="en-US" altLang="de-DE" sz="1200" dirty="0">
                <a:sym typeface="+mn-ea"/>
              </a:rPr>
              <a:t> noted</a:t>
            </a:r>
            <a:r>
              <a:rPr sz="1200" dirty="0">
                <a:sym typeface="+mn-ea"/>
              </a:rPr>
              <a:t>, and </a:t>
            </a:r>
            <a:r>
              <a:rPr lang="en-US" sz="1200" dirty="0">
                <a:sym typeface="+mn-ea"/>
              </a:rPr>
              <a:t>2 CRs</a:t>
            </a:r>
            <a:r>
              <a:rPr sz="1200" dirty="0">
                <a:sym typeface="+mn-ea"/>
              </a:rPr>
              <a:t> </a:t>
            </a:r>
            <a:r>
              <a:rPr lang="en-US" sz="1200" dirty="0">
                <a:sym typeface="+mn-ea"/>
              </a:rPr>
              <a:t>are </a:t>
            </a:r>
            <a:r>
              <a:rPr sz="1200" dirty="0">
                <a:sym typeface="+mn-ea"/>
              </a:rPr>
              <a:t>postponed</a:t>
            </a:r>
            <a:r>
              <a:rPr lang="en-US" sz="1200" dirty="0">
                <a:sym typeface="+mn-ea"/>
              </a:rPr>
              <a:t>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KI#9: </a:t>
            </a:r>
            <a:r>
              <a:rPr sz="1600" b="1" dirty="0">
                <a:cs typeface="+mn-cs"/>
              </a:rPr>
              <a:t>Enhancement of NWDAF with finer granularity of location information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>
                <a:sym typeface="+mn-ea"/>
              </a:rPr>
              <a:t>1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is</a:t>
            </a:r>
            <a:r>
              <a:rPr sz="1200" dirty="0">
                <a:sym typeface="+mn-ea"/>
              </a:rPr>
              <a:t> agreed</a:t>
            </a:r>
            <a:r>
              <a:rPr lang="en-US" sz="1200" dirty="0">
                <a:sym typeface="+mn-ea"/>
              </a:rPr>
              <a:t> and</a:t>
            </a:r>
            <a:r>
              <a:rPr sz="1200" dirty="0">
                <a:sym typeface="+mn-ea"/>
              </a:rPr>
              <a:t> </a:t>
            </a:r>
            <a:r>
              <a:rPr lang="en-US" sz="1200" dirty="0">
                <a:sym typeface="+mn-ea"/>
              </a:rPr>
              <a:t>3</a:t>
            </a:r>
            <a:r>
              <a:rPr sz="1200" dirty="0">
                <a:sym typeface="+mn-ea"/>
              </a:rPr>
              <a:t> CR</a:t>
            </a:r>
            <a:r>
              <a:rPr lang="en-US" sz="1200" dirty="0">
                <a:sym typeface="+mn-ea"/>
              </a:rPr>
              <a:t>s</a:t>
            </a:r>
            <a:r>
              <a:rPr sz="1200" dirty="0">
                <a:sym typeface="+mn-ea"/>
              </a:rPr>
              <a:t> </a:t>
            </a:r>
            <a:r>
              <a:rPr lang="en-US" sz="1200" dirty="0">
                <a:sym typeface="+mn-ea"/>
              </a:rPr>
              <a:t>are </a:t>
            </a:r>
            <a:r>
              <a:rPr sz="1200" dirty="0">
                <a:sym typeface="+mn-ea"/>
              </a:rPr>
              <a:t>postponed.</a:t>
            </a:r>
            <a:endParaRPr sz="1200" dirty="0"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>
              <a:spcBef>
                <a:spcPts val="0"/>
              </a:spcBef>
              <a:spcAft>
                <a:spcPts val="0"/>
              </a:spcAft>
              <a:buBlip>
                <a:blip r:embed="rId1"/>
              </a:buBlip>
            </a:pPr>
            <a:r>
              <a:rPr lang="en-US" sz="1600" b="1" dirty="0">
                <a:cs typeface="+mn-cs"/>
                <a:sym typeface="+mn-ea"/>
              </a:rPr>
              <a:t>KI#10: </a:t>
            </a:r>
            <a:r>
              <a:rPr lang="en-US" sz="1600" b="1" dirty="0">
                <a:cs typeface="+mn-cs"/>
              </a:rPr>
              <a:t>Interactions with MDAS/MDAF:</a:t>
            </a:r>
            <a:endParaRPr lang="en-US" sz="1600" b="1" dirty="0">
              <a:cs typeface="+mn-cs"/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66614" y="1391937"/>
            <a:ext cx="8744585" cy="3979133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600" b="1" dirty="0">
                <a:sym typeface="+mn-ea"/>
              </a:rPr>
              <a:t>RAN impacts and dependencies</a:t>
            </a:r>
            <a:r>
              <a:rPr lang="en-US" sz="1600" dirty="0">
                <a:sym typeface="+mn-ea"/>
              </a:rPr>
              <a:t>:</a:t>
            </a:r>
            <a:endParaRPr lang="de-DE" sz="1600" dirty="0"/>
          </a:p>
          <a:p>
            <a:pPr lvl="1" algn="l">
              <a:spcBef>
                <a:spcPts val="0"/>
              </a:spcBef>
              <a:spcAft>
                <a:spcPts val="200"/>
              </a:spcAft>
              <a:buSzTx/>
            </a:pPr>
            <a:r>
              <a:rPr lang="en-US" altLang="zh-CN" sz="1200" dirty="0">
                <a:cs typeface="+mn-ea"/>
                <a:sym typeface="+mn-ea"/>
              </a:rPr>
              <a:t>No RAN impact. </a:t>
            </a:r>
            <a:endParaRPr lang="en-US" altLang="zh-CN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200"/>
              </a:spcAft>
              <a:buSzTx/>
            </a:pPr>
            <a:endParaRPr lang="en-US" altLang="zh-CN" sz="1200" dirty="0">
              <a:cs typeface="+mn-ea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>
                <a:sym typeface="+mn-ea"/>
              </a:rPr>
              <a:t>Contentious Issue</a:t>
            </a:r>
            <a:r>
              <a:rPr lang="de-DE" sz="1600" dirty="0">
                <a:sym typeface="+mn-ea"/>
              </a:rPr>
              <a:t>:</a:t>
            </a:r>
            <a:endParaRPr lang="de-DE" sz="1600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zh-CN" sz="1200" dirty="0" smtClean="0">
                <a:solidFill>
                  <a:schemeClr val="tx1"/>
                </a:solidFill>
                <a:cs typeface="+mn-ea"/>
              </a:rPr>
              <a:t>No contentious Issue</a:t>
            </a:r>
            <a:r>
              <a:rPr lang="en-US" altLang="zh-CN" sz="1200" dirty="0">
                <a:solidFill>
                  <a:schemeClr val="tx1"/>
                </a:solidFill>
                <a:cs typeface="+mn-ea"/>
              </a:rPr>
              <a:t>.</a:t>
            </a:r>
            <a:endParaRPr lang="en-US" altLang="zh-CN" sz="1200" dirty="0" smtClean="0">
              <a:solidFill>
                <a:schemeClr val="tx1"/>
              </a:solidFill>
              <a:cs typeface="+mn-ea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>
                <a:sym typeface="+mn-ea"/>
              </a:rPr>
              <a:t>Focus for the Next Meeting (</a:t>
            </a:r>
            <a:r>
              <a:rPr lang="de-DE" sz="1600" b="1" dirty="0" smtClean="0">
                <a:sym typeface="+mn-ea"/>
              </a:rPr>
              <a:t>SA2</a:t>
            </a:r>
            <a:r>
              <a:rPr sz="1600" b="1" dirty="0" smtClean="0">
                <a:sym typeface="+mn-ea"/>
              </a:rPr>
              <a:t> #15</a:t>
            </a:r>
            <a:r>
              <a:rPr lang="en-US" sz="1600" b="1" dirty="0" smtClean="0">
                <a:sym typeface="+mn-ea"/>
              </a:rPr>
              <a:t>6</a:t>
            </a:r>
            <a:r>
              <a:rPr sz="1600" b="1" dirty="0" smtClean="0">
                <a:sym typeface="+mn-ea"/>
              </a:rPr>
              <a:t> </a:t>
            </a:r>
            <a:r>
              <a:rPr lang="en-US" sz="1600" b="1" dirty="0" smtClean="0">
                <a:sym typeface="+mn-ea"/>
              </a:rPr>
              <a:t>e-</a:t>
            </a:r>
            <a:r>
              <a:rPr sz="1600" b="1" dirty="0" smtClean="0">
                <a:sym typeface="+mn-ea"/>
              </a:rPr>
              <a:t>meeting</a:t>
            </a:r>
            <a:r>
              <a:rPr lang="de-DE" sz="1600" b="1" dirty="0">
                <a:sym typeface="+mn-ea"/>
              </a:rPr>
              <a:t>)</a:t>
            </a:r>
            <a:r>
              <a:rPr lang="de-DE" sz="1600" dirty="0">
                <a:sym typeface="+mn-ea"/>
              </a:rPr>
              <a:t>:</a:t>
            </a:r>
            <a:endParaRPr lang="de-DE" sz="1600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sz="1200" dirty="0"/>
              <a:t>Continue normative work</a:t>
            </a:r>
            <a:r>
              <a:rPr lang="en-US" altLang="zh-CN" sz="1200" dirty="0">
                <a:cs typeface="+mn-ea"/>
              </a:rPr>
              <a:t>. </a:t>
            </a:r>
            <a:endParaRPr lang="en-US" altLang="zh-CN" sz="12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zh-CN" sz="1200" dirty="0">
                <a:solidFill>
                  <a:srgbClr val="FF0000"/>
                </a:solidFill>
                <a:cs typeface="+mn-ea"/>
              </a:rPr>
              <a:t>And the following </a:t>
            </a:r>
            <a:r>
              <a:rPr lang="en-US" altLang="zh-CN" sz="1200" dirty="0" smtClean="0">
                <a:solidFill>
                  <a:srgbClr val="FF0000"/>
                </a:solidFill>
                <a:cs typeface="+mn-ea"/>
              </a:rPr>
              <a:t>issue </a:t>
            </a:r>
            <a:r>
              <a:rPr lang="en-US" altLang="zh-CN" sz="1200" dirty="0">
                <a:solidFill>
                  <a:srgbClr val="FF0000"/>
                </a:solidFill>
                <a:cs typeface="+mn-ea"/>
              </a:rPr>
              <a:t>need further discussion in </a:t>
            </a:r>
            <a:r>
              <a:rPr lang="en-US" altLang="zh-CN" sz="1200" dirty="0" smtClean="0">
                <a:solidFill>
                  <a:srgbClr val="FF0000"/>
                </a:solidFill>
                <a:cs typeface="+mn-ea"/>
              </a:rPr>
              <a:t>future meetings:</a:t>
            </a:r>
            <a:endParaRPr lang="en-US" altLang="zh-CN" sz="1200" dirty="0">
              <a:solidFill>
                <a:srgbClr val="FF0000"/>
              </a:solidFill>
              <a:cs typeface="+mn-ea"/>
            </a:endParaRPr>
          </a:p>
          <a:p>
            <a:pPr marL="899795" lvl="1" latinLnBrk="0">
              <a:spcBef>
                <a:spcPts val="0"/>
              </a:spcBef>
              <a:spcAft>
                <a:spcPts val="200"/>
              </a:spcAft>
            </a:pPr>
            <a:r>
              <a:rPr lang="en-US" altLang="zh-CN" sz="1200" dirty="0">
                <a:solidFill>
                  <a:srgbClr val="FF0000"/>
                </a:solidFill>
                <a:cs typeface="+mn-ea"/>
              </a:rPr>
              <a:t>For KI#3, S2-2303548 LS out to GSMA NRG, DESS, WAS, SA2 may need further discusssion taking the feedback on UE specific data and/or analytics exchange between HPLMN and VPLMN into account.</a:t>
            </a:r>
            <a:endParaRPr lang="en-US" altLang="zh-CN" sz="1200" dirty="0">
              <a:solidFill>
                <a:srgbClr val="FF0000"/>
              </a:solidFill>
              <a:cs typeface="+mn-ea"/>
            </a:endParaRPr>
          </a:p>
          <a:p>
            <a:pPr marL="457200" lvl="2" indent="-457200">
              <a:spcBef>
                <a:spcPts val="0"/>
              </a:spcBef>
              <a:spcAft>
                <a:spcPts val="200"/>
              </a:spcAft>
              <a:buBlip>
                <a:blip r:embed="rId1"/>
              </a:buBlip>
            </a:pPr>
            <a:r>
              <a:rPr lang="en-US" altLang="zh-CN" sz="1600" b="1" dirty="0" smtClean="0"/>
              <a:t>Risk</a:t>
            </a:r>
            <a:r>
              <a:rPr lang="en-US" altLang="zh-CN" sz="1600" b="1" dirty="0"/>
              <a:t>:</a:t>
            </a:r>
            <a:endParaRPr lang="en-US" altLang="zh-CN" sz="1600" b="1" dirty="0"/>
          </a:p>
          <a:p>
            <a:pPr lvl="1">
              <a:spcBef>
                <a:spcPts val="300"/>
              </a:spcBef>
              <a:defRPr/>
            </a:pPr>
            <a:r>
              <a:rPr lang="en-US" altLang="de-DE" sz="1200" dirty="0">
                <a:sym typeface="+mn-ea"/>
              </a:rPr>
              <a:t>None</a:t>
            </a:r>
            <a:r>
              <a:rPr lang="en-US" altLang="zh-CN" sz="1200" dirty="0"/>
              <a:t>.</a:t>
            </a:r>
            <a:endParaRPr lang="en-US" altLang="zh-CN" sz="12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3927" y="83891"/>
            <a:ext cx="7511827" cy="1143000"/>
          </a:xfrm>
        </p:spPr>
        <p:txBody>
          <a:bodyPr/>
          <a:lstStyle/>
          <a:p>
            <a:r>
              <a:rPr lang="en-US" altLang="de-DE" b="1" dirty="0">
                <a:sym typeface="+mn-ea"/>
              </a:rPr>
              <a:t>eNA_Ph3 status after SA2#155 (3/3)</a:t>
            </a:r>
            <a:endParaRPr lang="en-US" altLang="de-DE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8"/>
          <p:cNvGraphicFramePr/>
          <p:nvPr/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70508"/>
                <a:gridCol w="3877144"/>
                <a:gridCol w="1148080"/>
                <a:gridCol w="1219200"/>
                <a:gridCol w="1095135"/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eNA_Ph3</a:t>
                      </a:r>
                      <a:r>
                        <a:rPr lang="en-US" sz="14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400" b="1" dirty="0">
                          <a:solidFill>
                            <a:schemeClr val="bg1"/>
                          </a:solidFill>
                          <a:effectLst/>
                          <a:sym typeface="+mn-ea"/>
                        </a:rPr>
                        <a:t>Enablers for Network Automation for 5G - phase </a:t>
                      </a:r>
                      <a:r>
                        <a:rPr lang="en-US" altLang="en-GB" sz="1400" b="1" dirty="0">
                          <a:solidFill>
                            <a:schemeClr val="bg1"/>
                          </a:solidFill>
                          <a:effectLst/>
                          <a:sym typeface="+mn-ea"/>
                        </a:rPr>
                        <a:t>3</a:t>
                      </a:r>
                      <a:endParaRPr lang="en-US" altLang="en-GB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1" dirty="0" smtClean="0">
                          <a:solidFill>
                            <a:srgbClr val="7030A0"/>
                          </a:solidFill>
                          <a:sym typeface="+mn-ea"/>
                        </a:rPr>
                        <a:t>25% </a:t>
                      </a:r>
                      <a:r>
                        <a:rPr lang="en-US" sz="1400" b="1" dirty="0">
                          <a:solidFill>
                            <a:srgbClr val="7030A0"/>
                          </a:solidFill>
                          <a:sym typeface="+mn-ea"/>
                        </a:rPr>
                        <a:t>-&gt; </a:t>
                      </a:r>
                      <a:r>
                        <a:rPr lang="en-US" sz="1400" b="1" dirty="0" smtClean="0">
                          <a:solidFill>
                            <a:srgbClr val="7030A0"/>
                          </a:solidFill>
                          <a:sym typeface="+mn-ea"/>
                        </a:rPr>
                        <a:t>45%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 2023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GB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SP-220678</a:t>
                      </a:r>
                      <a:endParaRPr kumimoji="0" lang="en-GB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</a:tr>
            </a:tbl>
          </a:graphicData>
        </a:graphic>
      </p:graphicFrame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93927" y="83891"/>
            <a:ext cx="7511827" cy="1143000"/>
          </a:xfrm>
        </p:spPr>
        <p:txBody>
          <a:bodyPr/>
          <a:lstStyle/>
          <a:p>
            <a:r>
              <a:rPr lang="en-US" altLang="de-DE" b="1" dirty="0"/>
              <a:t>eNA_Ph3 status after SA2#154AH-e (1/3)</a:t>
            </a:r>
            <a:endParaRPr lang="en-US" altLang="de-DE" b="1" dirty="0"/>
          </a:p>
        </p:txBody>
      </p:sp>
      <p:sp>
        <p:nvSpPr>
          <p:cNvPr id="3" name="Content Placeholder 7"/>
          <p:cNvSpPr>
            <a:spLocks noGrp="1"/>
          </p:cNvSpPr>
          <p:nvPr/>
        </p:nvSpPr>
        <p:spPr>
          <a:xfrm>
            <a:off x="179705" y="2462530"/>
            <a:ext cx="8809990" cy="38855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>
                <a:solidFill>
                  <a:schemeClr val="tx1"/>
                </a:solidFill>
              </a:rPr>
              <a:t>General</a:t>
            </a:r>
            <a:r>
              <a:rPr lang="de-DE" altLang="de-DE" sz="1200" dirty="0">
                <a:solidFill>
                  <a:schemeClr val="tx1"/>
                </a:solidFill>
                <a:sym typeface="+mn-ea"/>
              </a:rPr>
              <a:t> </a:t>
            </a:r>
            <a:endParaRPr lang="de-DE" altLang="de-DE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solidFill>
                  <a:schemeClr val="tx1"/>
                </a:solidFill>
              </a:rPr>
              <a:t>44 </a:t>
            </a: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CR are agreed, 5 </a:t>
            </a:r>
            <a:r>
              <a:rPr lang="en-US" altLang="de-DE" sz="1200" dirty="0">
                <a:sym typeface="+mn-ea"/>
              </a:rPr>
              <a:t>CR are noted, and 11 CR are postponed</a:t>
            </a: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.</a:t>
            </a:r>
            <a:endParaRPr lang="en-US" altLang="de-DE" sz="1200" dirty="0">
              <a:solidFill>
                <a:schemeClr val="tx1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>
                <a:sym typeface="+mn-ea"/>
              </a:rPr>
              <a:t>1</a:t>
            </a:r>
            <a:r>
              <a:rPr lang="en-US" altLang="de-DE" sz="1200" dirty="0">
                <a:sym typeface="+mn-ea"/>
              </a:rPr>
              <a:t> LS in is postponed, </a:t>
            </a:r>
            <a:r>
              <a:rPr lang="en-US" altLang="de-DE" sz="1200" dirty="0" smtClean="0">
                <a:sym typeface="+mn-ea"/>
              </a:rPr>
              <a:t>1</a:t>
            </a:r>
            <a:r>
              <a:rPr lang="en-US" altLang="de-DE" sz="1200" dirty="0">
                <a:sym typeface="+mn-ea"/>
              </a:rPr>
              <a:t> LS out is noted, and 4 discussion are noted</a:t>
            </a: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. </a:t>
            </a:r>
            <a:endParaRPr lang="en-US" altLang="de-DE" sz="1200" dirty="0">
              <a:solidFill>
                <a:schemeClr val="tx1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54 </a:t>
            </a:r>
            <a:r>
              <a:rPr lang="en-US" altLang="de-DE" sz="1200" dirty="0">
                <a:sym typeface="+mn-ea"/>
              </a:rPr>
              <a:t>contributions </a:t>
            </a:r>
            <a:r>
              <a:rPr lang="en-US" altLang="de-DE" sz="1200" dirty="0">
                <a:solidFill>
                  <a:schemeClr val="tx1"/>
                </a:solidFill>
                <a:sym typeface="+mn-ea"/>
              </a:rPr>
              <a:t>exceeding TU Budget.</a:t>
            </a:r>
            <a:endParaRPr lang="en-US" altLang="de-DE" sz="1200" dirty="0">
              <a:solidFill>
                <a:schemeClr val="tx1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cs typeface="+mn-cs"/>
                <a:sym typeface="+mn-ea"/>
              </a:rPr>
              <a:t>Normative work </a:t>
            </a:r>
            <a:r>
              <a:rPr lang="en-US" altLang="de-DE" sz="1200" dirty="0">
                <a:sym typeface="+mn-ea"/>
              </a:rPr>
              <a:t>is </a:t>
            </a:r>
            <a:r>
              <a:rPr lang="en-US" sz="1200" dirty="0">
                <a:cs typeface="+mn-cs"/>
                <a:sym typeface="+mn-ea"/>
              </a:rPr>
              <a:t>continued.</a:t>
            </a:r>
            <a:endParaRPr lang="en-US" altLang="de-DE" sz="1200" dirty="0">
              <a:solidFill>
                <a:schemeClr val="tx1"/>
              </a:solidFill>
              <a:sym typeface="+mn-ea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sz="1600" b="1" dirty="0"/>
              <a:t>KI#1: How to improve correctness of NWDAF analytics</a:t>
            </a:r>
            <a:r>
              <a:rPr altLang="de-DE" sz="1600" b="1" dirty="0"/>
              <a:t>:</a:t>
            </a:r>
            <a:r>
              <a:rPr lang="de-DE" altLang="de-DE" sz="1600" b="1" dirty="0"/>
              <a:t> </a:t>
            </a:r>
            <a:endParaRPr lang="de-DE" altLang="de-DE" sz="1600" b="1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8</a:t>
            </a:r>
            <a:r>
              <a:rPr sz="1200" dirty="0">
                <a:sym typeface="+mn-ea"/>
              </a:rPr>
              <a:t> CR are agreed</a:t>
            </a:r>
            <a:r>
              <a:rPr lang="en-US" sz="1200" dirty="0">
                <a:sym typeface="+mn-ea"/>
              </a:rPr>
              <a:t>, </a:t>
            </a:r>
            <a:r>
              <a:rPr sz="1200" dirty="0">
                <a:sym typeface="+mn-ea"/>
              </a:rPr>
              <a:t>1 CR </a:t>
            </a:r>
            <a:r>
              <a:rPr lang="en-US" sz="1200" dirty="0">
                <a:sym typeface="+mn-ea"/>
              </a:rPr>
              <a:t>is </a:t>
            </a:r>
            <a:r>
              <a:rPr sz="1200" dirty="0">
                <a:sym typeface="+mn-ea"/>
              </a:rPr>
              <a:t>postponed</a:t>
            </a:r>
            <a:r>
              <a:rPr lang="en-US" sz="1200" dirty="0">
                <a:sym typeface="+mn-ea"/>
              </a:rPr>
              <a:t>, and 2</a:t>
            </a:r>
            <a:r>
              <a:rPr sz="1200" dirty="0">
                <a:sym typeface="+mn-ea"/>
              </a:rPr>
              <a:t> discussion are noted. </a:t>
            </a:r>
            <a:endParaRPr sz="1200" dirty="0"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/>
              <a:t>Next steps:</a:t>
            </a:r>
            <a:r>
              <a:rPr sz="1200" dirty="0"/>
              <a:t>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/>
              <a:t>.</a:t>
            </a:r>
            <a:endParaRPr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KI#2: </a:t>
            </a:r>
            <a:r>
              <a:rPr sz="1600" b="1" dirty="0">
                <a:cs typeface="+mn-cs"/>
              </a:rPr>
              <a:t>NWDAF-assisted application detection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3</a:t>
            </a:r>
            <a:r>
              <a:rPr sz="1200" dirty="0">
                <a:sym typeface="+mn-ea"/>
              </a:rPr>
              <a:t> CR are agreed.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KI#3: </a:t>
            </a:r>
            <a:r>
              <a:rPr sz="1600" b="1" dirty="0">
                <a:cs typeface="+mn-cs"/>
              </a:rPr>
              <a:t>Data and analytics exchange in roaming case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>
                <a:sym typeface="+mn-ea"/>
              </a:rPr>
              <a:t>1 </a:t>
            </a:r>
            <a:r>
              <a:rPr lang="en-US" altLang="zh-CN" sz="1200">
                <a:sym typeface="+mn-ea"/>
              </a:rPr>
              <a:t>LS </a:t>
            </a:r>
            <a:r>
              <a:rPr lang="en-US" altLang="zh-CN" sz="1200" smtClean="0">
                <a:sym typeface="+mn-ea"/>
              </a:rPr>
              <a:t>in </a:t>
            </a:r>
            <a:r>
              <a:rPr lang="en-US" altLang="zh-CN" sz="1200" dirty="0">
                <a:sym typeface="+mn-ea"/>
              </a:rPr>
              <a:t>from SA3 is </a:t>
            </a:r>
            <a:r>
              <a:rPr lang="en-US" sz="1200" dirty="0">
                <a:sym typeface="+mn-ea"/>
              </a:rPr>
              <a:t>postponed and 4</a:t>
            </a:r>
            <a:r>
              <a:rPr sz="1200" dirty="0">
                <a:sym typeface="+mn-ea"/>
              </a:rPr>
              <a:t> CR are agreed</a:t>
            </a:r>
            <a:r>
              <a:rPr lang="en-US" sz="1200" dirty="0">
                <a:sym typeface="+mn-ea"/>
              </a:rPr>
              <a:t>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388" y="83891"/>
            <a:ext cx="7112000" cy="1143000"/>
          </a:xfrm>
        </p:spPr>
        <p:txBody>
          <a:bodyPr/>
          <a:lstStyle/>
          <a:p>
            <a:r>
              <a:rPr lang="en-US" altLang="de-DE" b="1" dirty="0">
                <a:sym typeface="+mn-ea"/>
              </a:rPr>
              <a:t>eNA_Ph3 status after SA2#154AH-e (2/3)</a:t>
            </a:r>
            <a:endParaRPr lang="en-US" altLang="de-DE" b="1" dirty="0"/>
          </a:p>
        </p:txBody>
      </p:sp>
      <p:sp>
        <p:nvSpPr>
          <p:cNvPr id="7" name="Content Placeholder 7"/>
          <p:cNvSpPr>
            <a:spLocks noGrp="1"/>
          </p:cNvSpPr>
          <p:nvPr/>
        </p:nvSpPr>
        <p:spPr>
          <a:xfrm>
            <a:off x="114935" y="1285875"/>
            <a:ext cx="8922385" cy="51739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KI#4: </a:t>
            </a:r>
            <a:r>
              <a:rPr sz="1600" b="1" dirty="0">
                <a:cs typeface="+mn-cs"/>
              </a:rPr>
              <a:t>How to Enhance Data collection and Storage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7</a:t>
            </a:r>
            <a:r>
              <a:rPr sz="1200" dirty="0">
                <a:sym typeface="+mn-ea"/>
              </a:rPr>
              <a:t> CR are agreed</a:t>
            </a:r>
            <a:r>
              <a:rPr lang="en-US" altLang="de-DE" sz="1200" dirty="0">
                <a:sym typeface="+mn-ea"/>
              </a:rPr>
              <a:t>, 4 CR are noted</a:t>
            </a:r>
            <a:r>
              <a:rPr lang="en-US" sz="1200" dirty="0">
                <a:sym typeface="+mn-ea"/>
              </a:rPr>
              <a:t>, and 3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are </a:t>
            </a:r>
            <a:r>
              <a:rPr sz="1200" dirty="0">
                <a:sym typeface="+mn-ea"/>
              </a:rPr>
              <a:t>postponed.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KI#5: </a:t>
            </a:r>
            <a:r>
              <a:rPr sz="1600" b="1" dirty="0">
                <a:cs typeface="+mn-cs"/>
              </a:rPr>
              <a:t>Enhance trained ML Model sharing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4</a:t>
            </a:r>
            <a:r>
              <a:rPr sz="1200" dirty="0">
                <a:sym typeface="+mn-ea"/>
              </a:rPr>
              <a:t> CR are agreed.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KI#6: </a:t>
            </a:r>
            <a:r>
              <a:rPr sz="1600" b="1" dirty="0">
                <a:cs typeface="+mn-cs"/>
              </a:rPr>
              <a:t>NWDAF-assisted URSP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4</a:t>
            </a:r>
            <a:r>
              <a:rPr sz="1200" dirty="0">
                <a:sym typeface="+mn-ea"/>
              </a:rPr>
              <a:t> CR are agreed</a:t>
            </a:r>
            <a:r>
              <a:rPr lang="en-US" altLang="de-DE" sz="1200" dirty="0">
                <a:sym typeface="+mn-ea"/>
              </a:rPr>
              <a:t>, 1 CR is noted</a:t>
            </a:r>
            <a:r>
              <a:rPr lang="en-US" sz="1200" dirty="0">
                <a:sym typeface="+mn-ea"/>
              </a:rPr>
              <a:t>, and 1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is </a:t>
            </a:r>
            <a:r>
              <a:rPr sz="1200" dirty="0">
                <a:sym typeface="+mn-ea"/>
              </a:rPr>
              <a:t>postponed.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KI#7: </a:t>
            </a:r>
            <a:r>
              <a:rPr sz="1600" b="1" dirty="0">
                <a:cs typeface="+mn-cs"/>
              </a:rPr>
              <a:t>Enhancements on QoS Sustainability analytics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1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is </a:t>
            </a:r>
            <a:r>
              <a:rPr sz="1200" dirty="0">
                <a:sym typeface="+mn-ea"/>
              </a:rPr>
              <a:t>agreed</a:t>
            </a:r>
            <a:r>
              <a:rPr lang="en-US" sz="1200" dirty="0">
                <a:sym typeface="+mn-ea"/>
              </a:rPr>
              <a:t> and 1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is </a:t>
            </a:r>
            <a:r>
              <a:rPr sz="1200" dirty="0">
                <a:sym typeface="+mn-ea"/>
              </a:rPr>
              <a:t>postponed.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KI#8: </a:t>
            </a:r>
            <a:r>
              <a:rPr sz="1600" b="1" dirty="0">
                <a:cs typeface="+mn-cs"/>
              </a:rPr>
              <a:t>Supporting Federated Learning in 5GC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sym typeface="+mn-ea"/>
              </a:rPr>
              <a:t>5</a:t>
            </a:r>
            <a:r>
              <a:rPr sz="1200" dirty="0">
                <a:sym typeface="+mn-ea"/>
              </a:rPr>
              <a:t> CR are agreed, </a:t>
            </a:r>
            <a:r>
              <a:rPr lang="en-US" sz="1200" dirty="0">
                <a:sym typeface="+mn-ea"/>
              </a:rPr>
              <a:t>3</a:t>
            </a:r>
            <a:r>
              <a:rPr sz="1200" dirty="0">
                <a:sym typeface="+mn-ea"/>
              </a:rPr>
              <a:t> CR </a:t>
            </a:r>
            <a:r>
              <a:rPr lang="en-US" altLang="de-DE" sz="1200" dirty="0">
                <a:sym typeface="+mn-ea"/>
              </a:rPr>
              <a:t>are noted</a:t>
            </a:r>
            <a:r>
              <a:rPr sz="1200" dirty="0">
                <a:sym typeface="+mn-ea"/>
              </a:rPr>
              <a:t>, and </a:t>
            </a:r>
            <a:r>
              <a:rPr lang="en-US" sz="1200" dirty="0">
                <a:sym typeface="+mn-ea"/>
              </a:rPr>
              <a:t>1</a:t>
            </a:r>
            <a:r>
              <a:rPr sz="1200" dirty="0">
                <a:sym typeface="+mn-ea"/>
              </a:rPr>
              <a:t> discussion </a:t>
            </a:r>
            <a:r>
              <a:rPr lang="en-US" sz="1200" dirty="0">
                <a:sym typeface="+mn-ea"/>
              </a:rPr>
              <a:t>is </a:t>
            </a:r>
            <a:r>
              <a:rPr sz="1200" dirty="0">
                <a:sym typeface="+mn-ea"/>
              </a:rPr>
              <a:t>postponed</a:t>
            </a:r>
            <a:r>
              <a:rPr lang="en-US" sz="1200" dirty="0">
                <a:sym typeface="+mn-ea"/>
              </a:rPr>
              <a:t>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</a:pPr>
            <a:r>
              <a:rPr sz="1600" b="1" dirty="0">
                <a:cs typeface="+mn-cs"/>
                <a:sym typeface="+mn-ea"/>
              </a:rPr>
              <a:t>KI#9: </a:t>
            </a:r>
            <a:r>
              <a:rPr sz="1600" b="1" dirty="0">
                <a:cs typeface="+mn-cs"/>
              </a:rPr>
              <a:t>Enhancement of NWDAF with finer granularity of location information</a:t>
            </a:r>
            <a:r>
              <a:rPr lang="en-US" sz="1600" b="1" dirty="0">
                <a:cs typeface="+mn-cs"/>
              </a:rPr>
              <a:t>:</a:t>
            </a:r>
            <a:endParaRPr sz="1600" b="1" dirty="0">
              <a:cs typeface="+mn-cs"/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>
                <a:sym typeface="+mn-ea"/>
              </a:rPr>
              <a:t>1 LS OUT to SA4 is </a:t>
            </a:r>
            <a:r>
              <a:rPr lang="en-US" altLang="de-DE" sz="1200" dirty="0">
                <a:sym typeface="+mn-ea"/>
              </a:rPr>
              <a:t>noted</a:t>
            </a:r>
            <a:r>
              <a:rPr lang="en-US" sz="1200" dirty="0">
                <a:sym typeface="+mn-ea"/>
              </a:rPr>
              <a:t>, 7</a:t>
            </a:r>
            <a:r>
              <a:rPr sz="1200" dirty="0">
                <a:sym typeface="+mn-ea"/>
              </a:rPr>
              <a:t> CR are agreed, </a:t>
            </a:r>
            <a:r>
              <a:rPr lang="en-US" sz="1200" dirty="0">
                <a:sym typeface="+mn-ea"/>
              </a:rPr>
              <a:t>1</a:t>
            </a:r>
            <a:r>
              <a:rPr sz="1200" dirty="0">
                <a:sym typeface="+mn-ea"/>
              </a:rPr>
              <a:t> CR </a:t>
            </a:r>
            <a:r>
              <a:rPr lang="en-US" sz="1200" dirty="0">
                <a:sym typeface="+mn-ea"/>
              </a:rPr>
              <a:t>is </a:t>
            </a:r>
            <a:r>
              <a:rPr sz="1200" dirty="0">
                <a:sym typeface="+mn-ea"/>
              </a:rPr>
              <a:t>postponed, and 1 discussion is </a:t>
            </a:r>
            <a:r>
              <a:rPr lang="en-US" altLang="de-DE" sz="1200" dirty="0">
                <a:sym typeface="+mn-ea"/>
              </a:rPr>
              <a:t>noted</a:t>
            </a:r>
            <a:r>
              <a:rPr sz="1200" dirty="0">
                <a:sym typeface="+mn-ea"/>
              </a:rPr>
              <a:t>.</a:t>
            </a:r>
            <a:endParaRPr sz="1200" dirty="0"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  <a:p>
            <a:pPr marL="457200" lvl="2" indent="-457200">
              <a:spcBef>
                <a:spcPts val="0"/>
              </a:spcBef>
              <a:spcAft>
                <a:spcPts val="0"/>
              </a:spcAft>
              <a:buBlip>
                <a:blip r:embed="rId1"/>
              </a:buBlip>
            </a:pPr>
            <a:r>
              <a:rPr lang="en-US" sz="1600" b="1" dirty="0">
                <a:cs typeface="+mn-cs"/>
                <a:sym typeface="+mn-ea"/>
              </a:rPr>
              <a:t>KI#10: </a:t>
            </a:r>
            <a:r>
              <a:rPr lang="en-US" sz="1600" b="1" dirty="0">
                <a:cs typeface="+mn-cs"/>
              </a:rPr>
              <a:t>Interactions with MDAS/MDAF:</a:t>
            </a:r>
            <a:endParaRPr lang="en-US" sz="1600" b="1" dirty="0">
              <a:cs typeface="+mn-cs"/>
              <a:sym typeface="+mn-ea"/>
            </a:endParaRPr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dirty="0">
                <a:sym typeface="+mn-ea"/>
              </a:rPr>
              <a:t>1 CR is agreed and 1 CR is postponed.</a:t>
            </a:r>
            <a:endParaRPr sz="1200" dirty="0"/>
          </a:p>
          <a:p>
            <a:pPr marL="685800" lvl="2">
              <a:spcBef>
                <a:spcPts val="0"/>
              </a:spcBef>
              <a:spcAft>
                <a:spcPts val="300"/>
              </a:spcAft>
            </a:pPr>
            <a:r>
              <a:rPr sz="1200" b="1" dirty="0">
                <a:sym typeface="+mn-ea"/>
              </a:rPr>
              <a:t>Next steps: </a:t>
            </a:r>
            <a:r>
              <a:rPr lang="en-US" sz="1200" dirty="0">
                <a:cs typeface="+mn-cs"/>
                <a:sym typeface="+mn-ea"/>
              </a:rPr>
              <a:t>Continue normative work</a:t>
            </a:r>
            <a:r>
              <a:rPr lang="en-US" sz="1200" dirty="0" smtClean="0">
                <a:sym typeface="+mn-ea"/>
              </a:rPr>
              <a:t>.</a:t>
            </a:r>
            <a:endParaRPr lang="en-US" sz="1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66614" y="1391937"/>
            <a:ext cx="8744585" cy="3979133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600" b="1" dirty="0">
                <a:sym typeface="+mn-ea"/>
              </a:rPr>
              <a:t>RAN impacts and dependencies</a:t>
            </a:r>
            <a:r>
              <a:rPr lang="en-US" sz="1600" dirty="0">
                <a:sym typeface="+mn-ea"/>
              </a:rPr>
              <a:t>:</a:t>
            </a:r>
            <a:endParaRPr lang="de-DE" sz="1600" dirty="0"/>
          </a:p>
          <a:p>
            <a:pPr lvl="1" algn="l">
              <a:spcBef>
                <a:spcPts val="0"/>
              </a:spcBef>
              <a:spcAft>
                <a:spcPts val="200"/>
              </a:spcAft>
              <a:buSzTx/>
            </a:pPr>
            <a:r>
              <a:rPr lang="en-US" altLang="zh-CN" sz="1200" dirty="0">
                <a:cs typeface="+mn-ea"/>
                <a:sym typeface="+mn-ea"/>
              </a:rPr>
              <a:t>No RAN impact. </a:t>
            </a:r>
            <a:endParaRPr lang="en-US" altLang="zh-CN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200"/>
              </a:spcAft>
              <a:buSzTx/>
            </a:pPr>
            <a:endParaRPr lang="en-US" altLang="zh-CN" sz="1200" dirty="0">
              <a:cs typeface="+mn-ea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>
                <a:sym typeface="+mn-ea"/>
              </a:rPr>
              <a:t>Contentious Issue</a:t>
            </a:r>
            <a:r>
              <a:rPr lang="de-DE" sz="1600" dirty="0">
                <a:sym typeface="+mn-ea"/>
              </a:rPr>
              <a:t>:</a:t>
            </a:r>
            <a:endParaRPr lang="de-DE" sz="1600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zh-CN" sz="1200" dirty="0" smtClean="0">
                <a:solidFill>
                  <a:schemeClr val="tx1"/>
                </a:solidFill>
                <a:cs typeface="+mn-ea"/>
              </a:rPr>
              <a:t>No contentious Issue</a:t>
            </a:r>
            <a:r>
              <a:rPr lang="en-US" altLang="zh-CN" sz="1200" dirty="0">
                <a:solidFill>
                  <a:schemeClr val="tx1"/>
                </a:solidFill>
                <a:cs typeface="+mn-ea"/>
              </a:rPr>
              <a:t>.</a:t>
            </a:r>
            <a:endParaRPr lang="en-US" altLang="zh-CN" sz="1200" dirty="0" smtClean="0">
              <a:solidFill>
                <a:schemeClr val="tx1"/>
              </a:solidFill>
              <a:cs typeface="+mn-ea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>
                <a:sym typeface="+mn-ea"/>
              </a:rPr>
              <a:t>Focus for the Next Meeting (</a:t>
            </a:r>
            <a:r>
              <a:rPr lang="de-DE" sz="1600" b="1" dirty="0" smtClean="0">
                <a:sym typeface="+mn-ea"/>
              </a:rPr>
              <a:t>SA2</a:t>
            </a:r>
            <a:r>
              <a:rPr sz="1600" b="1" dirty="0" smtClean="0">
                <a:sym typeface="+mn-ea"/>
              </a:rPr>
              <a:t> #155 meeting</a:t>
            </a:r>
            <a:r>
              <a:rPr lang="de-DE" sz="1600" b="1" dirty="0">
                <a:sym typeface="+mn-ea"/>
              </a:rPr>
              <a:t>)</a:t>
            </a:r>
            <a:r>
              <a:rPr lang="de-DE" sz="1600" dirty="0">
                <a:sym typeface="+mn-ea"/>
              </a:rPr>
              <a:t>:</a:t>
            </a:r>
            <a:endParaRPr lang="de-DE" sz="1600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sz="1200" dirty="0"/>
              <a:t>Continue normative work</a:t>
            </a:r>
            <a:r>
              <a:rPr lang="en-US" altLang="zh-CN" sz="1200" dirty="0">
                <a:cs typeface="+mn-ea"/>
              </a:rPr>
              <a:t>. </a:t>
            </a:r>
            <a:endParaRPr lang="en-US" altLang="zh-CN" sz="12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zh-CN" sz="1200" dirty="0">
                <a:solidFill>
                  <a:srgbClr val="FF0000"/>
                </a:solidFill>
                <a:cs typeface="+mn-ea"/>
              </a:rPr>
              <a:t>And the following </a:t>
            </a:r>
            <a:r>
              <a:rPr lang="en-US" altLang="zh-CN" sz="1200" dirty="0" smtClean="0">
                <a:solidFill>
                  <a:srgbClr val="FF0000"/>
                </a:solidFill>
                <a:cs typeface="+mn-ea"/>
              </a:rPr>
              <a:t>issue </a:t>
            </a:r>
            <a:r>
              <a:rPr lang="en-US" altLang="zh-CN" sz="1200" dirty="0">
                <a:solidFill>
                  <a:srgbClr val="FF0000"/>
                </a:solidFill>
                <a:cs typeface="+mn-ea"/>
              </a:rPr>
              <a:t>need further discussion in </a:t>
            </a:r>
            <a:r>
              <a:rPr lang="en-US" altLang="zh-CN" sz="1200" dirty="0" smtClean="0">
                <a:solidFill>
                  <a:srgbClr val="FF0000"/>
                </a:solidFill>
                <a:cs typeface="+mn-ea"/>
              </a:rPr>
              <a:t>future meetings:</a:t>
            </a:r>
            <a:endParaRPr lang="en-US" altLang="zh-CN" sz="1200" dirty="0">
              <a:solidFill>
                <a:srgbClr val="FF0000"/>
              </a:solidFill>
              <a:cs typeface="+mn-ea"/>
            </a:endParaRPr>
          </a:p>
          <a:p>
            <a:pPr marL="899795" lvl="1" latinLnBrk="0">
              <a:spcBef>
                <a:spcPts val="0"/>
              </a:spcBef>
              <a:spcAft>
                <a:spcPts val="200"/>
              </a:spcAft>
            </a:pPr>
            <a:r>
              <a:rPr lang="en-US" altLang="zh-CN" sz="1200" dirty="0">
                <a:solidFill>
                  <a:srgbClr val="FF0000"/>
                </a:solidFill>
                <a:cs typeface="+mn-ea"/>
              </a:rPr>
              <a:t>For KI#3, S2-2300014 LS IN, SA3 would like to take the opportunity of LS to ask SA2 on two related aspects within roaming case in the eNA context:</a:t>
            </a:r>
            <a:endParaRPr lang="en-US" altLang="zh-CN" sz="1200" dirty="0">
              <a:solidFill>
                <a:srgbClr val="FF0000"/>
              </a:solidFill>
              <a:cs typeface="+mn-ea"/>
            </a:endParaRPr>
          </a:p>
          <a:p>
            <a:pPr marL="1356995" lvl="2" latinLnBrk="0">
              <a:spcBef>
                <a:spcPts val="0"/>
              </a:spcBef>
              <a:spcAft>
                <a:spcPts val="200"/>
              </a:spcAft>
            </a:pPr>
            <a:r>
              <a:rPr lang="en-US" altLang="zh-CN" sz="1000" dirty="0">
                <a:solidFill>
                  <a:srgbClr val="FF0000"/>
                </a:solidFill>
                <a:cs typeface="+mn-ea"/>
              </a:rPr>
              <a:t>SA3 is interested in knowing what type of UE-specific data and/or analytics is foreseen to be exchanged between VPLMN and HPLMN in the context of eNA. </a:t>
            </a:r>
            <a:endParaRPr lang="en-US" altLang="zh-CN" sz="1000" dirty="0">
              <a:solidFill>
                <a:srgbClr val="FF0000"/>
              </a:solidFill>
              <a:cs typeface="+mn-ea"/>
            </a:endParaRPr>
          </a:p>
          <a:p>
            <a:pPr marL="1356995" lvl="2" latinLnBrk="0">
              <a:spcBef>
                <a:spcPts val="0"/>
              </a:spcBef>
              <a:spcAft>
                <a:spcPts val="200"/>
              </a:spcAft>
            </a:pPr>
            <a:r>
              <a:rPr lang="en-US" altLang="zh-CN" sz="1000" dirty="0">
                <a:solidFill>
                  <a:srgbClr val="FF0000"/>
                </a:solidFill>
                <a:cs typeface="+mn-ea"/>
              </a:rPr>
              <a:t>SA3 is also interested in understanding whether the UE-specific data and/or analytics to be exchanged is essentially required to provide the service.</a:t>
            </a:r>
            <a:endParaRPr lang="en-US" altLang="zh-CN" sz="1000" dirty="0">
              <a:solidFill>
                <a:srgbClr val="FF0000"/>
              </a:solidFill>
              <a:cs typeface="+mn-ea"/>
            </a:endParaRPr>
          </a:p>
          <a:p>
            <a:pPr marL="457200" lvl="2" indent="-457200">
              <a:spcBef>
                <a:spcPts val="0"/>
              </a:spcBef>
              <a:spcAft>
                <a:spcPts val="200"/>
              </a:spcAft>
              <a:buBlip>
                <a:blip r:embed="rId1"/>
              </a:buBlip>
            </a:pPr>
            <a:r>
              <a:rPr lang="en-US" altLang="zh-CN" sz="1600" b="1" dirty="0" smtClean="0"/>
              <a:t>Risk</a:t>
            </a:r>
            <a:r>
              <a:rPr lang="en-US" altLang="zh-CN" sz="1600" b="1" dirty="0"/>
              <a:t>:</a:t>
            </a:r>
            <a:endParaRPr lang="en-US" altLang="zh-CN" sz="1600" b="1" dirty="0"/>
          </a:p>
          <a:p>
            <a:pPr lvl="1">
              <a:spcBef>
                <a:spcPts val="300"/>
              </a:spcBef>
              <a:defRPr/>
            </a:pPr>
            <a:r>
              <a:rPr lang="en-US" altLang="de-DE" sz="1200" dirty="0">
                <a:sym typeface="+mn-ea"/>
              </a:rPr>
              <a:t>None</a:t>
            </a:r>
            <a:r>
              <a:rPr lang="en-US" altLang="zh-CN" sz="1200" dirty="0"/>
              <a:t>.</a:t>
            </a:r>
            <a:endParaRPr lang="en-US" altLang="zh-CN" sz="12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3927" y="83891"/>
            <a:ext cx="7511827" cy="1143000"/>
          </a:xfrm>
        </p:spPr>
        <p:txBody>
          <a:bodyPr/>
          <a:lstStyle/>
          <a:p>
            <a:r>
              <a:rPr lang="en-US" altLang="de-DE" b="1" dirty="0">
                <a:sym typeface="+mn-ea"/>
              </a:rPr>
              <a:t>eNA_Ph3 status after SA2#154AH-e (3/3)</a:t>
            </a:r>
            <a:endParaRPr lang="en-US" altLang="de-DE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05325" y="1180526"/>
            <a:ext cx="708850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+mn-ea"/>
              </a:rPr>
              <a:t>Backup Slide for </a:t>
            </a:r>
            <a:r>
              <a:rPr lang="en-US" sz="2400" dirty="0"/>
              <a:t>eNA_Ph3 Study Phase Work Plan</a:t>
            </a:r>
            <a:endParaRPr 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402319" y="2844869"/>
            <a:ext cx="8134526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defTabSz="914400" eaLnBrk="1" fontAlgn="auto" hangingPunct="1">
              <a:lnSpc>
                <a:spcPct val="150000"/>
              </a:lnSpc>
              <a:buClrTx/>
              <a:buSzTx/>
              <a:buFontTx/>
              <a:buChar char="-"/>
            </a:pPr>
            <a:r>
              <a:rPr lang="en-US" sz="1400" b="1" dirty="0">
                <a:latin typeface="+mn-lt"/>
                <a:cs typeface="+mn-cs"/>
              </a:rPr>
              <a:t>#149 meeting: focus on TR skeleton, scope, assumptions and KIs, no solution will be discussed;</a:t>
            </a:r>
            <a:endParaRPr lang="en-US" sz="1400" b="1" dirty="0">
              <a:latin typeface="+mn-lt"/>
              <a:cs typeface="+mn-cs"/>
            </a:endParaRPr>
          </a:p>
          <a:p>
            <a:pPr marL="285750" indent="-285750" algn="l" defTabSz="914400" eaLnBrk="1" fontAlgn="auto" hangingPunct="1">
              <a:lnSpc>
                <a:spcPct val="150000"/>
              </a:lnSpc>
              <a:buClrTx/>
              <a:buSzTx/>
              <a:buFontTx/>
              <a:buChar char="-"/>
            </a:pPr>
            <a:r>
              <a:rPr lang="en-US" sz="1400" b="1" dirty="0">
                <a:latin typeface="+mn-lt"/>
                <a:cs typeface="+mn-cs"/>
              </a:rPr>
              <a:t>#150 meeting: solutions discussions, and KIs. Finalize the KIs (Last chance for new KI proposal);</a:t>
            </a:r>
            <a:endParaRPr lang="en-US" sz="1400" b="1" dirty="0">
              <a:latin typeface="+mn-lt"/>
              <a:cs typeface="+mn-cs"/>
            </a:endParaRPr>
          </a:p>
          <a:p>
            <a:pPr marL="285750" indent="-285750" algn="l" defTabSz="914400" eaLnBrk="1" fontAlgn="auto" hangingPunct="1">
              <a:lnSpc>
                <a:spcPct val="150000"/>
              </a:lnSpc>
              <a:buClrTx/>
              <a:buSzTx/>
              <a:buFontTx/>
              <a:buChar char="-"/>
            </a:pPr>
            <a:r>
              <a:rPr lang="en-US" sz="1400" b="1" dirty="0">
                <a:latin typeface="+mn-lt"/>
                <a:cs typeface="+mn-cs"/>
              </a:rPr>
              <a:t>#151 meeting: continue the solution discussions and capture new solutions;</a:t>
            </a:r>
            <a:endParaRPr lang="en-US" sz="1400" b="1" dirty="0">
              <a:latin typeface="+mn-lt"/>
              <a:cs typeface="+mn-cs"/>
            </a:endParaRPr>
          </a:p>
          <a:p>
            <a:pPr marL="285750" indent="-285750" eaLnBrk="1" fontAlgn="auto" hangingPunct="1">
              <a:lnSpc>
                <a:spcPct val="150000"/>
              </a:lnSpc>
              <a:buFontTx/>
              <a:buChar char="-"/>
            </a:pPr>
            <a:r>
              <a:rPr lang="en-US" sz="1400" b="1" dirty="0">
                <a:latin typeface="+mn-lt"/>
                <a:cs typeface="+mn-cs"/>
              </a:rPr>
              <a:t>#152 meeting: solution updates/merging and last chance for new solution(s) (1 supporting companies required) and start to evaluate/conclude solution(s) and send TR for information;</a:t>
            </a:r>
            <a:endParaRPr lang="en-US" sz="1400" b="1" dirty="0">
              <a:latin typeface="+mn-lt"/>
              <a:cs typeface="+mn-cs"/>
            </a:endParaRPr>
          </a:p>
          <a:p>
            <a:pPr marL="285750" indent="-285750" algn="l" defTabSz="914400" eaLnBrk="1" fontAlgn="auto" hangingPunct="1">
              <a:lnSpc>
                <a:spcPct val="150000"/>
              </a:lnSpc>
              <a:buClrTx/>
              <a:buSzTx/>
              <a:buFontTx/>
              <a:buChar char="-"/>
            </a:pPr>
            <a:r>
              <a:rPr lang="en-US" sz="1400" b="1" dirty="0">
                <a:latin typeface="+mn-lt"/>
                <a:cs typeface="+mn-cs"/>
              </a:rPr>
              <a:t>#153</a:t>
            </a:r>
            <a:r>
              <a:rPr lang="en-US" sz="1400" b="1" dirty="0">
                <a:latin typeface="+mn-lt"/>
                <a:cs typeface="+mn-cs"/>
                <a:sym typeface="+mn-ea"/>
              </a:rPr>
              <a:t> meeting: continue the evalutaion&amp;conclusion, disusss the WID proposal. </a:t>
            </a:r>
            <a:endParaRPr lang="en-US" sz="1400" b="1" dirty="0">
              <a:latin typeface="+mn-lt"/>
              <a:cs typeface="+mn-cs"/>
            </a:endParaRPr>
          </a:p>
          <a:p>
            <a:pPr marL="285750" indent="-285750" algn="l" defTabSz="914400" eaLnBrk="1" fontAlgn="auto" hangingPunct="1">
              <a:lnSpc>
                <a:spcPct val="150000"/>
              </a:lnSpc>
              <a:buClrTx/>
              <a:buSzTx/>
              <a:buFontTx/>
              <a:buChar char="-"/>
            </a:pPr>
            <a:r>
              <a:rPr lang="en-US" sz="1400" b="1" dirty="0">
                <a:latin typeface="+mn-lt"/>
                <a:cs typeface="+mn-cs"/>
              </a:rPr>
              <a:t>#154 meeting: finalize the conclusion and approve the WID for 1 TU, and start normative work;</a:t>
            </a:r>
            <a:endParaRPr lang="en-US" sz="1400" b="1" dirty="0">
              <a:latin typeface="+mn-lt"/>
              <a:cs typeface="+mn-cs"/>
            </a:endParaRPr>
          </a:p>
          <a:p>
            <a:pPr marL="285750" indent="-285750" algn="l" defTabSz="914400" eaLnBrk="1" fontAlgn="auto" hangingPunct="1">
              <a:lnSpc>
                <a:spcPct val="150000"/>
              </a:lnSpc>
              <a:buClrTx/>
              <a:buSzTx/>
              <a:buFontTx/>
              <a:buChar char="-"/>
            </a:pPr>
            <a:r>
              <a:rPr lang="en-US" sz="1400" b="1" dirty="0">
                <a:latin typeface="+mn-lt"/>
                <a:cs typeface="+mn-cs"/>
              </a:rPr>
              <a:t>#154AH and #155 meeting: </a:t>
            </a:r>
            <a:r>
              <a:rPr lang="en-US" sz="1400" b="1" dirty="0">
                <a:latin typeface="+mn-lt"/>
                <a:cs typeface="+mn-cs"/>
                <a:sym typeface="+mn-ea"/>
              </a:rPr>
              <a:t>continue </a:t>
            </a:r>
            <a:r>
              <a:rPr lang="en-US" sz="1400" b="1" dirty="0">
                <a:latin typeface="+mn-lt"/>
                <a:cs typeface="+mn-cs"/>
              </a:rPr>
              <a:t>normative work.</a:t>
            </a:r>
            <a:endParaRPr lang="en-US" sz="1400" b="1" dirty="0">
              <a:latin typeface="+mn-lt"/>
              <a:cs typeface="+mn-cs"/>
            </a:endParaRPr>
          </a:p>
          <a:p>
            <a:pPr marL="285750" indent="-285750" algn="l" defTabSz="914400" eaLnBrk="1" fontAlgn="auto" hangingPunct="1">
              <a:lnSpc>
                <a:spcPct val="150000"/>
              </a:lnSpc>
              <a:buClrTx/>
              <a:buSzTx/>
              <a:buFontTx/>
              <a:buChar char="-"/>
            </a:pPr>
            <a:r>
              <a:rPr lang="en-US" sz="1400" b="1" dirty="0">
                <a:latin typeface="+mn-lt"/>
                <a:cs typeface="+mn-cs"/>
                <a:sym typeface="+mn-ea"/>
              </a:rPr>
              <a:t>#156 and #157 meeting: finalize normative work.</a:t>
            </a:r>
            <a:endParaRPr lang="en-US" sz="1400" b="1" dirty="0">
              <a:latin typeface="+mn-lt"/>
              <a:cs typeface="+mn-cs"/>
            </a:endParaRPr>
          </a:p>
          <a:p>
            <a:pPr marL="285750" indent="-285750" algn="l" defTabSz="914400" eaLnBrk="1" fontAlgn="auto" hangingPunct="1">
              <a:lnSpc>
                <a:spcPct val="150000"/>
              </a:lnSpc>
              <a:buClrTx/>
              <a:buSzTx/>
              <a:buFontTx/>
              <a:buChar char="-"/>
            </a:pPr>
            <a:endParaRPr lang="en-US" sz="1400" b="1" dirty="0">
              <a:latin typeface="+mn-lt"/>
              <a:cs typeface="+mn-cs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57200" y="1906270"/>
          <a:ext cx="8229600" cy="93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20"/>
                <a:gridCol w="666750"/>
                <a:gridCol w="672465"/>
                <a:gridCol w="672465"/>
                <a:gridCol w="483870"/>
                <a:gridCol w="483870"/>
                <a:gridCol w="483870"/>
                <a:gridCol w="482600"/>
                <a:gridCol w="484505"/>
                <a:gridCol w="483870"/>
                <a:gridCol w="483235"/>
                <a:gridCol w="484505"/>
                <a:gridCol w="482600"/>
                <a:gridCol w="484505"/>
                <a:gridCol w="483870"/>
              </a:tblGrid>
              <a:tr h="2324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Feb, 22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Apr, 22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May, 22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Aug, 22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Oct, 22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Nov, 22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Jan, 23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Feb, 23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Apr, 23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May, 23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Rel-18 SID/WID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Study  TU (Planned)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Normative TU (Planned)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Total TU (Planned)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#149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#151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#154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#154AH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#156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#157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  <a:sym typeface="+mn-ea"/>
                        </a:rPr>
                        <a:t>Total TU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4"/>
                    </a:solidFill>
                  </a:tcPr>
                </a:tc>
              </a:tr>
              <a:tr h="232410"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FS_eNA_Ph3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等线" panose="02010600030101010101" charset="-122"/>
                        </a:rPr>
                        <a:t>8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14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等线" panose="02010600030101010101" charset="-122"/>
                        </a:rPr>
                        <a:t>1+1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900" b="1">
                          <a:solidFill>
                            <a:srgbClr val="FF0000"/>
                          </a:solidFill>
                          <a:latin typeface="等线" panose="02010600030101010101" charset="-122"/>
                        </a:rPr>
                        <a:t>3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900" b="1">
                          <a:solidFill>
                            <a:srgbClr val="FF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17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ABLE_ENDDRAG_ORIGIN_RECT" val="648*67"/>
  <p:tag name="TABLE_ENDDRAG_RECT" val="36*150*648*6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5451</Words>
  <Application>WPS 演示</Application>
  <PresentationFormat>全屏显示(4:3)</PresentationFormat>
  <Paragraphs>251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Times New Roman</vt:lpstr>
      <vt:lpstr>等线</vt:lpstr>
      <vt:lpstr>微软雅黑</vt:lpstr>
      <vt:lpstr>Arial Unicode MS</vt:lpstr>
      <vt:lpstr>Office Theme</vt:lpstr>
      <vt:lpstr>1_Office Theme</vt:lpstr>
      <vt:lpstr>WI Status Report for eNA_Ph3</vt:lpstr>
      <vt:lpstr>eNA_Ph3 status after SA2#155 (1/3)</vt:lpstr>
      <vt:lpstr>eNA_Ph3 status after SA2#155 (2/3)</vt:lpstr>
      <vt:lpstr>eNA_Ph3 status after SA2#155 (3/3)</vt:lpstr>
      <vt:lpstr>eNA_Ph3 status after SA2#154AH-e (1/3)</vt:lpstr>
      <vt:lpstr>eNA_Ph3 status after SA2#154AH-e (2/3)</vt:lpstr>
      <vt:lpstr>eNA_Ph3 status after SA2#154AH-e (3/3)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CMCC-02-10</cp:lastModifiedBy>
  <cp:revision>1985</cp:revision>
  <dcterms:created xsi:type="dcterms:W3CDTF">2008-08-30T09:32:00Z</dcterms:created>
  <dcterms:modified xsi:type="dcterms:W3CDTF">2023-03-01T01:47:02Z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d845be66-0dd2-42c8-8a85-27aea652d485</vt:lpwstr>
  </property>
  <property fmtid="{D5CDD505-2E9C-101B-9397-08002B2CF9AE}" pid="3" name="CTP_TimeStamp">
    <vt:lpwstr>2020-02-07 13:13:00Z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(3)ws57Bm1rCc6j05frPFZj2k+UdaJr/mLRGa91jUg95hCFC5MHZrTCbhpjh+7JOZV0AL4dCVSX
XNd+zi5TYToqrnxXShEScIm+xnRF4HAZvxzEuAz1IBv3eYDnkIB717QEn9vFzsJhScxDgnw3
2Vm85Xl1ImFdj1ZQiPIxIG6/J0zXR60j8K/QqeDe8XWld3CDMwo0rrshy/NFuTPcbtVkBYE1
KttJGUegjsPAunbSxi</vt:lpwstr>
  </property>
  <property fmtid="{D5CDD505-2E9C-101B-9397-08002B2CF9AE}" pid="9" name="_2015_ms_pID_7253431">
    <vt:lpwstr>/5X0K2KFmFypLdiH15dWQmToOmnM3hQ+TTnVYMHtefwUO3P6uxqNZ1
XkyH67lxn9wUjU+tED5wRE8nelMcduCnpV8YMrwxdt43xlje8ZgAerpfGGdSZnnR8aLkSy0d
2C3YIQh6vqUy46HHfSpmrBtWfvPAvKTsg56roiqsRLVsVVYiUKcb9kEOzGb76SmPmQa4bXMq
gzvfrAmevLteqIaJXZdiA2QxTcg45ANQtEY8</vt:lpwstr>
  </property>
  <property fmtid="{D5CDD505-2E9C-101B-9397-08002B2CF9AE}" pid="10" name="_2015_ms_pID_7253432">
    <vt:lpwstr>2Q==</vt:lpwstr>
  </property>
  <property fmtid="{D5CDD505-2E9C-101B-9397-08002B2CF9AE}" pid="11" name="ContentTypeId">
    <vt:lpwstr>0x01010000A41F864BF9E047AC9D98AA3A92DCA2</vt:lpwstr>
  </property>
  <property fmtid="{D5CDD505-2E9C-101B-9397-08002B2CF9AE}" pid="12" name="ICV">
    <vt:lpwstr>E85B9324F64D493C8935AAABB946DBB0</vt:lpwstr>
  </property>
  <property fmtid="{D5CDD505-2E9C-101B-9397-08002B2CF9AE}" pid="13" name="KSOProductBuildVer">
    <vt:lpwstr>2052-11.8.2.10229</vt:lpwstr>
  </property>
  <property fmtid="{D5CDD505-2E9C-101B-9397-08002B2CF9AE}" pid="14" name="_readonly">
    <vt:lpwstr/>
  </property>
  <property fmtid="{D5CDD505-2E9C-101B-9397-08002B2CF9AE}" pid="15" name="_change">
    <vt:lpwstr/>
  </property>
  <property fmtid="{D5CDD505-2E9C-101B-9397-08002B2CF9AE}" pid="16" name="_full-control">
    <vt:lpwstr/>
  </property>
  <property fmtid="{D5CDD505-2E9C-101B-9397-08002B2CF9AE}" pid="17" name="sflag">
    <vt:lpwstr>1645404766</vt:lpwstr>
  </property>
</Properties>
</file>