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0"/>
  </p:notesMasterIdLst>
  <p:handoutMasterIdLst>
    <p:handoutMasterId r:id="rId11"/>
  </p:handoutMasterIdLst>
  <p:sldIdLst>
    <p:sldId id="303" r:id="rId5"/>
    <p:sldId id="789" r:id="rId6"/>
    <p:sldId id="795" r:id="rId7"/>
    <p:sldId id="791" r:id="rId8"/>
    <p:sldId id="794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7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FF33CC"/>
    <a:srgbClr val="FF6699"/>
    <a:srgbClr val="FF99FF"/>
    <a:srgbClr val="62A14D"/>
    <a:srgbClr val="000000"/>
    <a:srgbClr val="C6D254"/>
    <a:srgbClr val="B1D254"/>
    <a:srgbClr val="72AF2F"/>
    <a:srgbClr val="5C8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3BFC62-AEC6-4937-AF12-362AD02283E4}" v="2" dt="2022-01-17T17:01:11.74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126" d="100"/>
          <a:sy n="126" d="100"/>
        </p:scale>
        <p:origin x="1488" y="132"/>
      </p:cViewPr>
      <p:guideLst>
        <p:guide orient="horz" pos="227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2/28/2023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2/28/2023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39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 Meeting #</a:t>
            </a:r>
            <a:r>
              <a:rPr lang="de-DE" altLang="ko-KR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155</a:t>
            </a:r>
            <a:endParaRPr lang="de-DE" altLang="ko-KR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Electronic meeting, </a:t>
            </a:r>
            <a:r>
              <a:rPr lang="de-DE" altLang="ko-KR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20-24 Feb</a:t>
            </a:r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2023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</a:t>
            </a:r>
            <a:r>
              <a:rPr lang="en-GB" altLang="de-DE" sz="1200" dirty="0" smtClean="0">
                <a:solidFill>
                  <a:schemeClr val="bg1"/>
                </a:solidFill>
              </a:rPr>
              <a:t>WG2#155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 </a:t>
            </a:r>
            <a:r>
              <a:rPr lang="en-GB" altLang="de-DE" sz="1200" baseline="0" dirty="0">
                <a:solidFill>
                  <a:schemeClr val="bg1"/>
                </a:solidFill>
              </a:rPr>
              <a:t>Electronic meeting, 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20-24 Feb, 2023</a:t>
            </a:r>
            <a:endParaRPr lang="en-GB" altLang="ko-KR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Specs/archive/23_serie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Specs/archive/23_serie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6518" y="2194370"/>
            <a:ext cx="8452437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altLang="zh-CN" b="1" dirty="0" smtClean="0"/>
              <a:t>WI and SID Status Report on Ranging based services and </a:t>
            </a:r>
            <a:r>
              <a:rPr lang="en-GB" altLang="zh-CN" b="1" dirty="0" err="1" smtClean="0"/>
              <a:t>sidelink</a:t>
            </a:r>
            <a:r>
              <a:rPr lang="en-GB" altLang="zh-CN" b="1" dirty="0" smtClean="0"/>
              <a:t> positioning</a:t>
            </a:r>
            <a:endParaRPr lang="en-GB" sz="2400" baseline="30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/>
              <a:t/>
            </a:r>
            <a:br>
              <a:rPr lang="en-US" altLang="en-US" sz="1800" dirty="0"/>
            </a:br>
            <a:r>
              <a:rPr lang="en-US" altLang="en-US" sz="2000" b="1" dirty="0" smtClean="0"/>
              <a:t>Sherry (Yang) Shen</a:t>
            </a:r>
          </a:p>
          <a:p>
            <a:pPr>
              <a:lnSpc>
                <a:spcPct val="80000"/>
              </a:lnSpc>
            </a:pPr>
            <a:r>
              <a:rPr lang="en-US" altLang="en-US" sz="1800" dirty="0" smtClean="0">
                <a:latin typeface="Arial" panose="020B0604020202020204" pitchFamily="34" charset="0"/>
              </a:rPr>
              <a:t>Xiaomi (Rapporteur)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649288" y="382385"/>
            <a:ext cx="2074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S2-2303455</a:t>
            </a:r>
            <a:endParaRPr lang="zh-CN" altLang="en-US" sz="1400" b="1" dirty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D52C4-5430-4D56-8D2A-947A8B15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79" y="230887"/>
            <a:ext cx="6879593" cy="675167"/>
          </a:xfrm>
        </p:spPr>
        <p:txBody>
          <a:bodyPr/>
          <a:lstStyle/>
          <a:p>
            <a:pPr algn="l"/>
            <a:r>
              <a:rPr lang="en-GB" altLang="zh-CN" sz="2800" b="1" dirty="0"/>
              <a:t>FS_Ranging_SL</a:t>
            </a:r>
            <a:r>
              <a:rPr lang="en-US" altLang="de-DE" sz="2800" b="1" dirty="0"/>
              <a:t> status after </a:t>
            </a:r>
            <a:r>
              <a:rPr lang="en-US" altLang="de-DE" sz="2800" b="1" dirty="0" smtClean="0"/>
              <a:t>SA2#155 </a:t>
            </a:r>
            <a:endParaRPr lang="en-US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15D28A3F-B4FD-414F-9637-F7C890005039}"/>
              </a:ext>
            </a:extLst>
          </p:cNvPr>
          <p:cNvSpPr txBox="1">
            <a:spLocks/>
          </p:cNvSpPr>
          <p:nvPr/>
        </p:nvSpPr>
        <p:spPr>
          <a:xfrm>
            <a:off x="99063" y="2464038"/>
            <a:ext cx="6210300" cy="3781697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The latest TR </a:t>
            </a:r>
            <a:r>
              <a:rPr lang="en-US" altLang="de-DE" sz="1200" kern="0" dirty="0" smtClean="0"/>
              <a:t>23.700-86 </a:t>
            </a:r>
            <a:r>
              <a:rPr lang="en-US" altLang="de-DE" sz="1200" kern="0" dirty="0"/>
              <a:t>is available </a:t>
            </a:r>
            <a:r>
              <a:rPr lang="en-US" altLang="de-DE" sz="1200" kern="0" dirty="0" smtClean="0"/>
              <a:t>here:</a:t>
            </a:r>
            <a:r>
              <a:rPr lang="zh-CN" altLang="zh-CN" dirty="0" smtClean="0"/>
              <a:t> </a:t>
            </a:r>
            <a:r>
              <a:rPr lang="en-US" altLang="zh-CN" sz="1200" kern="0" dirty="0">
                <a:hlinkClick r:id="rId3"/>
              </a:rPr>
              <a:t>http://</a:t>
            </a:r>
            <a:r>
              <a:rPr lang="en-US" altLang="zh-CN" sz="1200" kern="0" dirty="0" smtClean="0">
                <a:hlinkClick r:id="rId3"/>
              </a:rPr>
              <a:t>www.3gpp.org/ftp/Specs/archive/23_series</a:t>
            </a:r>
            <a:r>
              <a:rPr lang="en-US" altLang="de-DE" sz="1200" kern="0" dirty="0" smtClean="0"/>
              <a:t>.</a:t>
            </a:r>
            <a:endParaRPr lang="en-US" altLang="de-DE" sz="1200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 smtClean="0"/>
              <a:t>Conclusions for the 8 KIs are updated and completed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7</a:t>
            </a:r>
            <a:r>
              <a:rPr lang="en-US" altLang="de-DE" sz="1200" kern="0" dirty="0" smtClean="0"/>
              <a:t> Solutions are updated (#3, #</a:t>
            </a:r>
            <a:r>
              <a:rPr lang="en-US" altLang="de-DE" sz="1200" kern="0" dirty="0"/>
              <a:t>7</a:t>
            </a:r>
            <a:r>
              <a:rPr lang="en-US" altLang="de-DE" sz="1200" kern="0" dirty="0" smtClean="0"/>
              <a:t>, #9, #20, #25, #26 and #30)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 smtClean="0"/>
              <a:t>2 LSs sent to RAN WGs for RAN dependent issues, i.e. broadcast/</a:t>
            </a:r>
            <a:r>
              <a:rPr lang="en-US" altLang="de-DE" sz="1200" kern="0" dirty="0" err="1" smtClean="0"/>
              <a:t>groupcast</a:t>
            </a:r>
            <a:r>
              <a:rPr lang="en-US" altLang="de-DE" sz="1200" kern="0" dirty="0" smtClean="0"/>
              <a:t>, RSPP/SLPP </a:t>
            </a:r>
            <a:r>
              <a:rPr lang="en-US" altLang="de-DE" sz="1200" kern="0" dirty="0"/>
              <a:t>transport, </a:t>
            </a:r>
            <a:r>
              <a:rPr lang="en-US" altLang="zh-CN" sz="1200" kern="0" dirty="0" err="1"/>
              <a:t>QoS</a:t>
            </a:r>
            <a:r>
              <a:rPr lang="en-US" altLang="zh-CN" sz="1200" kern="0" dirty="0"/>
              <a:t> parameters for Service </a:t>
            </a:r>
            <a:r>
              <a:rPr lang="en-US" altLang="zh-CN" sz="1200" kern="0" dirty="0" smtClean="0"/>
              <a:t>Authorization, </a:t>
            </a:r>
            <a:r>
              <a:rPr lang="en-US" altLang="de-DE" sz="1200" kern="0" dirty="0" smtClean="0"/>
              <a:t>assistant </a:t>
            </a:r>
            <a:r>
              <a:rPr lang="en-US" altLang="de-DE" sz="1200" kern="0" dirty="0"/>
              <a:t>UE</a:t>
            </a:r>
            <a:r>
              <a:rPr lang="en-US" altLang="de-DE" sz="1200" kern="0" dirty="0" smtClean="0"/>
              <a:t>, etc.  </a:t>
            </a:r>
            <a:endParaRPr lang="en-US" altLang="de-DE" sz="1200" kern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 smtClean="0"/>
              <a:t>34 solutions and their mapping to Key Issues (see the table) 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r>
              <a:rPr lang="en-US" altLang="zh-CN" sz="1600" b="1" dirty="0"/>
              <a:t>RAN </a:t>
            </a:r>
            <a:r>
              <a:rPr lang="en-US" altLang="zh-CN" sz="1600" b="1" dirty="0" smtClean="0"/>
              <a:t>and SA3 impacts </a:t>
            </a:r>
            <a:r>
              <a:rPr lang="en-US" altLang="zh-CN" sz="1600" b="1" dirty="0"/>
              <a:t>and dependencies</a:t>
            </a:r>
            <a:r>
              <a:rPr lang="en-US" altLang="zh-CN" sz="1600" dirty="0"/>
              <a:t>:</a:t>
            </a:r>
            <a:endParaRPr lang="de-DE" altLang="zh-CN" sz="16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RAN </a:t>
            </a:r>
            <a:r>
              <a:rPr lang="en-US" altLang="zh-CN" sz="1200" dirty="0"/>
              <a:t>impacts or dependencies identified for Key Issue </a:t>
            </a:r>
            <a:r>
              <a:rPr lang="en-US" altLang="zh-CN" sz="1200" dirty="0" smtClean="0"/>
              <a:t>#1, #2, #3, #4</a:t>
            </a:r>
            <a:r>
              <a:rPr lang="en-US" altLang="zh-CN" sz="1200" dirty="0"/>
              <a:t>, #5 and #</a:t>
            </a:r>
            <a:r>
              <a:rPr lang="en-US" altLang="zh-CN" sz="1200" dirty="0" smtClean="0"/>
              <a:t>8, </a:t>
            </a:r>
            <a:r>
              <a:rPr lang="en-US" altLang="zh-CN" sz="1200" dirty="0"/>
              <a:t>and their corresponding </a:t>
            </a:r>
            <a:r>
              <a:rPr lang="en-US" altLang="zh-CN" sz="1200" dirty="0" smtClean="0"/>
              <a:t>solutions</a:t>
            </a:r>
            <a:endParaRPr lang="en-US" altLang="zh-CN" sz="1600" b="1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altLang="zh-CN" sz="1200" dirty="0" smtClean="0"/>
              <a:t>Privacy </a:t>
            </a:r>
            <a:r>
              <a:rPr lang="en-GB" altLang="zh-CN" sz="1200" dirty="0"/>
              <a:t>protection and </a:t>
            </a:r>
            <a:r>
              <a:rPr lang="en-GB" altLang="zh-CN" sz="1200" dirty="0" smtClean="0"/>
              <a:t>other SA3 </a:t>
            </a:r>
            <a:r>
              <a:rPr lang="en-GB" altLang="zh-CN" sz="1200" dirty="0"/>
              <a:t>security aspects identified </a:t>
            </a:r>
            <a:r>
              <a:rPr lang="en-GB" altLang="zh-CN" sz="1200" dirty="0" smtClean="0"/>
              <a:t>for </a:t>
            </a:r>
            <a:r>
              <a:rPr lang="en-US" altLang="zh-CN" sz="1200" dirty="0" smtClean="0"/>
              <a:t>Key </a:t>
            </a:r>
            <a:r>
              <a:rPr lang="en-US" altLang="zh-CN" sz="1200" dirty="0"/>
              <a:t>Issue </a:t>
            </a:r>
            <a:r>
              <a:rPr lang="en-US" altLang="zh-CN" sz="1200" dirty="0" smtClean="0"/>
              <a:t>#2</a:t>
            </a:r>
            <a:r>
              <a:rPr lang="en-US" altLang="zh-CN" sz="1200" dirty="0"/>
              <a:t>, #3, #4, #</a:t>
            </a:r>
            <a:r>
              <a:rPr lang="en-US" altLang="zh-CN" sz="1200" dirty="0" smtClean="0"/>
              <a:t>5, #6 and #7, </a:t>
            </a:r>
            <a:r>
              <a:rPr lang="en-US" altLang="zh-CN" sz="1200" dirty="0"/>
              <a:t>and their corresponding </a:t>
            </a:r>
            <a:r>
              <a:rPr lang="en-US" altLang="zh-CN" sz="1200" dirty="0" smtClean="0"/>
              <a:t>solutions</a:t>
            </a:r>
            <a:endParaRPr lang="de-DE" altLang="zh-CN" sz="1200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altLang="zh-CN" sz="1600" b="1" dirty="0"/>
              <a:t>Contentious Issue</a:t>
            </a:r>
            <a:r>
              <a:rPr lang="de-DE" altLang="zh-CN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de-DE" sz="1200" dirty="0" smtClean="0"/>
              <a:t>None</a:t>
            </a:r>
            <a:endParaRPr lang="de-DE" altLang="de-DE" sz="1400" b="1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altLang="zh-CN" sz="1200" kern="0" dirty="0" smtClean="0"/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8E7B86D5-0B56-4201-87AC-24C0DDEF5E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6417826"/>
              </p:ext>
            </p:extLst>
          </p:nvPr>
        </p:nvGraphicFramePr>
        <p:xfrm>
          <a:off x="218574" y="1377122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583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4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GB" altLang="zh-CN" sz="1400" b="1" i="0" u="none" strike="noStrike" kern="1200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FS_Ranging_SL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Study on Ranging based services and </a:t>
                      </a:r>
                      <a:r>
                        <a:rPr lang="en-GB" altLang="zh-CN" sz="1400" b="1" i="0" u="none" strike="noStrike" kern="1200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sidelink</a:t>
                      </a:r>
                      <a:r>
                        <a:rPr lang="en-GB" altLang="zh-CN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positioning</a:t>
                      </a:r>
                      <a:endParaRPr lang="de-DE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85%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Mar, 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SP-211647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633316"/>
              </p:ext>
            </p:extLst>
          </p:nvPr>
        </p:nvGraphicFramePr>
        <p:xfrm>
          <a:off x="6309363" y="2319258"/>
          <a:ext cx="2834637" cy="45190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487">
                  <a:extLst>
                    <a:ext uri="{9D8B030D-6E8A-4147-A177-3AD203B41FA5}">
                      <a16:colId xmlns:a16="http://schemas.microsoft.com/office/drawing/2014/main" val="3835071148"/>
                    </a:ext>
                  </a:extLst>
                </a:gridCol>
                <a:gridCol w="280697">
                  <a:extLst>
                    <a:ext uri="{9D8B030D-6E8A-4147-A177-3AD203B41FA5}">
                      <a16:colId xmlns:a16="http://schemas.microsoft.com/office/drawing/2014/main" val="896263893"/>
                    </a:ext>
                  </a:extLst>
                </a:gridCol>
                <a:gridCol w="314515">
                  <a:extLst>
                    <a:ext uri="{9D8B030D-6E8A-4147-A177-3AD203B41FA5}">
                      <a16:colId xmlns:a16="http://schemas.microsoft.com/office/drawing/2014/main" val="3801812521"/>
                    </a:ext>
                  </a:extLst>
                </a:gridCol>
                <a:gridCol w="314823">
                  <a:extLst>
                    <a:ext uri="{9D8B030D-6E8A-4147-A177-3AD203B41FA5}">
                      <a16:colId xmlns:a16="http://schemas.microsoft.com/office/drawing/2014/main" val="3544401493"/>
                    </a:ext>
                  </a:extLst>
                </a:gridCol>
                <a:gridCol w="314823">
                  <a:extLst>
                    <a:ext uri="{9D8B030D-6E8A-4147-A177-3AD203B41FA5}">
                      <a16:colId xmlns:a16="http://schemas.microsoft.com/office/drawing/2014/main" val="1493375446"/>
                    </a:ext>
                  </a:extLst>
                </a:gridCol>
                <a:gridCol w="314823">
                  <a:extLst>
                    <a:ext uri="{9D8B030D-6E8A-4147-A177-3AD203B41FA5}">
                      <a16:colId xmlns:a16="http://schemas.microsoft.com/office/drawing/2014/main" val="1996434330"/>
                    </a:ext>
                  </a:extLst>
                </a:gridCol>
                <a:gridCol w="314823">
                  <a:extLst>
                    <a:ext uri="{9D8B030D-6E8A-4147-A177-3AD203B41FA5}">
                      <a16:colId xmlns:a16="http://schemas.microsoft.com/office/drawing/2014/main" val="1893426041"/>
                    </a:ext>
                  </a:extLst>
                </a:gridCol>
                <a:gridCol w="314823">
                  <a:extLst>
                    <a:ext uri="{9D8B030D-6E8A-4147-A177-3AD203B41FA5}">
                      <a16:colId xmlns:a16="http://schemas.microsoft.com/office/drawing/2014/main" val="160750861"/>
                    </a:ext>
                  </a:extLst>
                </a:gridCol>
                <a:gridCol w="314823">
                  <a:extLst>
                    <a:ext uri="{9D8B030D-6E8A-4147-A177-3AD203B41FA5}">
                      <a16:colId xmlns:a16="http://schemas.microsoft.com/office/drawing/2014/main" val="2812287881"/>
                    </a:ext>
                  </a:extLst>
                </a:gridCol>
              </a:tblGrid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8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Key Issues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471429"/>
                  </a:ext>
                </a:extLst>
              </a:tr>
              <a:tr h="35676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Solutions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1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2</a:t>
                      </a:r>
                      <a:endParaRPr lang="zh-CN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3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4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5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6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7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8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6075889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1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7745041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2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6819295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3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217424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4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3648266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5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5521281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6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0686808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7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1786447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8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6009363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9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5706986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10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6962899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11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165230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12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4956886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13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836577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14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3055277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15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2578523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16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5430307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17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1836603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18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7854586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19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r>
                        <a:rPr lang="en-US" altLang="zh-CN" sz="700" dirty="0" smtClean="0">
                          <a:effectLst/>
                        </a:rPr>
                        <a:t>X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5261591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20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8569625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21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650393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22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X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X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8754291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23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313080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24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182894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25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X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096477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26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X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1128003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27</a:t>
                      </a:r>
                      <a:endParaRPr lang="zh-CN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X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772398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28</a:t>
                      </a:r>
                      <a:endParaRPr lang="zh-CN" sz="7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X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2496730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29</a:t>
                      </a:r>
                      <a:endParaRPr lang="zh-CN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1588660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30</a:t>
                      </a:r>
                      <a:endParaRPr lang="zh-CN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4404391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31</a:t>
                      </a:r>
                      <a:endParaRPr lang="zh-CN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5426392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32</a:t>
                      </a:r>
                      <a:endParaRPr lang="zh-CN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X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zh-CN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9206777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33</a:t>
                      </a:r>
                      <a:endParaRPr lang="zh-CN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X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X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5886536"/>
                  </a:ext>
                </a:extLst>
              </a:tr>
              <a:tr h="11892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altLang="zh-CN" sz="7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zh-CN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altLang="zh-CN" sz="7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altLang="zh-CN" sz="7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endParaRPr lang="zh-CN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2208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700947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D52C4-5430-4D56-8D2A-947A8B15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573" y="230887"/>
            <a:ext cx="7072499" cy="675167"/>
          </a:xfrm>
        </p:spPr>
        <p:txBody>
          <a:bodyPr/>
          <a:lstStyle/>
          <a:p>
            <a:pPr algn="l"/>
            <a:r>
              <a:rPr lang="en-GB" altLang="zh-CN" sz="2800" b="1" dirty="0" err="1" smtClean="0"/>
              <a:t>Ranging_SL</a:t>
            </a:r>
            <a:r>
              <a:rPr lang="en-US" altLang="de-DE" sz="2800" b="1" dirty="0" smtClean="0"/>
              <a:t> </a:t>
            </a:r>
            <a:r>
              <a:rPr lang="en-US" altLang="de-DE" sz="2800" b="1" dirty="0"/>
              <a:t>status after </a:t>
            </a:r>
            <a:r>
              <a:rPr lang="en-US" altLang="de-DE" sz="2800" b="1" dirty="0" smtClean="0"/>
              <a:t>SA2#155</a:t>
            </a:r>
            <a:endParaRPr lang="en-US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15D28A3F-B4FD-414F-9637-F7C890005039}"/>
              </a:ext>
            </a:extLst>
          </p:cNvPr>
          <p:cNvSpPr txBox="1">
            <a:spLocks/>
          </p:cNvSpPr>
          <p:nvPr/>
        </p:nvSpPr>
        <p:spPr>
          <a:xfrm>
            <a:off x="99062" y="2464038"/>
            <a:ext cx="8686797" cy="3781697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The latest </a:t>
            </a:r>
            <a:r>
              <a:rPr lang="en-US" altLang="de-DE" sz="1200" kern="0" dirty="0" smtClean="0"/>
              <a:t>TS 23.586 </a:t>
            </a:r>
            <a:r>
              <a:rPr lang="en-US" altLang="de-DE" sz="1200" kern="0" dirty="0"/>
              <a:t>is available </a:t>
            </a:r>
            <a:r>
              <a:rPr lang="en-US" altLang="de-DE" sz="1200" kern="0" dirty="0" smtClean="0"/>
              <a:t>here:</a:t>
            </a:r>
            <a:r>
              <a:rPr lang="zh-CN" altLang="zh-CN" dirty="0" smtClean="0"/>
              <a:t> </a:t>
            </a:r>
            <a:r>
              <a:rPr lang="en-US" altLang="zh-CN" sz="1200" kern="0" dirty="0">
                <a:hlinkClick r:id="rId3"/>
              </a:rPr>
              <a:t>http://</a:t>
            </a:r>
            <a:r>
              <a:rPr lang="en-US" altLang="zh-CN" sz="1200" kern="0" dirty="0" smtClean="0">
                <a:hlinkClick r:id="rId3"/>
              </a:rPr>
              <a:t>www.3gpp.org/ftp/Specs/archive/23_series</a:t>
            </a:r>
            <a:r>
              <a:rPr lang="en-US" altLang="de-DE" sz="1200" kern="0" dirty="0" smtClean="0"/>
              <a:t>.</a:t>
            </a:r>
            <a:endParaRPr lang="en-US" altLang="de-DE" sz="1200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 smtClean="0"/>
              <a:t>SA2#154AHe: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800" dirty="0" smtClean="0"/>
              <a:t>Skeleton and scope of </a:t>
            </a:r>
            <a:r>
              <a:rPr lang="en-US" altLang="de-DE" sz="800" dirty="0" err="1" smtClean="0"/>
              <a:t>of</a:t>
            </a:r>
            <a:r>
              <a:rPr lang="en-US" altLang="de-DE" sz="800" dirty="0" smtClean="0"/>
              <a:t> </a:t>
            </a:r>
            <a:r>
              <a:rPr lang="en-US" altLang="de-DE" sz="800" dirty="0"/>
              <a:t>TS 2</a:t>
            </a:r>
            <a:r>
              <a:rPr lang="en-US" altLang="de-DE" sz="800" dirty="0" smtClean="0"/>
              <a:t>3.586 agreed.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800" dirty="0" smtClean="0"/>
              <a:t>4 </a:t>
            </a:r>
            <a:r>
              <a:rPr lang="en-US" altLang="de-DE" sz="800" dirty="0" err="1" smtClean="0"/>
              <a:t>pCRs</a:t>
            </a:r>
            <a:r>
              <a:rPr lang="en-US" altLang="de-DE" sz="800" dirty="0" smtClean="0"/>
              <a:t> related to </a:t>
            </a:r>
            <a:r>
              <a:rPr lang="en-US" altLang="de-DE" sz="800" dirty="0"/>
              <a:t>introduction,</a:t>
            </a:r>
            <a:r>
              <a:rPr lang="en-GB" altLang="zh-CN" sz="800" dirty="0"/>
              <a:t> </a:t>
            </a:r>
            <a:r>
              <a:rPr lang="en-GB" altLang="zh-CN" sz="800" dirty="0" smtClean="0"/>
              <a:t>architectural </a:t>
            </a:r>
            <a:r>
              <a:rPr lang="en-GB" altLang="zh-CN" sz="800" dirty="0"/>
              <a:t>reference </a:t>
            </a:r>
            <a:r>
              <a:rPr lang="en-GB" altLang="zh-CN" sz="800" dirty="0" smtClean="0"/>
              <a:t>model</a:t>
            </a:r>
            <a:r>
              <a:rPr lang="en-US" altLang="zh-CN" sz="800" dirty="0" smtClean="0"/>
              <a:t>, </a:t>
            </a:r>
            <a:r>
              <a:rPr lang="en-GB" altLang="zh-CN" sz="800" dirty="0" smtClean="0"/>
              <a:t>functional entities and  2 high level functionalities agreed and documented in TS 23.586.</a:t>
            </a:r>
            <a:r>
              <a:rPr lang="en-US" altLang="de-DE" sz="800" kern="0" dirty="0" smtClean="0"/>
              <a:t> 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 smtClean="0"/>
              <a:t>SA2#155: </a:t>
            </a:r>
            <a:endParaRPr lang="en-US" altLang="de-DE" sz="12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800" kern="0" dirty="0" smtClean="0"/>
              <a:t>TS 23.586: 15 </a:t>
            </a:r>
            <a:r>
              <a:rPr lang="en-US" altLang="de-DE" sz="800" kern="0" dirty="0" err="1" smtClean="0"/>
              <a:t>pCR</a:t>
            </a:r>
            <a:r>
              <a:rPr lang="en-US" altLang="de-DE" sz="800" kern="0" dirty="0" smtClean="0"/>
              <a:t> related to </a:t>
            </a:r>
            <a:r>
              <a:rPr lang="en-US" altLang="de-DE" sz="800" dirty="0" smtClean="0"/>
              <a:t>introduction</a:t>
            </a:r>
            <a:r>
              <a:rPr lang="en-US" altLang="de-DE" sz="800" dirty="0"/>
              <a:t>,</a:t>
            </a:r>
            <a:r>
              <a:rPr lang="en-GB" altLang="zh-CN" sz="800" dirty="0"/>
              <a:t> architectural reference model</a:t>
            </a:r>
            <a:r>
              <a:rPr lang="en-US" altLang="zh-CN" sz="800" dirty="0"/>
              <a:t>, </a:t>
            </a:r>
            <a:r>
              <a:rPr lang="en-GB" altLang="zh-CN" sz="800" dirty="0"/>
              <a:t>functional </a:t>
            </a:r>
            <a:r>
              <a:rPr lang="en-GB" altLang="zh-CN" sz="800" dirty="0" smtClean="0"/>
              <a:t>entities, and </a:t>
            </a:r>
            <a:r>
              <a:rPr lang="en-GB" altLang="zh-CN" sz="800" dirty="0"/>
              <a:t>high level functionalities </a:t>
            </a:r>
            <a:r>
              <a:rPr lang="en-GB" altLang="zh-CN" sz="800" dirty="0" smtClean="0"/>
              <a:t>agreed.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800" kern="0" dirty="0" smtClean="0"/>
              <a:t>TS 23.273: 1 CR to update architecture</a:t>
            </a:r>
            <a:r>
              <a:rPr lang="en-GB" altLang="zh-CN" sz="800" dirty="0" smtClean="0"/>
              <a:t> </a:t>
            </a:r>
            <a:r>
              <a:rPr lang="en-GB" altLang="zh-CN" sz="800" dirty="0"/>
              <a:t>reference model</a:t>
            </a:r>
            <a:r>
              <a:rPr lang="en-US" altLang="de-DE" sz="800" kern="0" dirty="0" smtClean="0"/>
              <a:t> + 1 CR for the general introduction of the new Ranging/SL Positioning procedures agreed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800" kern="0" dirty="0" smtClean="0"/>
              <a:t>1 LS out sent to SA5 on </a:t>
            </a:r>
            <a:r>
              <a:rPr lang="en-US" altLang="de-DE" sz="800" kern="0" dirty="0"/>
              <a:t>charging solution +</a:t>
            </a:r>
            <a:r>
              <a:rPr lang="en-US" altLang="de-DE" sz="800" kern="0" dirty="0" smtClean="0"/>
              <a:t> </a:t>
            </a:r>
            <a:r>
              <a:rPr lang="en-US" altLang="de-DE" sz="800" kern="0" dirty="0"/>
              <a:t>1 LS out </a:t>
            </a:r>
            <a:r>
              <a:rPr lang="en-US" altLang="de-DE" sz="800" kern="0" dirty="0" smtClean="0"/>
              <a:t>sent to </a:t>
            </a:r>
            <a:r>
              <a:rPr lang="en-US" altLang="de-DE" sz="800" kern="0" dirty="0"/>
              <a:t>RAN2 on support of multiple Target UEs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r>
              <a:rPr lang="en-US" altLang="zh-CN" sz="1600" b="1" dirty="0" smtClean="0"/>
              <a:t>RAN, SA3 and SA5 impacts </a:t>
            </a:r>
            <a:r>
              <a:rPr lang="en-US" altLang="zh-CN" sz="1600" b="1" dirty="0"/>
              <a:t>and dependencies</a:t>
            </a:r>
            <a:r>
              <a:rPr lang="en-US" altLang="zh-CN" sz="1600" dirty="0"/>
              <a:t>:</a:t>
            </a:r>
            <a:endParaRPr lang="de-DE" altLang="zh-CN" sz="16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Since corresponding RAN work and SA3 work are progressing, some alignments are expected, e.g. RSPP related for RAN, </a:t>
            </a:r>
            <a:r>
              <a:rPr lang="en-GB" altLang="zh-CN" sz="1200" dirty="0"/>
              <a:t>privacy protection and service access authorization for SA3, etc</a:t>
            </a:r>
            <a:r>
              <a:rPr lang="en-GB" altLang="zh-CN" sz="1200" dirty="0" smtClean="0"/>
              <a:t>.</a:t>
            </a:r>
            <a:endParaRPr lang="en-US" altLang="zh-CN" sz="1200" dirty="0" smtClean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SA5 is asked to develop the charging solution. </a:t>
            </a:r>
            <a:endParaRPr lang="de-DE" altLang="zh-CN" sz="1200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altLang="zh-CN" sz="1600" b="1" dirty="0"/>
              <a:t>Contentious Issue</a:t>
            </a:r>
            <a:r>
              <a:rPr lang="de-DE" altLang="zh-CN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de-DE" sz="1200" dirty="0" smtClean="0"/>
              <a:t>None</a:t>
            </a:r>
            <a:endParaRPr lang="de-DE" altLang="de-DE" sz="1400" b="1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altLang="zh-CN" sz="1200" kern="0" dirty="0" smtClean="0"/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8E7B86D5-0B56-4201-87AC-24C0DDEF5E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9860363"/>
              </p:ext>
            </p:extLst>
          </p:nvPr>
        </p:nvGraphicFramePr>
        <p:xfrm>
          <a:off x="218574" y="1377122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583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4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GB" altLang="zh-CN" sz="1400" b="1" i="0" u="none" strike="noStrike" kern="1200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Ranging_SL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Stage 2 of Ranging-based services and </a:t>
                      </a:r>
                      <a:r>
                        <a:rPr lang="en-US" altLang="zh-CN" sz="1400" b="1" i="0" u="none" strike="noStrike" kern="1200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Sidelink</a:t>
                      </a:r>
                      <a:r>
                        <a:rPr lang="en-US" altLang="zh-CN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Positioning</a:t>
                      </a:r>
                      <a:endParaRPr lang="de-DE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Jun, 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SP-221133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752848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182" y="0"/>
            <a:ext cx="6997004" cy="813391"/>
          </a:xfrm>
        </p:spPr>
        <p:txBody>
          <a:bodyPr/>
          <a:lstStyle/>
          <a:p>
            <a:pPr algn="l"/>
            <a:r>
              <a:rPr lang="en-GB" altLang="zh-CN" sz="2800" b="1" dirty="0" smtClean="0"/>
              <a:t>Work Plan </a:t>
            </a:r>
            <a:r>
              <a:rPr lang="en-US" altLang="de-DE" sz="2800" b="1" dirty="0" smtClean="0"/>
              <a:t>after SA2#154AHe</a:t>
            </a:r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07639B51-7A60-40FF-963D-02AC48416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182" y="1247961"/>
            <a:ext cx="8644418" cy="149524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800" b="1" dirty="0" smtClean="0"/>
              <a:t>Focus </a:t>
            </a:r>
            <a:r>
              <a:rPr lang="de-DE" sz="1800" b="1" dirty="0"/>
              <a:t>for the Next </a:t>
            </a:r>
            <a:r>
              <a:rPr lang="de-DE" sz="1800" b="1" dirty="0" smtClean="0"/>
              <a:t>Meeting</a:t>
            </a:r>
            <a:r>
              <a:rPr lang="de-DE" sz="1800" dirty="0" smtClean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de-DE" altLang="zh-CN" sz="1400" b="1" dirty="0" smtClean="0"/>
              <a:t>SA2#156e: </a:t>
            </a:r>
            <a:r>
              <a:rPr lang="de-DE" altLang="zh-CN" sz="1400" dirty="0" smtClean="0"/>
              <a:t>C</a:t>
            </a:r>
            <a:r>
              <a:rPr lang="en-US" altLang="zh-CN" sz="1400" dirty="0" err="1" smtClean="0"/>
              <a:t>ontribute</a:t>
            </a:r>
            <a:r>
              <a:rPr lang="en-US" altLang="zh-CN" sz="1400" dirty="0" smtClean="0"/>
              <a:t> to TS 23.586, TS 23.273, TS 23.501, TS 23.502 and TS 23.503 with </a:t>
            </a:r>
            <a:r>
              <a:rPr lang="en-US" altLang="zh-CN" sz="1400" dirty="0"/>
              <a:t>high priority </a:t>
            </a:r>
            <a:r>
              <a:rPr lang="en-US" altLang="zh-CN" sz="1400" dirty="0" smtClean="0"/>
              <a:t>for features/descriptions of no/less RAN, SA3, and SA5 dependency </a:t>
            </a:r>
            <a:r>
              <a:rPr lang="en-US" altLang="zh-CN" sz="1400" dirty="0"/>
              <a:t>or features/descriptions </a:t>
            </a:r>
            <a:r>
              <a:rPr lang="en-US" altLang="zh-CN" sz="1400" dirty="0" smtClean="0"/>
              <a:t>based on clear feedback from RAN GWs, </a:t>
            </a:r>
            <a:r>
              <a:rPr lang="en-US" altLang="zh-CN" sz="1400" dirty="0"/>
              <a:t>SA3, </a:t>
            </a:r>
            <a:r>
              <a:rPr lang="en-US" altLang="zh-CN" sz="1400" dirty="0" smtClean="0"/>
              <a:t>and SA5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altLang="zh-CN" sz="1800" b="1" dirty="0" smtClean="0"/>
              <a:t>Overall </a:t>
            </a:r>
            <a:r>
              <a:rPr lang="en-US" altLang="zh-CN" sz="1800" b="1" dirty="0"/>
              <a:t>Plan</a:t>
            </a:r>
            <a:r>
              <a:rPr lang="en-US" altLang="zh-CN" sz="1800" dirty="0"/>
              <a:t>: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800" b="1" dirty="0"/>
          </a:p>
          <a:p>
            <a:pPr marL="285750" lvl="1" indent="0">
              <a:spcBef>
                <a:spcPts val="0"/>
              </a:spcBef>
              <a:spcAft>
                <a:spcPts val="0"/>
              </a:spcAft>
              <a:buNone/>
            </a:pPr>
            <a:endParaRPr lang="de-DE" altLang="de-DE" sz="14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428651"/>
              </p:ext>
            </p:extLst>
          </p:nvPr>
        </p:nvGraphicFramePr>
        <p:xfrm>
          <a:off x="3002315" y="2743201"/>
          <a:ext cx="6046074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368">
                  <a:extLst>
                    <a:ext uri="{9D8B030D-6E8A-4147-A177-3AD203B41FA5}">
                      <a16:colId xmlns:a16="http://schemas.microsoft.com/office/drawing/2014/main" val="3352592137"/>
                    </a:ext>
                  </a:extLst>
                </a:gridCol>
                <a:gridCol w="593164">
                  <a:extLst>
                    <a:ext uri="{9D8B030D-6E8A-4147-A177-3AD203B41FA5}">
                      <a16:colId xmlns:a16="http://schemas.microsoft.com/office/drawing/2014/main" val="3963324647"/>
                    </a:ext>
                  </a:extLst>
                </a:gridCol>
                <a:gridCol w="608912">
                  <a:extLst>
                    <a:ext uri="{9D8B030D-6E8A-4147-A177-3AD203B41FA5}">
                      <a16:colId xmlns:a16="http://schemas.microsoft.com/office/drawing/2014/main" val="506020071"/>
                    </a:ext>
                  </a:extLst>
                </a:gridCol>
                <a:gridCol w="603661">
                  <a:extLst>
                    <a:ext uri="{9D8B030D-6E8A-4147-A177-3AD203B41FA5}">
                      <a16:colId xmlns:a16="http://schemas.microsoft.com/office/drawing/2014/main" val="3021107556"/>
                    </a:ext>
                  </a:extLst>
                </a:gridCol>
                <a:gridCol w="624660">
                  <a:extLst>
                    <a:ext uri="{9D8B030D-6E8A-4147-A177-3AD203B41FA5}">
                      <a16:colId xmlns:a16="http://schemas.microsoft.com/office/drawing/2014/main" val="536704446"/>
                    </a:ext>
                  </a:extLst>
                </a:gridCol>
                <a:gridCol w="624660">
                  <a:extLst>
                    <a:ext uri="{9D8B030D-6E8A-4147-A177-3AD203B41FA5}">
                      <a16:colId xmlns:a16="http://schemas.microsoft.com/office/drawing/2014/main" val="781170558"/>
                    </a:ext>
                  </a:extLst>
                </a:gridCol>
                <a:gridCol w="608912">
                  <a:extLst>
                    <a:ext uri="{9D8B030D-6E8A-4147-A177-3AD203B41FA5}">
                      <a16:colId xmlns:a16="http://schemas.microsoft.com/office/drawing/2014/main" val="610787209"/>
                    </a:ext>
                  </a:extLst>
                </a:gridCol>
                <a:gridCol w="614160">
                  <a:extLst>
                    <a:ext uri="{9D8B030D-6E8A-4147-A177-3AD203B41FA5}">
                      <a16:colId xmlns:a16="http://schemas.microsoft.com/office/drawing/2014/main" val="2395244424"/>
                    </a:ext>
                  </a:extLst>
                </a:gridCol>
                <a:gridCol w="608912">
                  <a:extLst>
                    <a:ext uri="{9D8B030D-6E8A-4147-A177-3AD203B41FA5}">
                      <a16:colId xmlns:a16="http://schemas.microsoft.com/office/drawing/2014/main" val="2624320427"/>
                    </a:ext>
                  </a:extLst>
                </a:gridCol>
                <a:gridCol w="582665">
                  <a:extLst>
                    <a:ext uri="{9D8B030D-6E8A-4147-A177-3AD203B41FA5}">
                      <a16:colId xmlns:a16="http://schemas.microsoft.com/office/drawing/2014/main" val="2327242957"/>
                    </a:ext>
                  </a:extLst>
                </a:gridCol>
              </a:tblGrid>
              <a:tr h="47241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/>
                        <a:t>Feb, 22</a:t>
                      </a:r>
                    </a:p>
                    <a:p>
                      <a:pPr algn="ctr"/>
                      <a:r>
                        <a:rPr lang="en-US" altLang="zh-CN" sz="1050" dirty="0" smtClean="0"/>
                        <a:t>#149</a:t>
                      </a:r>
                    </a:p>
                    <a:p>
                      <a:pPr algn="ctr"/>
                      <a:r>
                        <a:rPr lang="en-US" altLang="zh-CN" sz="1050" dirty="0" smtClean="0"/>
                        <a:t>0.5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/>
                        <a:t>Apr, 22</a:t>
                      </a:r>
                    </a:p>
                    <a:p>
                      <a:pPr algn="ctr"/>
                      <a:r>
                        <a:rPr lang="en-US" altLang="zh-CN" sz="1050" dirty="0" smtClean="0"/>
                        <a:t>#150</a:t>
                      </a:r>
                    </a:p>
                    <a:p>
                      <a:pPr algn="ctr"/>
                      <a:r>
                        <a:rPr lang="en-US" altLang="zh-CN" sz="1050" dirty="0" smtClean="0"/>
                        <a:t>0.5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/>
                        <a:t>May,</a:t>
                      </a:r>
                      <a:r>
                        <a:rPr lang="en-US" altLang="zh-CN" sz="1050" baseline="0" dirty="0" smtClean="0"/>
                        <a:t> 22</a:t>
                      </a:r>
                    </a:p>
                    <a:p>
                      <a:pPr algn="ctr"/>
                      <a:r>
                        <a:rPr lang="en-US" altLang="zh-CN" sz="1050" baseline="0" dirty="0" smtClean="0"/>
                        <a:t>#151</a:t>
                      </a:r>
                    </a:p>
                    <a:p>
                      <a:pPr algn="ctr"/>
                      <a:r>
                        <a:rPr lang="en-US" altLang="zh-CN" sz="1050" baseline="0" dirty="0" smtClean="0"/>
                        <a:t>1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/>
                        <a:t>Aug, 22</a:t>
                      </a:r>
                    </a:p>
                    <a:p>
                      <a:pPr algn="ctr"/>
                      <a:r>
                        <a:rPr lang="en-US" altLang="zh-CN" sz="1050" dirty="0" smtClean="0"/>
                        <a:t>#152</a:t>
                      </a:r>
                    </a:p>
                    <a:p>
                      <a:pPr algn="ctr"/>
                      <a:r>
                        <a:rPr lang="en-US" altLang="zh-CN" sz="1050" dirty="0" smtClean="0"/>
                        <a:t>0.5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/>
                        <a:t>Oct, 22</a:t>
                      </a:r>
                    </a:p>
                    <a:p>
                      <a:pPr algn="ctr"/>
                      <a:r>
                        <a:rPr lang="en-US" altLang="zh-CN" sz="1050" dirty="0" smtClean="0"/>
                        <a:t>#153</a:t>
                      </a:r>
                    </a:p>
                    <a:p>
                      <a:pPr algn="ctr"/>
                      <a:r>
                        <a:rPr lang="en-US" altLang="zh-CN" sz="1050" dirty="0" smtClean="0"/>
                        <a:t>0.5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/>
                        <a:t>Nov, 22</a:t>
                      </a:r>
                    </a:p>
                    <a:p>
                      <a:pPr algn="ctr"/>
                      <a:r>
                        <a:rPr lang="en-US" altLang="zh-CN" sz="1050" dirty="0" smtClean="0"/>
                        <a:t>#154</a:t>
                      </a:r>
                    </a:p>
                    <a:p>
                      <a:pPr algn="ctr"/>
                      <a:r>
                        <a:rPr lang="en-US" altLang="zh-CN" sz="1050" dirty="0" smtClean="0"/>
                        <a:t>0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/>
                        <a:t>Jan, 23</a:t>
                      </a:r>
                    </a:p>
                    <a:p>
                      <a:pPr algn="ctr"/>
                      <a:r>
                        <a:rPr lang="en-US" altLang="zh-CN" sz="1050" dirty="0" smtClean="0"/>
                        <a:t>#154AHe</a:t>
                      </a:r>
                    </a:p>
                    <a:p>
                      <a:pPr algn="ctr"/>
                      <a:r>
                        <a:rPr lang="en-US" altLang="zh-CN" sz="1050" dirty="0" smtClean="0"/>
                        <a:t>0.5+</a:t>
                      </a:r>
                      <a:r>
                        <a:rPr lang="en-US" altLang="zh-CN" sz="105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CN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/>
                        <a:t>Feb, 23</a:t>
                      </a:r>
                    </a:p>
                    <a:p>
                      <a:pPr algn="ctr"/>
                      <a:r>
                        <a:rPr lang="en-US" altLang="zh-CN" sz="1050" dirty="0" smtClean="0"/>
                        <a:t>#155</a:t>
                      </a:r>
                    </a:p>
                    <a:p>
                      <a:pPr algn="ctr"/>
                      <a:r>
                        <a:rPr lang="en-US" altLang="zh-CN" sz="105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CN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/>
                        <a:t>Apr, 23</a:t>
                      </a:r>
                    </a:p>
                    <a:p>
                      <a:pPr algn="ctr"/>
                      <a:r>
                        <a:rPr lang="en-US" altLang="zh-CN" sz="1050" dirty="0" smtClean="0"/>
                        <a:t>#156e</a:t>
                      </a:r>
                    </a:p>
                    <a:p>
                      <a:pPr algn="ctr"/>
                      <a:r>
                        <a:rPr lang="en-US" altLang="zh-CN" sz="105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CN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/>
                        <a:t>May 23</a:t>
                      </a:r>
                    </a:p>
                    <a:p>
                      <a:pPr algn="ctr"/>
                      <a:r>
                        <a:rPr lang="en-US" altLang="zh-CN" sz="1050" dirty="0" smtClean="0"/>
                        <a:t>#157</a:t>
                      </a:r>
                    </a:p>
                    <a:p>
                      <a:pPr algn="ctr"/>
                      <a:r>
                        <a:rPr lang="en-US" altLang="zh-CN" sz="105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CN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013778"/>
                  </a:ext>
                </a:extLst>
              </a:tr>
              <a:tr h="27513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400" b="1" kern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012547"/>
                  </a:ext>
                </a:extLst>
              </a:tr>
              <a:tr h="275132">
                <a:tc>
                  <a:txBody>
                    <a:bodyPr/>
                    <a:lstStyle/>
                    <a:p>
                      <a:pPr marL="0" marR="0" lvl="0" indent="0" algn="ctr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400" b="1" kern="1200" dirty="0" smtClean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219133" rtl="0" eaLnBrk="1" latinLnBrk="0" hangingPunct="1"/>
                      <a:r>
                        <a:rPr lang="zh-CN" altLang="en-US" sz="14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4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219133" rtl="0" eaLnBrk="1" latinLnBrk="0" hangingPunct="1"/>
                      <a:r>
                        <a:rPr lang="zh-CN" altLang="en-US" sz="14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4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219133" rtl="0" eaLnBrk="1" latinLnBrk="0" hangingPunct="1"/>
                      <a:r>
                        <a:rPr lang="zh-CN" altLang="en-US" sz="14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4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585641"/>
                  </a:ext>
                </a:extLst>
              </a:tr>
              <a:tr h="275132">
                <a:tc>
                  <a:txBody>
                    <a:bodyPr/>
                    <a:lstStyle/>
                    <a:p>
                      <a:pPr marL="0" algn="ctr" defTabSz="1219133" rtl="0" eaLnBrk="1" latinLnBrk="0" hangingPunct="1"/>
                      <a:r>
                        <a:rPr lang="zh-CN" altLang="en-US" sz="14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4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400" b="1" kern="120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453948"/>
                  </a:ext>
                </a:extLst>
              </a:tr>
              <a:tr h="275132">
                <a:tc>
                  <a:txBody>
                    <a:bodyPr/>
                    <a:lstStyle/>
                    <a:p>
                      <a:pPr marL="0" algn="ctr" defTabSz="1219133" rtl="0" eaLnBrk="1" latinLnBrk="0" hangingPunct="1"/>
                      <a:r>
                        <a:rPr lang="zh-CN" altLang="en-US" sz="14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4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219133" rtl="0" eaLnBrk="1" latinLnBrk="0" hangingPunct="1"/>
                      <a:r>
                        <a:rPr lang="zh-CN" altLang="en-US" sz="14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4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219133" rtl="0" eaLnBrk="1" latinLnBrk="0" hangingPunct="1"/>
                      <a:r>
                        <a:rPr lang="zh-CN" altLang="en-US" sz="14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400" b="1" kern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024318"/>
                  </a:ext>
                </a:extLst>
              </a:tr>
              <a:tr h="27513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kern="12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400" b="1" kern="12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219133" rtl="0" eaLnBrk="1" latinLnBrk="0" hangingPunct="1"/>
                      <a:r>
                        <a:rPr lang="zh-CN" altLang="en-US" sz="14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4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219133" rtl="0" eaLnBrk="1" latinLnBrk="0" hangingPunct="1"/>
                      <a:r>
                        <a:rPr lang="zh-CN" altLang="en-US" sz="14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4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219133" rtl="0" eaLnBrk="1" latinLnBrk="0" hangingPunct="1"/>
                      <a:r>
                        <a:rPr lang="zh-CN" altLang="en-US" sz="14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4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689250"/>
                  </a:ext>
                </a:extLst>
              </a:tr>
              <a:tr h="275132">
                <a:tc>
                  <a:txBody>
                    <a:bodyPr/>
                    <a:lstStyle/>
                    <a:p>
                      <a:endParaRPr lang="zh-CN" altLang="en-US" sz="1400" b="1" kern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400" b="1" kern="1200" dirty="0" smtClean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219133" rtl="0" eaLnBrk="1" latinLnBrk="0" hangingPunct="1"/>
                      <a:r>
                        <a:rPr lang="zh-CN" altLang="en-US" sz="14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4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400" b="1" kern="120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602808"/>
                  </a:ext>
                </a:extLst>
              </a:tr>
              <a:tr h="275132">
                <a:tc>
                  <a:txBody>
                    <a:bodyPr/>
                    <a:lstStyle/>
                    <a:p>
                      <a:endParaRPr lang="zh-CN" altLang="en-US" sz="1400" b="1" kern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1219133" rtl="0" eaLnBrk="1" latinLnBrk="0" hangingPunct="1"/>
                      <a:r>
                        <a:rPr lang="zh-CN" altLang="en-US" sz="14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4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400" b="1" kern="120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b="1" kern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44335744"/>
                  </a:ext>
                </a:extLst>
              </a:tr>
              <a:tr h="275132">
                <a:tc>
                  <a:txBody>
                    <a:bodyPr/>
                    <a:lstStyle/>
                    <a:p>
                      <a:endParaRPr lang="zh-CN" altLang="en-US" sz="1400" b="1" kern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kern="12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400" b="1" kern="1200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1219133" rtl="0" eaLnBrk="1" latinLnBrk="0" hangingPunct="1"/>
                      <a:endParaRPr lang="zh-CN" altLang="en-US" sz="1400" b="1" kern="12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1219133" rtl="0" eaLnBrk="1" latinLnBrk="0" hangingPunct="1"/>
                      <a:r>
                        <a:rPr lang="zh-CN" altLang="en-US" sz="14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4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1219133" rtl="0" eaLnBrk="1" latinLnBrk="0" hangingPunct="1"/>
                      <a:r>
                        <a:rPr lang="zh-CN" altLang="en-US" sz="14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4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1219133" rtl="0" eaLnBrk="1" latinLnBrk="0" hangingPunct="1"/>
                      <a:r>
                        <a:rPr lang="zh-CN" altLang="en-US" sz="14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4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1219133" rtl="0" eaLnBrk="1" latinLnBrk="0" hangingPunct="1"/>
                      <a:r>
                        <a:rPr lang="zh-CN" altLang="en-US" sz="14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zh-CN" altLang="en-US" sz="1400" b="1" kern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49754445"/>
                  </a:ext>
                </a:extLst>
              </a:tr>
            </a:tbl>
          </a:graphicData>
        </a:graphic>
      </p:graphicFrame>
      <p:sp>
        <p:nvSpPr>
          <p:cNvPr id="7" name="矩形标注 6"/>
          <p:cNvSpPr/>
          <p:nvPr/>
        </p:nvSpPr>
        <p:spPr bwMode="auto">
          <a:xfrm>
            <a:off x="4314283" y="2237465"/>
            <a:ext cx="800865" cy="420496"/>
          </a:xfrm>
          <a:prstGeom prst="wedgeRectCallout">
            <a:avLst>
              <a:gd name="adj1" fmla="val 83653"/>
              <a:gd name="adj2" fmla="val 70982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TR for information @</a:t>
            </a:r>
            <a:r>
              <a:rPr kumimoji="0" lang="en-US" altLang="zh-CN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SA#97e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矩形标注 7"/>
          <p:cNvSpPr/>
          <p:nvPr/>
        </p:nvSpPr>
        <p:spPr bwMode="auto">
          <a:xfrm>
            <a:off x="5557532" y="2221563"/>
            <a:ext cx="751863" cy="415863"/>
          </a:xfrm>
          <a:prstGeom prst="wedgeRectCallout">
            <a:avLst>
              <a:gd name="adj1" fmla="val 93280"/>
              <a:gd name="adj2" fmla="val 77451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WID approval @</a:t>
            </a:r>
            <a:r>
              <a:rPr kumimoji="0" lang="en-US" altLang="zh-CN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SA#98e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矩形标注 8"/>
          <p:cNvSpPr/>
          <p:nvPr/>
        </p:nvSpPr>
        <p:spPr bwMode="auto">
          <a:xfrm>
            <a:off x="6799488" y="2236472"/>
            <a:ext cx="730017" cy="395005"/>
          </a:xfrm>
          <a:prstGeom prst="wedgeRectCallout">
            <a:avLst>
              <a:gd name="adj1" fmla="val 94645"/>
              <a:gd name="adj2" fmla="val 79689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 smtClean="0">
                <a:latin typeface="Arial" charset="0"/>
              </a:rPr>
              <a:t>TR</a:t>
            </a: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completion @</a:t>
            </a:r>
            <a:r>
              <a:rPr kumimoji="0" lang="en-US" altLang="zh-CN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SA#99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689391" y="5867888"/>
            <a:ext cx="427857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 </a:t>
            </a:r>
            <a:r>
              <a:rPr lang="en-US" altLang="zh-CN" dirty="0" smtClean="0">
                <a:sym typeface="Wingdings" panose="05000000000000000000" pitchFamily="2" charset="2"/>
              </a:rPr>
              <a:t>Contributions are conditionally handled &amp; approved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1E9657"/>
                </a:solidFill>
                <a:sym typeface="Wingdings" panose="05000000000000000000" pitchFamily="2" charset="2"/>
              </a:rPr>
              <a:t></a:t>
            </a:r>
            <a:r>
              <a:rPr lang="en-US" altLang="zh-CN" dirty="0" smtClean="0">
                <a:sym typeface="Wingdings" panose="05000000000000000000" pitchFamily="2" charset="2"/>
              </a:rPr>
              <a:t> Contributions are handled and approved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 </a:t>
            </a:r>
            <a:r>
              <a:rPr lang="en-US" altLang="zh-CN" dirty="0" smtClean="0">
                <a:sym typeface="Wingdings" panose="05000000000000000000" pitchFamily="2" charset="2"/>
              </a:rPr>
              <a:t>Last chance for new proposal to be handled and approved</a:t>
            </a:r>
            <a:endParaRPr lang="zh-CN" altLang="en-US" dirty="0"/>
          </a:p>
        </p:txBody>
      </p:sp>
      <p:sp>
        <p:nvSpPr>
          <p:cNvPr id="11" name="矩形标注 10"/>
          <p:cNvSpPr/>
          <p:nvPr/>
        </p:nvSpPr>
        <p:spPr bwMode="auto">
          <a:xfrm>
            <a:off x="7977859" y="2236472"/>
            <a:ext cx="730017" cy="395005"/>
          </a:xfrm>
          <a:prstGeom prst="wedgeRectCallout">
            <a:avLst>
              <a:gd name="adj1" fmla="val 94645"/>
              <a:gd name="adj2" fmla="val 79689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 smtClean="0">
                <a:latin typeface="Arial" charset="0"/>
              </a:rPr>
              <a:t>TS</a:t>
            </a: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completion @</a:t>
            </a:r>
            <a:r>
              <a:rPr kumimoji="0" lang="en-US" altLang="zh-CN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SA#100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-310103" y="3428082"/>
            <a:ext cx="336807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300" dirty="0" smtClean="0"/>
              <a:t>TR Skeleton, Scope</a:t>
            </a:r>
          </a:p>
          <a:p>
            <a:pPr algn="r">
              <a:lnSpc>
                <a:spcPct val="150000"/>
              </a:lnSpc>
            </a:pPr>
            <a:r>
              <a:rPr lang="en-US" altLang="zh-CN" sz="1300" dirty="0" smtClean="0"/>
              <a:t>Reference &amp; Definition</a:t>
            </a:r>
          </a:p>
          <a:p>
            <a:pPr algn="r">
              <a:lnSpc>
                <a:spcPct val="150000"/>
              </a:lnSpc>
            </a:pPr>
            <a:r>
              <a:rPr lang="en-US" altLang="zh-CN" sz="1300" dirty="0" smtClean="0"/>
              <a:t>Architecture requirement &amp; assumptions</a:t>
            </a:r>
          </a:p>
          <a:p>
            <a:pPr algn="r">
              <a:lnSpc>
                <a:spcPct val="150000"/>
              </a:lnSpc>
            </a:pPr>
            <a:r>
              <a:rPr lang="en-US" altLang="zh-CN" sz="1300" dirty="0" smtClean="0"/>
              <a:t>Key Issue</a:t>
            </a:r>
          </a:p>
          <a:p>
            <a:pPr algn="r">
              <a:lnSpc>
                <a:spcPct val="150000"/>
              </a:lnSpc>
            </a:pPr>
            <a:r>
              <a:rPr lang="en-US" altLang="zh-CN" sz="1300" dirty="0"/>
              <a:t>S</a:t>
            </a:r>
            <a:r>
              <a:rPr lang="en-US" altLang="zh-CN" sz="1300" dirty="0" smtClean="0"/>
              <a:t>olution</a:t>
            </a:r>
          </a:p>
          <a:p>
            <a:pPr algn="r">
              <a:lnSpc>
                <a:spcPct val="150000"/>
              </a:lnSpc>
            </a:pPr>
            <a:r>
              <a:rPr lang="en-US" altLang="zh-CN" sz="1300" dirty="0" smtClean="0"/>
              <a:t>Evaluation &amp; Conclusion</a:t>
            </a:r>
          </a:p>
          <a:p>
            <a:pPr algn="r">
              <a:lnSpc>
                <a:spcPct val="150000"/>
              </a:lnSpc>
            </a:pPr>
            <a:r>
              <a:rPr lang="en-US" altLang="zh-CN" sz="1300" dirty="0" smtClean="0">
                <a:solidFill>
                  <a:schemeClr val="tx2"/>
                </a:solidFill>
              </a:rPr>
              <a:t>WID Approval</a:t>
            </a:r>
          </a:p>
          <a:p>
            <a:pPr algn="r">
              <a:lnSpc>
                <a:spcPct val="150000"/>
              </a:lnSpc>
            </a:pPr>
            <a:r>
              <a:rPr lang="en-US" altLang="zh-CN" sz="1300" dirty="0" smtClean="0">
                <a:solidFill>
                  <a:schemeClr val="tx2"/>
                </a:solidFill>
              </a:rPr>
              <a:t>TS Development</a:t>
            </a:r>
            <a:endParaRPr lang="zh-CN" altLang="en-US" sz="13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53061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37" y="101010"/>
            <a:ext cx="6827838" cy="632637"/>
          </a:xfrm>
        </p:spPr>
        <p:txBody>
          <a:bodyPr/>
          <a:lstStyle/>
          <a:p>
            <a:pPr algn="l"/>
            <a:r>
              <a:rPr lang="en-GB" altLang="zh-CN" b="1" dirty="0" err="1" smtClean="0"/>
              <a:t>Ranging_SL</a:t>
            </a:r>
            <a:r>
              <a:rPr lang="en-GB" altLang="zh-CN" b="1" dirty="0" smtClean="0"/>
              <a:t> SID/WID</a:t>
            </a:r>
            <a:r>
              <a:rPr lang="en-US" altLang="de-DE" b="1" dirty="0" smtClean="0"/>
              <a:t> </a:t>
            </a:r>
            <a:r>
              <a:rPr lang="en-US" altLang="de-DE" b="1" dirty="0"/>
              <a:t>status at </a:t>
            </a:r>
            <a:r>
              <a:rPr lang="en-US" altLang="de-DE" b="1" dirty="0" smtClean="0"/>
              <a:t>SA#99</a:t>
            </a:r>
            <a:endParaRPr lang="en-US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88DB0DF5-3773-4C51-A7A1-AB98B0519144}"/>
              </a:ext>
            </a:extLst>
          </p:cNvPr>
          <p:cNvSpPr txBox="1">
            <a:spLocks/>
          </p:cNvSpPr>
          <p:nvPr/>
        </p:nvSpPr>
        <p:spPr>
          <a:xfrm>
            <a:off x="246861" y="2947822"/>
            <a:ext cx="8733881" cy="3190697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kern="0" dirty="0"/>
              <a:t>Progress since </a:t>
            </a:r>
            <a:r>
              <a:rPr lang="de-DE" altLang="de-DE" sz="1600" kern="0" dirty="0" smtClean="0"/>
              <a:t>SA#98e</a:t>
            </a:r>
            <a:r>
              <a:rPr lang="de-DE" altLang="de-DE" sz="1600" kern="0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 dirty="0" smtClean="0"/>
              <a:t>TR 23.700-86</a:t>
            </a:r>
            <a:r>
              <a:rPr lang="en-US" altLang="zh-CN" sz="1200" dirty="0" smtClean="0"/>
              <a:t>: TR c</a:t>
            </a:r>
            <a:r>
              <a:rPr lang="en-US" altLang="de-DE" sz="1200" dirty="0" smtClean="0"/>
              <a:t>onclusions </a:t>
            </a:r>
            <a:r>
              <a:rPr lang="en-US" altLang="de-DE" sz="1200" dirty="0"/>
              <a:t>for the 8 </a:t>
            </a:r>
            <a:r>
              <a:rPr lang="en-US" altLang="de-DE" sz="1200" dirty="0" smtClean="0"/>
              <a:t>KIs </a:t>
            </a:r>
            <a:r>
              <a:rPr lang="en-US" altLang="de-DE" sz="1200" dirty="0"/>
              <a:t>are updated and </a:t>
            </a:r>
            <a:r>
              <a:rPr lang="en-US" altLang="de-DE" sz="1200" dirty="0" smtClean="0"/>
              <a:t>completed,  and </a:t>
            </a:r>
            <a:r>
              <a:rPr lang="en-US" altLang="de-DE" sz="1200" kern="0" dirty="0" smtClean="0"/>
              <a:t>7 TR solutions are </a:t>
            </a:r>
            <a:r>
              <a:rPr lang="en-US" altLang="de-DE" sz="1200" kern="0" dirty="0"/>
              <a:t>updated (#3, #7, #9, #20, #25, #26 and #30</a:t>
            </a:r>
            <a:r>
              <a:rPr lang="en-US" altLang="de-DE" sz="1200" kern="0" dirty="0" smtClean="0"/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 smtClean="0"/>
              <a:t>TS 23.586</a:t>
            </a:r>
            <a:r>
              <a:rPr lang="en-US" altLang="de-DE" sz="1200" dirty="0" smtClean="0"/>
              <a:t>: Skeleton </a:t>
            </a:r>
            <a:r>
              <a:rPr lang="en-US" altLang="de-DE" sz="1200" dirty="0"/>
              <a:t>and scope of </a:t>
            </a:r>
            <a:r>
              <a:rPr lang="en-US" altLang="de-DE" sz="1200" dirty="0" err="1"/>
              <a:t>of</a:t>
            </a:r>
            <a:r>
              <a:rPr lang="en-US" altLang="de-DE" sz="1200" dirty="0"/>
              <a:t> TS 23.586 agreed</a:t>
            </a:r>
            <a:r>
              <a:rPr lang="en-US" altLang="de-DE" sz="1200" dirty="0" smtClean="0"/>
              <a:t>. 21 </a:t>
            </a:r>
            <a:r>
              <a:rPr lang="en-US" altLang="de-DE" sz="1200" dirty="0" err="1"/>
              <a:t>pCRs</a:t>
            </a:r>
            <a:r>
              <a:rPr lang="en-US" altLang="de-DE" sz="1200" dirty="0"/>
              <a:t> related to introduction,</a:t>
            </a:r>
            <a:r>
              <a:rPr lang="en-GB" altLang="zh-CN" sz="1200" dirty="0"/>
              <a:t> architectural reference model</a:t>
            </a:r>
            <a:r>
              <a:rPr lang="en-US" altLang="zh-CN" sz="1200" dirty="0"/>
              <a:t>, </a:t>
            </a:r>
            <a:r>
              <a:rPr lang="en-GB" altLang="zh-CN" sz="1200" dirty="0"/>
              <a:t>functional entities and </a:t>
            </a:r>
            <a:r>
              <a:rPr lang="en-GB" altLang="zh-CN" sz="1200" dirty="0" smtClean="0"/>
              <a:t>high level </a:t>
            </a:r>
            <a:r>
              <a:rPr lang="en-GB" altLang="zh-CN" sz="1200" dirty="0"/>
              <a:t>functionalities agreed and documented in TS 23.586.</a:t>
            </a:r>
            <a:r>
              <a:rPr lang="en-US" altLang="de-DE" sz="1200" kern="0" dirty="0"/>
              <a:t>  </a:t>
            </a:r>
            <a:endParaRPr lang="en-US" altLang="de-DE" sz="1200" kern="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kern="0" dirty="0" smtClean="0"/>
              <a:t>TS 23.273</a:t>
            </a:r>
            <a:r>
              <a:rPr lang="en-US" altLang="de-DE" sz="1200" kern="0" dirty="0" smtClean="0"/>
              <a:t>: 1 </a:t>
            </a:r>
            <a:r>
              <a:rPr lang="en-US" altLang="de-DE" sz="1200" kern="0" dirty="0"/>
              <a:t>CR to update architecture</a:t>
            </a:r>
            <a:r>
              <a:rPr lang="en-GB" altLang="zh-CN" sz="1200" dirty="0"/>
              <a:t> reference model</a:t>
            </a:r>
            <a:r>
              <a:rPr lang="en-US" altLang="de-DE" sz="1200" kern="0" dirty="0"/>
              <a:t> + 1 CR for the general introduction of the new Ranging/SL Positioning procedures </a:t>
            </a:r>
            <a:r>
              <a:rPr lang="en-US" altLang="de-DE" sz="1200" kern="0" dirty="0" smtClean="0"/>
              <a:t>agreed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 smtClean="0"/>
              <a:t>3 </a:t>
            </a:r>
            <a:r>
              <a:rPr lang="en-US" altLang="de-DE" sz="1200" kern="0" dirty="0"/>
              <a:t>LSs sent to RAN </a:t>
            </a:r>
            <a:r>
              <a:rPr lang="en-US" altLang="de-DE" sz="1200" kern="0" dirty="0" smtClean="0"/>
              <a:t>WGs + 1 LS sent to SA5</a:t>
            </a:r>
            <a:endParaRPr lang="en-US" altLang="de-DE" sz="1200" kern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kern="0" dirty="0" smtClean="0"/>
              <a:t>RAN, SA3 and SA5 </a:t>
            </a:r>
            <a:r>
              <a:rPr lang="en-US" sz="1600" kern="0" dirty="0"/>
              <a:t>impacts and dependencies:</a:t>
            </a:r>
            <a:endParaRPr lang="de-DE" sz="1600" kern="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Since corresponding </a:t>
            </a:r>
            <a:r>
              <a:rPr lang="en-US" altLang="zh-CN" sz="1200" dirty="0" smtClean="0"/>
              <a:t>RAN work and SA3 work are </a:t>
            </a:r>
            <a:r>
              <a:rPr lang="en-US" altLang="zh-CN" sz="1200" dirty="0"/>
              <a:t>progressing, some alignments are </a:t>
            </a:r>
            <a:r>
              <a:rPr lang="en-US" altLang="zh-CN" sz="1200" dirty="0" smtClean="0"/>
              <a:t>expected, e.g. RSPP related for RAN, </a:t>
            </a:r>
            <a:r>
              <a:rPr lang="en-GB" altLang="zh-CN" sz="1200" dirty="0"/>
              <a:t>privacy protection and service access </a:t>
            </a:r>
            <a:r>
              <a:rPr lang="en-GB" altLang="zh-CN" sz="1200" dirty="0" smtClean="0"/>
              <a:t>authorization for SA3, etc.</a:t>
            </a:r>
            <a:endParaRPr lang="en-US" altLang="zh-CN" sz="1200" dirty="0" smtClean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SA5 is asked to develop the charging solution. </a:t>
            </a:r>
            <a:endParaRPr lang="de-DE" altLang="zh-CN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600" kern="0" dirty="0" smtClean="0"/>
              <a:t>Next </a:t>
            </a:r>
            <a:r>
              <a:rPr lang="de-DE" sz="1600" kern="0" dirty="0"/>
              <a:t>steps: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de-DE" altLang="zh-CN" sz="1200" b="1" dirty="0"/>
              <a:t>SA2#156e&amp;SA2#157</a:t>
            </a:r>
            <a:r>
              <a:rPr lang="de-DE" altLang="zh-CN" sz="1200" b="1" dirty="0" smtClean="0"/>
              <a:t>: </a:t>
            </a:r>
            <a:r>
              <a:rPr lang="de-DE" altLang="zh-CN" sz="1200" dirty="0"/>
              <a:t>C</a:t>
            </a:r>
            <a:r>
              <a:rPr lang="en-US" altLang="zh-CN" sz="1200" dirty="0" err="1"/>
              <a:t>ontribute</a:t>
            </a:r>
            <a:r>
              <a:rPr lang="en-US" altLang="zh-CN" sz="1200" dirty="0"/>
              <a:t> to TS 23.586, TS 23.273, TS 23.501, TS 23.502 and TS 23.503 with high priority for features/descriptions of no/less RAN, SA3, and SA5 dependency or features/descriptions based on clear feedback from RAN GWs, SA3, and SA5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altLang="zh-CN" sz="1400" b="1" dirty="0" smtClean="0"/>
          </a:p>
        </p:txBody>
      </p:sp>
      <p:graphicFrame>
        <p:nvGraphicFramePr>
          <p:cNvPr id="6" name="Content Placeholder 8">
            <a:extLst>
              <a:ext uri="{FF2B5EF4-FFF2-40B4-BE49-F238E27FC236}">
                <a16:creationId xmlns:a16="http://schemas.microsoft.com/office/drawing/2014/main" id="{B10A562C-532A-4352-8C11-1D756D997B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4244406"/>
              </p:ext>
            </p:extLst>
          </p:nvPr>
        </p:nvGraphicFramePr>
        <p:xfrm>
          <a:off x="170675" y="1398888"/>
          <a:ext cx="8810067" cy="1548934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GB" altLang="zh-CN" sz="1400" b="1" i="0" u="none" strike="noStrike" kern="1200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FS_Ranging_SL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Study on Ranging based services and </a:t>
                      </a:r>
                      <a:r>
                        <a:rPr lang="en-GB" altLang="zh-CN" sz="1400" b="1" i="0" u="none" strike="noStrike" kern="1200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sidelink</a:t>
                      </a:r>
                      <a:r>
                        <a:rPr lang="en-GB" altLang="zh-CN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positioning</a:t>
                      </a:r>
                      <a:endParaRPr lang="de-DE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85%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Mar, 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SP-211647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GB" altLang="zh-CN" sz="1400" b="1" i="0" u="none" strike="noStrike" kern="1200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Ranging_SL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Stage 2 of Ranging-based services and </a:t>
                      </a:r>
                      <a:r>
                        <a:rPr lang="en-US" altLang="zh-CN" sz="1400" b="1" i="0" u="none" strike="noStrike" kern="1200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Sidelink</a:t>
                      </a:r>
                      <a:r>
                        <a:rPr lang="en-US" altLang="zh-CN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Positioning</a:t>
                      </a:r>
                      <a:endParaRPr lang="de-DE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Jun, 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SP-221133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559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5237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8C6E7E0CB5C40B3C0F55B9E8294C3" ma:contentTypeVersion="6" ma:contentTypeDescription="Create a new document." ma:contentTypeScope="" ma:versionID="08e23bae4a5af0d7c7e055733b027c37">
  <xsd:schema xmlns:xsd="http://www.w3.org/2001/XMLSchema" xmlns:xs="http://www.w3.org/2001/XMLSchema" xmlns:p="http://schemas.microsoft.com/office/2006/metadata/properties" xmlns:ns2="dcc30912-d230-4cc2-b11f-bb5ca2a6b6f5" xmlns:ns3="09cef1fd-e61b-4dbf-b745-21988b13f978" targetNamespace="http://schemas.microsoft.com/office/2006/metadata/properties" ma:root="true" ma:fieldsID="612b51cb82d05804ae60e054f989111e" ns2:_="" ns3:_="">
    <xsd:import namespace="dcc30912-d230-4cc2-b11f-bb5ca2a6b6f5"/>
    <xsd:import namespace="09cef1fd-e61b-4dbf-b745-21988b13f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30912-d230-4cc2-b11f-bb5ca2a6b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f1fd-e61b-4dbf-b745-21988b13f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06B07D-423A-4012-A7AA-33F90EA5F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30912-d230-4cc2-b11f-bb5ca2a6b6f5"/>
    <ds:schemaRef ds:uri="09cef1fd-e61b-4dbf-b745-21988b13f9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2E10A3-DB35-414F-83C1-BF5FB8647349}">
  <ds:schemaRefs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09cef1fd-e61b-4dbf-b745-21988b13f978"/>
    <ds:schemaRef ds:uri="dcc30912-d230-4cc2-b11f-bb5ca2a6b6f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45136</TotalTime>
  <Words>1215</Words>
  <Application>Microsoft Office PowerPoint</Application>
  <PresentationFormat>全屏显示(4:3)</PresentationFormat>
  <Paragraphs>465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 </vt:lpstr>
      <vt:lpstr>맑은 고딕</vt:lpstr>
      <vt:lpstr>宋体</vt:lpstr>
      <vt:lpstr>Arial</vt:lpstr>
      <vt:lpstr>Calibri</vt:lpstr>
      <vt:lpstr>Times New Roman</vt:lpstr>
      <vt:lpstr>Wingdings</vt:lpstr>
      <vt:lpstr>Office Theme</vt:lpstr>
      <vt:lpstr>WI and SID Status Report on Ranging based services and sidelink positioning</vt:lpstr>
      <vt:lpstr>FS_Ranging_SL status after SA2#155 </vt:lpstr>
      <vt:lpstr>Ranging_SL status after SA2#155</vt:lpstr>
      <vt:lpstr>Work Plan after SA2#154AHe</vt:lpstr>
      <vt:lpstr>Ranging_SL SID/WID status at SA#99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Mi2</cp:lastModifiedBy>
  <cp:revision>1926</cp:revision>
  <dcterms:created xsi:type="dcterms:W3CDTF">2008-08-30T09:32:10Z</dcterms:created>
  <dcterms:modified xsi:type="dcterms:W3CDTF">2023-02-27T16:22:36Z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0x0101003A08C6E7E0CB5C40B3C0F55B9E8294C3</vt:lpwstr>
  </property>
  <property fmtid="{D5CDD505-2E9C-101B-9397-08002B2CF9AE}" pid="13" name="CWM2b1af9d7d32943b4a6156c93e97c7caf">
    <vt:lpwstr>CWMsGmh1IMWLHZz1Unugf6WAQJcmS+M21KyAfhWuiS0qp/i2XDl7aTGb+OOvZJkAzcbZlrBBoav5GyF7OnjPjLt2g==</vt:lpwstr>
  </property>
</Properties>
</file>