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7"/>
  </p:notesMasterIdLst>
  <p:handoutMasterIdLst>
    <p:handoutMasterId r:id="rId8"/>
  </p:handoutMasterIdLst>
  <p:sldIdLst>
    <p:sldId id="303" r:id="rId2"/>
    <p:sldId id="835" r:id="rId3"/>
    <p:sldId id="836" r:id="rId4"/>
    <p:sldId id="834" r:id="rId5"/>
    <p:sldId id="838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 User 0204" initials="HU" lastIdx="3" clrIdx="1">
    <p:extLst>
      <p:ext uri="{19B8F6BF-5375-455C-9EA6-DF929625EA0E}">
        <p15:presenceInfo xmlns:p15="http://schemas.microsoft.com/office/powerpoint/2012/main" userId="Huawei User 020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2A6EA8"/>
    <a:srgbClr val="000000"/>
    <a:srgbClr val="62A14D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4625" autoAdjust="0"/>
  </p:normalViewPr>
  <p:slideViewPr>
    <p:cSldViewPr snapToGrid="0">
      <p:cViewPr varScale="1">
        <p:scale>
          <a:sx n="113" d="100"/>
          <a:sy n="113" d="100"/>
        </p:scale>
        <p:origin x="77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2/24/2023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2/24/2023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356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02638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66085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01655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57086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3GPP TSG SA WG2 Meeting #155</a:t>
            </a:r>
          </a:p>
          <a:p>
            <a:r>
              <a:rPr lang="en-US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Athens, Greece, 20-24 February 2023</a:t>
            </a:r>
            <a:endParaRPr lang="sv-SE" altLang="en-US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zh-CN" sz="1400" b="1" dirty="0">
                <a:effectLst/>
              </a:rPr>
              <a:t>S2-2303447</a:t>
            </a:r>
            <a:endParaRPr lang="de-DE" sz="1400" b="1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</a:t>
            </a:r>
            <a:r>
              <a:rPr lang="en-IE" altLang="de-DE" sz="1200" dirty="0">
                <a:solidFill>
                  <a:schemeClr val="bg1"/>
                </a:solidFill>
              </a:rPr>
              <a:t>5 Athens, Greece</a:t>
            </a:r>
            <a:r>
              <a:rPr lang="en-US" altLang="de-DE" sz="1200" baseline="0" dirty="0">
                <a:solidFill>
                  <a:schemeClr val="bg1"/>
                </a:solidFill>
              </a:rPr>
              <a:t>, 20–24 February 2023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2023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FS_EDGE_Ph2</a:t>
            </a:r>
            <a:r>
              <a:rPr lang="en-US" altLang="de-DE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br>
              <a:rPr lang="en-GB" altLang="zh-CN" sz="3600" b="1" dirty="0"/>
            </a:br>
            <a:r>
              <a:rPr lang="en-GB" altLang="zh-CN" sz="3600" b="1" dirty="0"/>
              <a:t>EDGE_Ph2 status 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/>
            </a:br>
            <a:r>
              <a:rPr lang="en-US" altLang="zh-CN" sz="1800" b="1">
                <a:latin typeface="Arial" charset="0"/>
              </a:rPr>
              <a:t>Patrice Hédé</a:t>
            </a:r>
            <a:endParaRPr lang="en-US" altLang="zh-CN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>
                <a:latin typeface="Arial" charset="0"/>
              </a:rPr>
              <a:t>Huawei Technologies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GB" altLang="en-US" sz="2800" b="1" dirty="0"/>
              <a:t>FS EDGE Ph2 status after SA2#155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3" y="2355186"/>
            <a:ext cx="8554482" cy="394138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800" b="1" dirty="0">
                <a:ea typeface="+mn-ea"/>
                <a:cs typeface="+mn-cs"/>
              </a:rPr>
              <a:t>Progress since SA2#154ah: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Study has completed in SA2#154, November 2022</a:t>
            </a:r>
            <a:endParaRPr lang="en-US" altLang="ko-KR" sz="1200" dirty="0">
              <a:solidFill>
                <a:srgbClr val="FF0000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impacts and dependencies:</a:t>
            </a:r>
            <a:endParaRPr 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IE" altLang="zh-CN" sz="1400" dirty="0"/>
              <a:t>None</a:t>
            </a:r>
            <a:endParaRPr lang="en-US" altLang="zh-CN" sz="14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>
                <a:solidFill>
                  <a:srgbClr val="000000"/>
                </a:solidFill>
              </a:rPr>
              <a:t>—</a:t>
            </a:r>
          </a:p>
        </p:txBody>
      </p:sp>
      <p:graphicFrame>
        <p:nvGraphicFramePr>
          <p:cNvPr id="6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4160750"/>
              </p:ext>
            </p:extLst>
          </p:nvPr>
        </p:nvGraphicFramePr>
        <p:xfrm>
          <a:off x="179388" y="1277120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FS_EDGE_Ph2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Edge Computing Phase 2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 2022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SP-220352</a:t>
                      </a:r>
                      <a:endParaRPr kumimoji="0" lang="en-GB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19576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GB" altLang="en-US" sz="2800" b="1" dirty="0"/>
              <a:t>EDGE Ph2 status after SA2#155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3" y="2355186"/>
            <a:ext cx="8554482" cy="394138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800" b="1" dirty="0">
                <a:ea typeface="+mn-ea"/>
                <a:cs typeface="+mn-cs"/>
              </a:rPr>
              <a:t>Progress since SA2#154ah: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Total TUs for the work item: 4,25 TUs. 2 TUs used in SA2#155. Remaining TUs: 1,5 TUs (+1,5 TU added in April).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All objectives have been discussed and progressed in this meeting, with 28 CRs approved: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KI#1: 9 CRs approved — a number of editor's notes have been resolved. Some CRs were not handled (on Edge relocation and EACI handling)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KI#3: 1 CR approved — objective is complete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KI#4: 10 CRs approved — good progress, some editor's notes are remaining, and multi-SMF scenario needs further discussion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KI#5: 3 CRs approved — objective is complete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KI#7: 2 CRs approved — editor's notes remaining on use of UDR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impacts and dependencies:</a:t>
            </a:r>
            <a:endParaRPr 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IE" altLang="zh-CN" sz="1400" dirty="0"/>
              <a:t>None</a:t>
            </a:r>
            <a:endParaRPr lang="en-US" altLang="zh-CN" sz="14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/>
              <a:t>Resolve the remaining editor's notes on KI#1, KI#4, and KI#7.</a:t>
            </a:r>
          </a:p>
        </p:txBody>
      </p:sp>
      <p:graphicFrame>
        <p:nvGraphicFramePr>
          <p:cNvPr id="6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1931105"/>
              </p:ext>
            </p:extLst>
          </p:nvPr>
        </p:nvGraphicFramePr>
        <p:xfrm>
          <a:off x="179388" y="1277120"/>
          <a:ext cx="8810067" cy="106690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EDGE_Ph2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Edge Computing Phase 2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50%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→80%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2023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SP-221337</a:t>
                      </a:r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→ S2-2303851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14493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7058475" cy="787400"/>
          </a:xfrm>
        </p:spPr>
        <p:txBody>
          <a:bodyPr/>
          <a:lstStyle/>
          <a:p>
            <a:r>
              <a:rPr lang="en-GB" altLang="en-US" sz="2800" b="1" dirty="0"/>
              <a:t>EDGE Ph2 status after SA2#155— work plan</a:t>
            </a:r>
            <a:endParaRPr lang="de-DE" altLang="de-DE" sz="2800" b="1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67" y="1938159"/>
            <a:ext cx="8388466" cy="4374587"/>
          </a:xfrm>
        </p:spPr>
        <p:txBody>
          <a:bodyPr/>
          <a:lstStyle/>
          <a:p>
            <a:r>
              <a:rPr lang="en-US" altLang="en-US" sz="1800" b="1" dirty="0"/>
              <a:t>Study phase</a:t>
            </a:r>
          </a:p>
          <a:p>
            <a:pPr lvl="1"/>
            <a:r>
              <a:rPr lang="en-US" altLang="en-US" sz="1000" i="1" dirty="0"/>
              <a:t>SA2#149e, Feb (1TU): Agreement on scenarios/use cases and assumptions for all KIs</a:t>
            </a:r>
          </a:p>
          <a:p>
            <a:pPr lvl="1"/>
            <a:r>
              <a:rPr lang="en-US" altLang="en-US" sz="1000" i="1" dirty="0"/>
              <a:t>SA2#150e, Apr (1TU): Updates to KI definition. Solutions</a:t>
            </a:r>
          </a:p>
          <a:p>
            <a:pPr lvl="1"/>
            <a:r>
              <a:rPr lang="en-US" altLang="en-US" sz="1000" i="1" dirty="0"/>
              <a:t>SA2#151e, May (2TU): Solutions</a:t>
            </a:r>
          </a:p>
          <a:p>
            <a:pPr lvl="1"/>
            <a:r>
              <a:rPr lang="en-US" altLang="en-US" sz="1000" i="1" dirty="0"/>
              <a:t>SA2#152e, Aug (2TU): Solutions, evaluations, conclusions</a:t>
            </a:r>
          </a:p>
          <a:p>
            <a:pPr lvl="2"/>
            <a:r>
              <a:rPr lang="en-US" altLang="en-US" sz="1000" i="1" dirty="0"/>
              <a:t>Approval of first version of Edge ph2 WID based on first conclusions, TR sent for information</a:t>
            </a:r>
          </a:p>
          <a:p>
            <a:pPr lvl="1"/>
            <a:r>
              <a:rPr lang="en-US" altLang="en-US" sz="1000" i="1" dirty="0"/>
              <a:t>SA2#153e, Oct (1TU): evaluations, conclusions</a:t>
            </a:r>
          </a:p>
          <a:p>
            <a:pPr lvl="2"/>
            <a:r>
              <a:rPr lang="en-US" altLang="en-US" sz="1000" i="1" dirty="0"/>
              <a:t>Completion of conclusions, Edge ph2 WID based on remaining conclusions</a:t>
            </a:r>
          </a:p>
          <a:p>
            <a:pPr lvl="1"/>
            <a:r>
              <a:rPr lang="en-US" altLang="en-US" sz="1000" i="1" dirty="0"/>
              <a:t>SA2#154, Nov (0,25 TU): final conclusions</a:t>
            </a:r>
          </a:p>
          <a:p>
            <a:pPr lvl="2"/>
            <a:r>
              <a:rPr lang="en-US" altLang="en-US" sz="1000" i="1" dirty="0"/>
              <a:t>TR sent for approval</a:t>
            </a:r>
          </a:p>
          <a:p>
            <a:r>
              <a:rPr lang="en-US" altLang="en-US" sz="1800" b="1" dirty="0"/>
              <a:t>Normative phase</a:t>
            </a:r>
          </a:p>
          <a:p>
            <a:pPr lvl="1"/>
            <a:r>
              <a:rPr lang="en-US" altLang="en-US" sz="1200" i="1" dirty="0"/>
              <a:t>SA2#154, Nov (0,75+1 TU): Initiated discussions on KIs #1/3/4.</a:t>
            </a:r>
          </a:p>
          <a:p>
            <a:pPr lvl="2"/>
            <a:r>
              <a:rPr lang="en-US" altLang="en-US" sz="1200" i="1" dirty="0"/>
              <a:t>First CRs discussed and approved</a:t>
            </a:r>
          </a:p>
          <a:p>
            <a:pPr lvl="1"/>
            <a:r>
              <a:rPr lang="en-US" altLang="en-US" sz="1200" dirty="0"/>
              <a:t>SA2#154ah, Jan (1,5 TU): Discussions progressed on all KIs in the WID</a:t>
            </a:r>
          </a:p>
          <a:p>
            <a:pPr lvl="2"/>
            <a:r>
              <a:rPr lang="en-US" altLang="en-US" sz="1200" dirty="0"/>
              <a:t>Further CRs approved, some KIs almost concluded (KI#3/7)</a:t>
            </a:r>
          </a:p>
          <a:p>
            <a:pPr lvl="1"/>
            <a:r>
              <a:rPr lang="en-US" altLang="en-US" sz="1600" dirty="0"/>
              <a:t>SA2#155, Feb (2 TU): Discussions on all KIs, resolution of pain points</a:t>
            </a:r>
          </a:p>
          <a:p>
            <a:pPr lvl="2"/>
            <a:r>
              <a:rPr lang="en-US" altLang="en-US" sz="1200" dirty="0"/>
              <a:t>KI#3, KI#5 resolved. Good progress on KI#1, KI#4 and KI#7. Major issues are resolved, some aspects still open.</a:t>
            </a:r>
          </a:p>
          <a:p>
            <a:pPr lvl="1"/>
            <a:r>
              <a:rPr lang="en-US" altLang="en-US" sz="1600" dirty="0"/>
              <a:t>SA2#156e, Apr (1,5 TU): Completion of all KIs</a:t>
            </a:r>
          </a:p>
          <a:p>
            <a:pPr lvl="1"/>
            <a:r>
              <a:rPr lang="en-US" altLang="en-US" sz="1600" dirty="0"/>
              <a:t>SA2#157, May (0 TU): —</a:t>
            </a:r>
          </a:p>
          <a:p>
            <a:pPr lvl="1"/>
            <a:endParaRPr lang="en-US" altLang="en-US" sz="16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710539"/>
              </p:ext>
            </p:extLst>
          </p:nvPr>
        </p:nvGraphicFramePr>
        <p:xfrm>
          <a:off x="179387" y="1224899"/>
          <a:ext cx="8586843" cy="790575"/>
        </p:xfrm>
        <a:graphic>
          <a:graphicData uri="http://schemas.openxmlformats.org/drawingml/2006/table">
            <a:tbl>
              <a:tblPr/>
              <a:tblGrid>
                <a:gridCol w="944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8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9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32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32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32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32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32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32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320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320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3204">
                  <a:extLst>
                    <a:ext uri="{9D8B030D-6E8A-4147-A177-3AD203B41FA5}">
                      <a16:colId xmlns:a16="http://schemas.microsoft.com/office/drawing/2014/main" val="1285589482"/>
                    </a:ext>
                  </a:extLst>
                </a:gridCol>
                <a:gridCol w="513204">
                  <a:extLst>
                    <a:ext uri="{9D8B030D-6E8A-4147-A177-3AD203B41FA5}">
                      <a16:colId xmlns:a16="http://schemas.microsoft.com/office/drawing/2014/main" val="2481281916"/>
                    </a:ext>
                  </a:extLst>
                </a:gridCol>
                <a:gridCol w="51320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Feb.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Apr.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May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Aug.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Oct.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Nov.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Jan.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Feb.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Apr.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May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SID/WID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Study 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Normative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Total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#154ah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Total TU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EDGE_Ph2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7,25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4,25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11,5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0,25/</a:t>
                      </a:r>
                      <a:br>
                        <a:rPr lang="en-US" altLang="zh-C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</a:br>
                      <a:r>
                        <a:rPr lang="en-US" altLang="zh-CN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1,75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06158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GB" altLang="en-US" sz="2800" b="1" dirty="0"/>
              <a:t>EDGE Ph2 status at SA#99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3" y="2355186"/>
            <a:ext cx="8554482" cy="394138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800" b="1" dirty="0">
                <a:ea typeface="+mn-ea"/>
                <a:cs typeface="+mn-cs"/>
              </a:rPr>
              <a:t>Progress since SA#98: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Very good progress on all objectives.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Total TUs for the work item at SA#94: 4,25 TUs. 4,25 TUs have been used. 1,5 TU remaining to complete the work.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All objectives have been discussed: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KI#1: 12 CRs approved — major aspects of the objectives are complete, some ENs remain to be resolved, some aspects did not have time to be addressed yet.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KI#3: 3 CRs approved — objective complete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KI#4: 16 CRs approved — major aspects of the objectives are complete, some ENs remain to be resolved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KI#5:  5 CRs approved — objective complete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KI#7: 3 CRs approved — major aspects have progressed, an EN remains to be resolved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impacts and dependencies:</a:t>
            </a:r>
            <a:endParaRPr 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IE" altLang="zh-CN" sz="1400" dirty="0"/>
              <a:t>None</a:t>
            </a:r>
            <a:endParaRPr lang="en-US" altLang="zh-CN" sz="14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/>
              <a:t>Complete the specification on the remaining objectives (KI#1, KI#4, KI#7).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/>
              <a:t>It is expected to complete the remaining work in time by SA#100 (stage 2 freeze).</a:t>
            </a:r>
          </a:p>
        </p:txBody>
      </p:sp>
      <p:graphicFrame>
        <p:nvGraphicFramePr>
          <p:cNvPr id="6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880877"/>
              </p:ext>
            </p:extLst>
          </p:nvPr>
        </p:nvGraphicFramePr>
        <p:xfrm>
          <a:off x="179388" y="1277120"/>
          <a:ext cx="8810067" cy="106690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EDGE_Ph2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Edge Computing Phase 2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15%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→80%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 2023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 2023</a:t>
                      </a:r>
                      <a:endParaRPr lang="en-US" altLang="zh-CN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SP-221337</a:t>
                      </a:r>
                    </a:p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→ </a:t>
                      </a:r>
                    </a:p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S2-2303851</a:t>
                      </a:r>
                      <a:endParaRPr kumimoji="0" lang="en-GB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78092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16215</TotalTime>
  <Words>806</Words>
  <Application>Microsoft Office PowerPoint</Application>
  <PresentationFormat>On-screen Show (4:3)</PresentationFormat>
  <Paragraphs>137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等线</vt:lpstr>
      <vt:lpstr>Times New Roman</vt:lpstr>
      <vt:lpstr>Office Theme</vt:lpstr>
      <vt:lpstr>FS_EDGE_Ph2 status report EDGE_Ph2 status report</vt:lpstr>
      <vt:lpstr>FS EDGE Ph2 status after SA2#155</vt:lpstr>
      <vt:lpstr>EDGE Ph2 status after SA2#155</vt:lpstr>
      <vt:lpstr>EDGE Ph2 status after SA2#155— work plan</vt:lpstr>
      <vt:lpstr>EDGE Ph2 status at SA#99</vt:lpstr>
    </vt:vector>
  </TitlesOfParts>
  <Company>Huawei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FS_EDGE_Ph2 status report</dc:title>
  <dc:creator>Patrice Hédé</dc:creator>
  <cp:keywords/>
  <dc:description/>
  <cp:lastModifiedBy>Patrice Hédé</cp:lastModifiedBy>
  <cp:revision>1821</cp:revision>
  <dcterms:created xsi:type="dcterms:W3CDTF">2008-08-30T09:32:10Z</dcterms:created>
  <dcterms:modified xsi:type="dcterms:W3CDTF">2023-02-24T11:39:35Z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(3)7RCS+jTRW2ZQbZCMPlzIMMuYuBoXghZ+xXrnb6vZ4Xszk0xGID6plN7dZlsbKwkdJXHpPA46
WrKU2J/o37k9tAWMCeaK/98c4QGTS5pwFgn0bb3iO080/4Z7ysHKXrwhJRtO8ilpWxYEfr1R
ELaX4vnMGwYJft8rhqqs9+qux5qB6o0KrI0sX3cTtz93GvwkLEW5jYL//PCShe9Sm/KeosBm
cD8P0NQB6OGEsI0yAo</vt:lpwstr>
  </property>
  <property fmtid="{D5CDD505-2E9C-101B-9397-08002B2CF9AE}" pid="9" name="_2015_ms_pID_7253431">
    <vt:lpwstr>y+qx7EB0ARLLALsPURtOEf/FeQJviqFXx5Ip7chRyA8JmlJtG3aAyX
2C+kHjWM9F5VOLdOv0QpZRDP4ZcO61S+wA1E5NiRj+fQ+x6ItG/1g4FAGShnJ2LNZ1r2YJP7
KGe2pe0v4Yld3i0eD63I5pUvsQN5dUgZwkVMcpVRPhfzFefHcX106qP3598NMoMqbVbXu2Oy
eaCG7Q1gMqDkNbsrudBHKubZQr9iFxzKwD0M</vt:lpwstr>
  </property>
  <property fmtid="{D5CDD505-2E9C-101B-9397-08002B2CF9AE}" pid="10" name="_2015_ms_pID_7253432">
    <vt:lpwstr>Fg==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1677238625</vt:lpwstr>
  </property>
</Properties>
</file>