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5"/>
  </p:notesMasterIdLst>
  <p:handoutMasterIdLst>
    <p:handoutMasterId r:id="rId26"/>
  </p:handoutMasterIdLst>
  <p:sldIdLst>
    <p:sldId id="794" r:id="rId5"/>
    <p:sldId id="803" r:id="rId6"/>
    <p:sldId id="804" r:id="rId7"/>
    <p:sldId id="805" r:id="rId8"/>
    <p:sldId id="802" r:id="rId9"/>
    <p:sldId id="798" r:id="rId10"/>
    <p:sldId id="800" r:id="rId11"/>
    <p:sldId id="799" r:id="rId12"/>
    <p:sldId id="801" r:id="rId13"/>
    <p:sldId id="795" r:id="rId14"/>
    <p:sldId id="796" r:id="rId15"/>
    <p:sldId id="797" r:id="rId16"/>
    <p:sldId id="303" r:id="rId17"/>
    <p:sldId id="787" r:id="rId18"/>
    <p:sldId id="788" r:id="rId19"/>
    <p:sldId id="786" r:id="rId20"/>
    <p:sldId id="793" r:id="rId21"/>
    <p:sldId id="789" r:id="rId22"/>
    <p:sldId id="790" r:id="rId23"/>
    <p:sldId id="791" r:id="rId2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F550E-FC6F-45DC-A626-505C59A22E75}" v="16" dt="2023-02-24T12:00:59.68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4" autoAdjust="0"/>
    <p:restoredTop sz="94627" autoAdjust="0"/>
  </p:normalViewPr>
  <p:slideViewPr>
    <p:cSldViewPr snapToGrid="0">
      <p:cViewPr varScale="1">
        <p:scale>
          <a:sx n="82" d="100"/>
          <a:sy n="82" d="100"/>
        </p:scale>
        <p:origin x="1678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4D4F550E-FC6F-45DC-A626-505C59A22E75}"/>
    <pc:docChg chg="undo redo custSel addSld modSld modMainMaster">
      <pc:chgData name="György Miklós" userId="ec6a850f-d741-4dd8-b104-b1e7fbaa3fba" providerId="ADAL" clId="{4D4F550E-FC6F-45DC-A626-505C59A22E75}" dt="2023-02-24T12:17:31.495" v="567" actId="6549"/>
      <pc:docMkLst>
        <pc:docMk/>
      </pc:docMkLst>
      <pc:sldChg chg="modSp mod">
        <pc:chgData name="György Miklós" userId="ec6a850f-d741-4dd8-b104-b1e7fbaa3fba" providerId="ADAL" clId="{4D4F550E-FC6F-45DC-A626-505C59A22E75}" dt="2023-02-24T11:24:47.624" v="4" actId="6549"/>
        <pc:sldMkLst>
          <pc:docMk/>
          <pc:sldMk cId="4224043061" sldId="794"/>
        </pc:sldMkLst>
        <pc:spChg chg="mod">
          <ac:chgData name="György Miklós" userId="ec6a850f-d741-4dd8-b104-b1e7fbaa3fba" providerId="ADAL" clId="{4D4F550E-FC6F-45DC-A626-505C59A22E75}" dt="2023-02-24T11:24:47.624" v="4" actId="6549"/>
          <ac:spMkLst>
            <pc:docMk/>
            <pc:sldMk cId="4224043061" sldId="794"/>
            <ac:spMk id="9219" creationId="{00000000-0000-0000-0000-000000000000}"/>
          </ac:spMkLst>
        </pc:spChg>
      </pc:sldChg>
      <pc:sldChg chg="modSp add mod">
        <pc:chgData name="György Miklós" userId="ec6a850f-d741-4dd8-b104-b1e7fbaa3fba" providerId="ADAL" clId="{4D4F550E-FC6F-45DC-A626-505C59A22E75}" dt="2023-02-24T11:27:11.309" v="71" actId="20577"/>
        <pc:sldMkLst>
          <pc:docMk/>
          <pc:sldMk cId="2204485283" sldId="802"/>
        </pc:sldMkLst>
        <pc:spChg chg="mod">
          <ac:chgData name="György Miklós" userId="ec6a850f-d741-4dd8-b104-b1e7fbaa3fba" providerId="ADAL" clId="{4D4F550E-FC6F-45DC-A626-505C59A22E75}" dt="2023-02-24T11:27:11.309" v="71" actId="20577"/>
          <ac:spMkLst>
            <pc:docMk/>
            <pc:sldMk cId="2204485283" sldId="802"/>
            <ac:spMk id="9219" creationId="{00000000-0000-0000-0000-000000000000}"/>
          </ac:spMkLst>
        </pc:spChg>
      </pc:sldChg>
      <pc:sldChg chg="modSp add mod">
        <pc:chgData name="György Miklós" userId="ec6a850f-d741-4dd8-b104-b1e7fbaa3fba" providerId="ADAL" clId="{4D4F550E-FC6F-45DC-A626-505C59A22E75}" dt="2023-02-24T11:58:43.504" v="558" actId="6549"/>
        <pc:sldMkLst>
          <pc:docMk/>
          <pc:sldMk cId="562689014" sldId="803"/>
        </pc:sldMkLst>
        <pc:spChg chg="mod">
          <ac:chgData name="György Miklós" userId="ec6a850f-d741-4dd8-b104-b1e7fbaa3fba" providerId="ADAL" clId="{4D4F550E-FC6F-45DC-A626-505C59A22E75}" dt="2023-02-24T11:27:35.243" v="77" actId="6549"/>
          <ac:spMkLst>
            <pc:docMk/>
            <pc:sldMk cId="562689014" sldId="803"/>
            <ac:spMk id="29698" creationId="{00000000-0000-0000-0000-000000000000}"/>
          </ac:spMkLst>
        </pc:spChg>
        <pc:spChg chg="mod">
          <ac:chgData name="György Miklós" userId="ec6a850f-d741-4dd8-b104-b1e7fbaa3fba" providerId="ADAL" clId="{4D4F550E-FC6F-45DC-A626-505C59A22E75}" dt="2023-02-24T11:58:43.504" v="558" actId="6549"/>
          <ac:spMkLst>
            <pc:docMk/>
            <pc:sldMk cId="562689014" sldId="803"/>
            <ac:spMk id="29716" creationId="{00000000-0000-0000-0000-000000000000}"/>
          </ac:spMkLst>
        </pc:spChg>
        <pc:graphicFrameChg chg="modGraphic">
          <ac:chgData name="György Miklós" userId="ec6a850f-d741-4dd8-b104-b1e7fbaa3fba" providerId="ADAL" clId="{4D4F550E-FC6F-45DC-A626-505C59A22E75}" dt="2023-02-24T11:27:46.468" v="82" actId="20577"/>
          <ac:graphicFrameMkLst>
            <pc:docMk/>
            <pc:sldMk cId="562689014" sldId="803"/>
            <ac:graphicFrameMk id="5" creationId="{5071FF20-0011-4FEF-AB7D-19DC3A85FB83}"/>
          </ac:graphicFrameMkLst>
        </pc:graphicFrameChg>
      </pc:sldChg>
      <pc:sldChg chg="addSp delSp modSp add mod">
        <pc:chgData name="György Miklós" userId="ec6a850f-d741-4dd8-b104-b1e7fbaa3fba" providerId="ADAL" clId="{4D4F550E-FC6F-45DC-A626-505C59A22E75}" dt="2023-02-24T12:00:59.680" v="565"/>
        <pc:sldMkLst>
          <pc:docMk/>
          <pc:sldMk cId="3528441425" sldId="804"/>
        </pc:sldMkLst>
        <pc:spChg chg="add del">
          <ac:chgData name="György Miklós" userId="ec6a850f-d741-4dd8-b104-b1e7fbaa3fba" providerId="ADAL" clId="{4D4F550E-FC6F-45DC-A626-505C59A22E75}" dt="2023-02-24T11:46:57.146" v="349" actId="22"/>
          <ac:spMkLst>
            <pc:docMk/>
            <pc:sldMk cId="3528441425" sldId="804"/>
            <ac:spMk id="3" creationId="{E703FA81-7CFE-B47A-8A57-59DE9AB1E49C}"/>
          </ac:spMkLst>
        </pc:spChg>
        <pc:spChg chg="mod">
          <ac:chgData name="György Miklós" userId="ec6a850f-d741-4dd8-b104-b1e7fbaa3fba" providerId="ADAL" clId="{4D4F550E-FC6F-45DC-A626-505C59A22E75}" dt="2023-02-24T11:29:58.584" v="156" actId="20577"/>
          <ac:spMkLst>
            <pc:docMk/>
            <pc:sldMk cId="3528441425" sldId="804"/>
            <ac:spMk id="29698" creationId="{00000000-0000-0000-0000-000000000000}"/>
          </ac:spMkLst>
        </pc:spChg>
        <pc:spChg chg="mod">
          <ac:chgData name="György Miklós" userId="ec6a850f-d741-4dd8-b104-b1e7fbaa3fba" providerId="ADAL" clId="{4D4F550E-FC6F-45DC-A626-505C59A22E75}" dt="2023-02-24T11:36:57.391" v="347" actId="20577"/>
          <ac:spMkLst>
            <pc:docMk/>
            <pc:sldMk cId="3528441425" sldId="804"/>
            <ac:spMk id="29716" creationId="{00000000-0000-0000-0000-000000000000}"/>
          </ac:spMkLst>
        </pc:spChg>
        <pc:graphicFrameChg chg="mod">
          <ac:chgData name="György Miklós" userId="ec6a850f-d741-4dd8-b104-b1e7fbaa3fba" providerId="ADAL" clId="{4D4F550E-FC6F-45DC-A626-505C59A22E75}" dt="2023-02-24T12:00:59.680" v="565"/>
          <ac:graphicFrameMkLst>
            <pc:docMk/>
            <pc:sldMk cId="3528441425" sldId="804"/>
            <ac:graphicFrameMk id="4" creationId="{506BE77A-240F-4056-8A43-E031ACA541BD}"/>
          </ac:graphicFrameMkLst>
        </pc:graphicFrameChg>
      </pc:sldChg>
      <pc:sldChg chg="delSp modSp add mod">
        <pc:chgData name="György Miklós" userId="ec6a850f-d741-4dd8-b104-b1e7fbaa3fba" providerId="ADAL" clId="{4D4F550E-FC6F-45DC-A626-505C59A22E75}" dt="2023-02-24T11:58:33.339" v="557" actId="6549"/>
        <pc:sldMkLst>
          <pc:docMk/>
          <pc:sldMk cId="1346523741" sldId="805"/>
        </pc:sldMkLst>
        <pc:spChg chg="mod">
          <ac:chgData name="György Miklós" userId="ec6a850f-d741-4dd8-b104-b1e7fbaa3fba" providerId="ADAL" clId="{4D4F550E-FC6F-45DC-A626-505C59A22E75}" dt="2023-02-24T11:48:41.941" v="366" actId="20577"/>
          <ac:spMkLst>
            <pc:docMk/>
            <pc:sldMk cId="1346523741" sldId="805"/>
            <ac:spMk id="2" creationId="{7004E1B6-7C10-4462-B5DD-BB275803E4D3}"/>
          </ac:spMkLst>
        </pc:spChg>
        <pc:spChg chg="del">
          <ac:chgData name="György Miklós" userId="ec6a850f-d741-4dd8-b104-b1e7fbaa3fba" providerId="ADAL" clId="{4D4F550E-FC6F-45DC-A626-505C59A22E75}" dt="2023-02-24T11:48:49.377" v="367" actId="478"/>
          <ac:spMkLst>
            <pc:docMk/>
            <pc:sldMk cId="1346523741" sldId="805"/>
            <ac:spMk id="3" creationId="{DA0B6D4B-C90A-4C61-846F-FF3CCF56B57E}"/>
          </ac:spMkLst>
        </pc:spChg>
        <pc:spChg chg="mod">
          <ac:chgData name="György Miklós" userId="ec6a850f-d741-4dd8-b104-b1e7fbaa3fba" providerId="ADAL" clId="{4D4F550E-FC6F-45DC-A626-505C59A22E75}" dt="2023-02-24T11:58:33.339" v="557" actId="6549"/>
          <ac:spMkLst>
            <pc:docMk/>
            <pc:sldMk cId="1346523741" sldId="805"/>
            <ac:spMk id="5" creationId="{88DB0DF5-3773-4C51-A7A1-AB98B0519144}"/>
          </ac:spMkLst>
        </pc:spChg>
        <pc:graphicFrameChg chg="mod modGraphic">
          <ac:chgData name="György Miklós" userId="ec6a850f-d741-4dd8-b104-b1e7fbaa3fba" providerId="ADAL" clId="{4D4F550E-FC6F-45DC-A626-505C59A22E75}" dt="2023-02-24T11:50:04.828" v="374" actId="20577"/>
          <ac:graphicFrameMkLst>
            <pc:docMk/>
            <pc:sldMk cId="1346523741" sldId="805"/>
            <ac:graphicFrameMk id="6" creationId="{808B9930-0DB5-43AD-8827-84D6DECA4AEF}"/>
          </ac:graphicFrameMkLst>
        </pc:graphicFrameChg>
      </pc:sldChg>
      <pc:sldMasterChg chg="modSp mod modSldLayout">
        <pc:chgData name="György Miklós" userId="ec6a850f-d741-4dd8-b104-b1e7fbaa3fba" providerId="ADAL" clId="{4D4F550E-FC6F-45DC-A626-505C59A22E75}" dt="2023-02-24T12:17:31.495" v="567" actId="6549"/>
        <pc:sldMasterMkLst>
          <pc:docMk/>
          <pc:sldMasterMk cId="0" sldId="2147483729"/>
        </pc:sldMasterMkLst>
        <pc:spChg chg="mod">
          <ac:chgData name="György Miklós" userId="ec6a850f-d741-4dd8-b104-b1e7fbaa3fba" providerId="ADAL" clId="{4D4F550E-FC6F-45DC-A626-505C59A22E75}" dt="2023-02-24T11:26:33.134" v="53" actId="20577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yörgy Miklós" userId="ec6a850f-d741-4dd8-b104-b1e7fbaa3fba" providerId="ADAL" clId="{4D4F550E-FC6F-45DC-A626-505C59A22E75}" dt="2023-02-24T12:17:31.495" v="567" actId="6549"/>
          <ac:spMkLst>
            <pc:docMk/>
            <pc:sldMasterMk cId="0" sldId="2147483729"/>
            <ac:spMk id="1032" creationId="{00000000-0000-0000-0000-000000000000}"/>
          </ac:spMkLst>
        </pc:spChg>
        <pc:sldLayoutChg chg="modSp mod">
          <pc:chgData name="György Miklós" userId="ec6a850f-d741-4dd8-b104-b1e7fbaa3fba" providerId="ADAL" clId="{4D4F550E-FC6F-45DC-A626-505C59A22E75}" dt="2023-02-24T11:25:34.204" v="2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György Miklós" userId="ec6a850f-d741-4dd8-b104-b1e7fbaa3fba" providerId="ADAL" clId="{4D4F550E-FC6F-45DC-A626-505C59A22E75}" dt="2023-02-24T11:25:25.059" v="12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György Miklós" userId="ec6a850f-d741-4dd8-b104-b1e7fbaa3fba" providerId="ADAL" clId="{4D4F550E-FC6F-45DC-A626-505C59A22E75}" dt="2023-02-24T11:25:34.204" v="20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55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488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15321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17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63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206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722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9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840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5168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9840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9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988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281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55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Athens, Greece, 20-24 February 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</a:t>
            </a:r>
            <a:r>
              <a:rPr lang="hu-HU" sz="1400" b="1" dirty="0">
                <a:effectLst/>
              </a:rPr>
              <a:t>3</a:t>
            </a:r>
            <a:r>
              <a:rPr lang="de-DE" sz="1400" b="1" dirty="0">
                <a:effectLst/>
              </a:rPr>
              <a:t>0</a:t>
            </a:r>
            <a:r>
              <a:rPr lang="hu-HU" sz="1400" b="1" dirty="0">
                <a:effectLst/>
              </a:rPr>
              <a:t>3466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</a:t>
            </a:r>
            <a:r>
              <a:rPr lang="hu-HU" altLang="de-DE" sz="1200" dirty="0">
                <a:solidFill>
                  <a:schemeClr val="bg1"/>
                </a:solidFill>
              </a:rPr>
              <a:t>5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hu-HU" altLang="de-DE" sz="1200" baseline="0" dirty="0" err="1">
                <a:solidFill>
                  <a:schemeClr val="bg1"/>
                </a:solidFill>
              </a:rPr>
              <a:t>Athens</a:t>
            </a:r>
            <a:r>
              <a:rPr lang="hu-HU" altLang="de-DE" sz="1200" baseline="0" dirty="0">
                <a:solidFill>
                  <a:schemeClr val="bg1"/>
                </a:solidFill>
              </a:rPr>
              <a:t>, </a:t>
            </a:r>
            <a:r>
              <a:rPr lang="hu-HU" altLang="de-DE" sz="1200" baseline="0" dirty="0" err="1">
                <a:solidFill>
                  <a:schemeClr val="bg1"/>
                </a:solidFill>
              </a:rPr>
              <a:t>Greece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hu-HU" altLang="de-DE" sz="1200" baseline="0" dirty="0" err="1">
                <a:solidFill>
                  <a:schemeClr val="bg1"/>
                </a:solidFill>
              </a:rPr>
              <a:t>February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hu-HU" altLang="de-DE" sz="1200" baseline="0" dirty="0">
                <a:solidFill>
                  <a:schemeClr val="bg1"/>
                </a:solidFill>
              </a:rPr>
              <a:t>20-24</a:t>
            </a:r>
            <a:r>
              <a:rPr lang="en-GB" altLang="de-DE" sz="1200" baseline="0" dirty="0">
                <a:solidFill>
                  <a:schemeClr val="bg1"/>
                </a:solidFill>
              </a:rPr>
              <a:t>, 202</a:t>
            </a:r>
            <a:r>
              <a:rPr lang="hu-HU" altLang="de-DE" sz="1200" baseline="0" dirty="0">
                <a:solidFill>
                  <a:schemeClr val="bg1"/>
                </a:solidFill>
              </a:rPr>
              <a:t>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altLang="de-DE" sz="3600" b="1" dirty="0"/>
              <a:t>DetNet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</a:t>
            </a:r>
            <a:r>
              <a:rPr lang="hu-HU" altLang="zh-CN" sz="3600" b="1" dirty="0"/>
              <a:t>5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4306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SA2#152E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</a:t>
            </a:r>
            <a:r>
              <a:rPr lang="hu-HU" altLang="de-DE" sz="1200" dirty="0"/>
              <a:t>1</a:t>
            </a:r>
            <a:r>
              <a:rPr lang="de-DE" altLang="de-DE" sz="1200" dirty="0"/>
              <a:t>.</a:t>
            </a:r>
            <a:r>
              <a:rPr lang="hu-HU" altLang="de-DE" sz="1200" dirty="0"/>
              <a:t>1</a:t>
            </a:r>
            <a:r>
              <a:rPr lang="de-DE" altLang="de-DE" sz="1200" dirty="0"/>
              <a:t>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1 TUs are used and </a:t>
            </a:r>
            <a:r>
              <a:rPr lang="hu-HU" altLang="de-DE" sz="1200" dirty="0"/>
              <a:t>1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issues, solutions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Conclusions are </a:t>
            </a:r>
            <a:r>
              <a:rPr lang="en-US" altLang="de-DE" sz="1200" dirty="0" err="1"/>
              <a:t>documeted</a:t>
            </a:r>
            <a:r>
              <a:rPr lang="en-US" altLang="de-DE" sz="1200" dirty="0"/>
              <a:t>, some open items remain.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An LS is sent to IETF in </a:t>
            </a:r>
            <a:r>
              <a:rPr lang="hu-HU" altLang="de-DE" sz="1200" dirty="0"/>
              <a:t>S2-2205883</a:t>
            </a:r>
            <a:r>
              <a:rPr lang="en-US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WID for normative work approved in S2-2207865.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17494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90 %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724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SA2#152E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90213" y="995596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to </a:t>
            </a:r>
            <a:r>
              <a:rPr lang="de-DE" sz="1200" dirty="0" err="1"/>
              <a:t>use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r>
              <a:rPr lang="de-DE" sz="1200" dirty="0"/>
              <a:t> and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protocols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NEF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N6 </a:t>
            </a:r>
            <a:r>
              <a:rPr lang="de-DE" sz="1200" dirty="0" err="1"/>
              <a:t>uplink</a:t>
            </a:r>
            <a:r>
              <a:rPr lang="de-DE" sz="1200" dirty="0"/>
              <a:t> </a:t>
            </a:r>
            <a:r>
              <a:rPr lang="de-DE" sz="1200" dirty="0" err="1"/>
              <a:t>routing</a:t>
            </a:r>
            <a:r>
              <a:rPr lang="de-DE" sz="1200" dirty="0"/>
              <a:t> </a:t>
            </a:r>
            <a:r>
              <a:rPr lang="de-DE" sz="1200" dirty="0" err="1"/>
              <a:t>informtaion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reported</a:t>
            </a:r>
            <a:r>
              <a:rPr lang="de-DE" sz="1200" dirty="0"/>
              <a:t> to </a:t>
            </a:r>
            <a:r>
              <a:rPr lang="de-DE" sz="1200" dirty="0" err="1"/>
              <a:t>the</a:t>
            </a:r>
            <a:r>
              <a:rPr lang="de-DE" sz="1200" dirty="0"/>
              <a:t> DetNet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An LS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sent</a:t>
            </a:r>
            <a:r>
              <a:rPr lang="de-DE" sz="1200" dirty="0"/>
              <a:t> to IETF </a:t>
            </a:r>
            <a:r>
              <a:rPr lang="en-US" sz="1200" dirty="0"/>
              <a:t>with questions on reporting of information to the DetNet controller, and on how to define a node specific delay requirement in the configuration. The response can be considered in the normative work.</a:t>
            </a:r>
            <a:r>
              <a:rPr lang="de-DE" sz="1200" dirty="0"/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January</a:t>
            </a:r>
            <a:r>
              <a:rPr lang="de-DE" sz="1600" b="1" dirty="0"/>
              <a:t> Meeting (SA2#15</a:t>
            </a:r>
            <a:r>
              <a:rPr lang="hu-HU" sz="1600" b="1" dirty="0"/>
              <a:t>4AH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Offline </a:t>
            </a:r>
            <a:r>
              <a:rPr lang="hu-HU" sz="1200" dirty="0" err="1"/>
              <a:t>coordination</a:t>
            </a:r>
            <a:r>
              <a:rPr lang="hu-HU" sz="1200" dirty="0"/>
              <a:t> </a:t>
            </a:r>
            <a:r>
              <a:rPr lang="hu-HU" sz="1200" dirty="0" err="1"/>
              <a:t>before</a:t>
            </a:r>
            <a:r>
              <a:rPr lang="hu-HU" sz="1200" dirty="0"/>
              <a:t> SA2</a:t>
            </a:r>
            <a:r>
              <a:rPr lang="en-US" sz="1200" dirty="0"/>
              <a:t>#</a:t>
            </a:r>
            <a:r>
              <a:rPr lang="hu-HU" sz="1200" dirty="0"/>
              <a:t>154AH</a:t>
            </a:r>
            <a:r>
              <a:rPr lang="en-US" sz="1200" dirty="0"/>
              <a:t> to help resolve open questions. 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Resolve</a:t>
            </a:r>
            <a:r>
              <a:rPr lang="hu-HU" sz="1200" dirty="0"/>
              <a:t> </a:t>
            </a:r>
            <a:r>
              <a:rPr lang="hu-HU" sz="1200" dirty="0" err="1"/>
              <a:t>open</a:t>
            </a:r>
            <a:r>
              <a:rPr lang="hu-HU" sz="1200" dirty="0"/>
              <a:t> </a:t>
            </a:r>
            <a:r>
              <a:rPr lang="hu-HU" sz="1200" dirty="0" err="1"/>
              <a:t>questions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en-US" sz="1200"/>
              <a:t> by the </a:t>
            </a:r>
            <a:r>
              <a:rPr lang="en-US" sz="1200" dirty="0"/>
              <a:t>beginning of the meeting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Progress</a:t>
            </a:r>
            <a:r>
              <a:rPr lang="hu-HU" sz="1200" dirty="0"/>
              <a:t> </a:t>
            </a:r>
            <a:r>
              <a:rPr lang="hu-HU" sz="1200" dirty="0" err="1"/>
              <a:t>normative</a:t>
            </a:r>
            <a:r>
              <a:rPr lang="hu-HU" sz="1200" dirty="0"/>
              <a:t> </a:t>
            </a:r>
            <a:r>
              <a:rPr lang="hu-HU" sz="1200" dirty="0" err="1"/>
              <a:t>work</a:t>
            </a:r>
            <a:r>
              <a:rPr lang="hu-HU" sz="1200" dirty="0"/>
              <a:t> </a:t>
            </a:r>
            <a:r>
              <a:rPr lang="hu-HU" sz="1200" dirty="0" err="1"/>
              <a:t>according</a:t>
            </a:r>
            <a:r>
              <a:rPr lang="hu-HU" sz="1200" dirty="0"/>
              <a:t> to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hu-HU" sz="1200" dirty="0"/>
              <a:t> </a:t>
            </a:r>
            <a:r>
              <a:rPr lang="hu-HU" sz="1200" dirty="0" err="1"/>
              <a:t>as</a:t>
            </a:r>
            <a:r>
              <a:rPr lang="hu-HU" sz="1200" dirty="0"/>
              <a:t> </a:t>
            </a:r>
            <a:r>
              <a:rPr lang="hu-HU" sz="1200" dirty="0" err="1"/>
              <a:t>described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WID </a:t>
            </a:r>
            <a:r>
              <a:rPr lang="en-US" altLang="de-DE" sz="1200" dirty="0"/>
              <a:t>in S2-2207865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 to be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213" y="5016346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016346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46947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</a:t>
            </a:r>
            <a:r>
              <a:rPr lang="hu-HU" altLang="de-DE" sz="2800" b="1" dirty="0"/>
              <a:t>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497428"/>
              </p:ext>
            </p:extLst>
          </p:nvPr>
        </p:nvGraphicFramePr>
        <p:xfrm>
          <a:off x="0" y="1324459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7"/>
            <a:ext cx="7587892" cy="27219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</a:t>
            </a:r>
            <a:r>
              <a:rPr lang="hu-HU" altLang="de-DE" sz="1600" dirty="0"/>
              <a:t>6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altLang="de-DE" sz="1200" dirty="0" err="1"/>
              <a:t>Solution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updates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have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been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documents</a:t>
            </a:r>
            <a:r>
              <a:rPr lang="hu-HU" altLang="de-DE" sz="1200" dirty="0"/>
              <a:t> in </a:t>
            </a:r>
            <a:r>
              <a:rPr lang="hu-HU" altLang="de-DE" sz="1200" dirty="0" err="1"/>
              <a:t>the</a:t>
            </a:r>
            <a:r>
              <a:rPr lang="hu-HU" altLang="de-DE" sz="1200" dirty="0"/>
              <a:t> TR: S2-2207431, S2-2205</a:t>
            </a:r>
            <a:r>
              <a:rPr lang="en-US" altLang="de-DE" sz="1200"/>
              <a:t>7</a:t>
            </a:r>
            <a:r>
              <a:rPr lang="hu-HU" altLang="de-DE" sz="1200"/>
              <a:t>22</a:t>
            </a:r>
            <a:r>
              <a:rPr lang="hu-HU" altLang="de-DE" sz="1200" dirty="0"/>
              <a:t>, S2-2205883, S2-2207433, S2-2207434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altLang="de-DE" sz="1200" dirty="0" err="1"/>
              <a:t>Conclusions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have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been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hu-HU" altLang="de-DE" sz="1200" dirty="0"/>
              <a:t> in </a:t>
            </a:r>
            <a:r>
              <a:rPr lang="hu-HU" altLang="de-DE" sz="1200" dirty="0" err="1"/>
              <a:t>the</a:t>
            </a:r>
            <a:r>
              <a:rPr lang="hu-HU" altLang="de-DE" sz="1200" dirty="0"/>
              <a:t> TR </a:t>
            </a:r>
            <a:r>
              <a:rPr lang="hu-HU" altLang="de-DE" sz="1200" dirty="0" err="1"/>
              <a:t>as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agreed</a:t>
            </a:r>
            <a:r>
              <a:rPr lang="hu-HU" altLang="de-DE" sz="1200" dirty="0"/>
              <a:t> in S2-2207430. </a:t>
            </a:r>
            <a:endParaRPr lang="en-US" altLang="de-DE" sz="1200" dirty="0"/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FS_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DetNet 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TR 23.700-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46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r>
              <a:rPr lang="hu-HU" altLang="de-DE" sz="1200" dirty="0">
                <a:solidFill>
                  <a:prstClr val="black"/>
                </a:solidFill>
                <a:latin typeface="Calibri"/>
              </a:rPr>
              <a:t>1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.0 is </a:t>
            </a:r>
            <a:r>
              <a:rPr kumimoji="0" lang="de-DE" altLang="de-DE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available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endParaRPr kumimoji="0" lang="hu-HU" alt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de-DE" sz="1200" dirty="0">
                <a:solidFill>
                  <a:prstClr val="black"/>
                </a:solidFill>
                <a:latin typeface="Calibri"/>
              </a:rPr>
              <a:t>An LS is </a:t>
            </a:r>
            <a:r>
              <a:rPr lang="hu-HU" altLang="de-DE" sz="1200" dirty="0" err="1">
                <a:solidFill>
                  <a:prstClr val="black"/>
                </a:solidFill>
                <a:latin typeface="Calibri"/>
              </a:rPr>
              <a:t>sent</a:t>
            </a:r>
            <a:r>
              <a:rPr lang="hu-HU" altLang="de-DE" sz="1200" dirty="0">
                <a:solidFill>
                  <a:prstClr val="black"/>
                </a:solidFill>
                <a:latin typeface="Calibri"/>
              </a:rPr>
              <a:t> to IETF in S2-2207432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</a:t>
            </a:r>
            <a:r>
              <a:rPr lang="de-DE" sz="1600" dirty="0" err="1"/>
              <a:t>steps</a:t>
            </a:r>
            <a:r>
              <a:rPr lang="de-DE" sz="1600" dirty="0"/>
              <a:t>:</a:t>
            </a:r>
            <a:endParaRPr lang="hu-HU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Offline </a:t>
            </a:r>
            <a:r>
              <a:rPr lang="hu-HU" sz="1200" dirty="0" err="1"/>
              <a:t>coordination</a:t>
            </a:r>
            <a:r>
              <a:rPr lang="hu-HU" sz="1200" dirty="0"/>
              <a:t> </a:t>
            </a:r>
            <a:r>
              <a:rPr lang="hu-HU" sz="1200" dirty="0" err="1"/>
              <a:t>before</a:t>
            </a:r>
            <a:r>
              <a:rPr lang="hu-HU" sz="1200" dirty="0"/>
              <a:t> SA2</a:t>
            </a:r>
            <a:r>
              <a:rPr lang="en-US" sz="1200" dirty="0"/>
              <a:t>#</a:t>
            </a:r>
            <a:r>
              <a:rPr lang="hu-HU" sz="1200" dirty="0"/>
              <a:t>154AH</a:t>
            </a:r>
            <a:r>
              <a:rPr lang="en-US" sz="1200" dirty="0"/>
              <a:t> to help resolve open questions. 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Resolve</a:t>
            </a:r>
            <a:r>
              <a:rPr lang="hu-HU" sz="1200" dirty="0"/>
              <a:t> </a:t>
            </a:r>
            <a:r>
              <a:rPr lang="hu-HU" sz="1200" dirty="0" err="1"/>
              <a:t>open</a:t>
            </a:r>
            <a:r>
              <a:rPr lang="hu-HU" sz="1200" dirty="0"/>
              <a:t> </a:t>
            </a:r>
            <a:r>
              <a:rPr lang="hu-HU" sz="1200" dirty="0" err="1"/>
              <a:t>questions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Progress</a:t>
            </a:r>
            <a:r>
              <a:rPr lang="hu-HU" sz="1200" dirty="0"/>
              <a:t> </a:t>
            </a:r>
            <a:r>
              <a:rPr lang="hu-HU" sz="1200" dirty="0" err="1"/>
              <a:t>normative</a:t>
            </a:r>
            <a:r>
              <a:rPr lang="hu-HU" sz="1200" dirty="0"/>
              <a:t> </a:t>
            </a:r>
            <a:r>
              <a:rPr lang="hu-HU" sz="1200" dirty="0" err="1"/>
              <a:t>work</a:t>
            </a:r>
            <a:r>
              <a:rPr lang="hu-HU" sz="1200" dirty="0"/>
              <a:t> </a:t>
            </a:r>
            <a:r>
              <a:rPr lang="hu-HU" sz="1200" dirty="0" err="1"/>
              <a:t>according</a:t>
            </a:r>
            <a:r>
              <a:rPr lang="hu-HU" sz="1200" dirty="0"/>
              <a:t> to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hu-HU" sz="1200" dirty="0"/>
              <a:t> </a:t>
            </a:r>
            <a:r>
              <a:rPr lang="hu-HU" sz="1200" dirty="0" err="1"/>
              <a:t>as</a:t>
            </a:r>
            <a:r>
              <a:rPr lang="hu-HU" sz="1200" dirty="0"/>
              <a:t> </a:t>
            </a:r>
            <a:r>
              <a:rPr lang="hu-HU" sz="1200" dirty="0" err="1"/>
              <a:t>described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WID </a:t>
            </a:r>
            <a:r>
              <a:rPr lang="en-US" altLang="de-DE" sz="1200" dirty="0"/>
              <a:t>in S2-2207865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2696594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#151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0.75 TUs are used and </a:t>
            </a:r>
            <a:r>
              <a:rPr lang="hu-HU" altLang="de-DE" sz="1200" dirty="0"/>
              <a:t>1.</a:t>
            </a:r>
            <a:r>
              <a:rPr lang="en-US" altLang="de-DE" sz="1200" dirty="0"/>
              <a:t>2</a:t>
            </a:r>
            <a:r>
              <a:rPr lang="hu-HU" altLang="de-DE" sz="1200" dirty="0"/>
              <a:t>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Solutions are documented, some FFS items remain.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572495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90213" y="995596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to </a:t>
            </a:r>
            <a:r>
              <a:rPr lang="de-DE" sz="1200" dirty="0" err="1"/>
              <a:t>use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r>
              <a:rPr lang="de-DE" sz="1200" dirty="0"/>
              <a:t> and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protocols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NEF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Derivation </a:t>
            </a:r>
            <a:r>
              <a:rPr lang="de-DE" sz="1200" dirty="0" err="1"/>
              <a:t>of</a:t>
            </a:r>
            <a:r>
              <a:rPr lang="de-DE" sz="1200" dirty="0"/>
              <a:t> 5GS </a:t>
            </a:r>
            <a:r>
              <a:rPr lang="de-DE" sz="1200" dirty="0" err="1"/>
              <a:t>traffic</a:t>
            </a:r>
            <a:r>
              <a:rPr lang="de-DE" sz="1200" dirty="0"/>
              <a:t>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e2e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provided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CPF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What</a:t>
            </a:r>
            <a:r>
              <a:rPr lang="de-DE" sz="1200" dirty="0"/>
              <a:t> </a:t>
            </a:r>
            <a:r>
              <a:rPr lang="de-DE" sz="1200" dirty="0" err="1"/>
              <a:t>information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exposed</a:t>
            </a:r>
            <a:r>
              <a:rPr lang="de-DE" sz="1200" dirty="0"/>
              <a:t> to CPF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August Meeting (SA2#152e)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As per work plan, there should be no new solution for </a:t>
            </a:r>
            <a:r>
              <a:rPr lang="en-US" sz="1200"/>
              <a:t>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/>
              <a:t>Resolve </a:t>
            </a:r>
            <a:r>
              <a:rPr lang="en-US" sz="1200" dirty="0"/>
              <a:t>FFS items for the existing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Evaluate and conclude on the key points of the solution to progress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WID proposal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 to be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98138"/>
              </p:ext>
            </p:extLst>
          </p:nvPr>
        </p:nvGraphicFramePr>
        <p:xfrm>
          <a:off x="190213" y="5016346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016346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SA#96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574833"/>
              </p:ext>
            </p:extLst>
          </p:nvPr>
        </p:nvGraphicFramePr>
        <p:xfrm>
          <a:off x="0" y="1324459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7"/>
            <a:ext cx="7587892" cy="27219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SA#95e: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Solutions are documented for the 2 Key Issues as follows: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8 solutions have been approved to be included in the TR: S2-2204762, S2-2204763, S2-2204764, S2-2204765, S2-2204766, S2-2204767, S2-2204768, S2-2204769.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One solution was merged, one solution was withdrawn.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FS_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DetNet 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TR 23.700-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46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v0.2.0 is available.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en-GB" altLang="zh-CN" sz="3600" b="1" dirty="0"/>
            </a:br>
            <a:r>
              <a:rPr lang="en-GB" altLang="zh-CN" sz="3600" b="1" dirty="0"/>
              <a:t>from SA2#149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78813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after SA2#149E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v0.1.0 </a:t>
            </a:r>
            <a:r>
              <a:rPr lang="de-DE" altLang="de-DE" sz="1200" dirty="0" err="1"/>
              <a:t>is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available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</a:t>
            </a:r>
            <a:r>
              <a:rPr lang="hu-HU" altLang="de-DE" sz="1200" dirty="0"/>
              <a:t>2</a:t>
            </a:r>
            <a:r>
              <a:rPr lang="en-US" altLang="de-DE" sz="1200" dirty="0"/>
              <a:t>5 TUs is used and </a:t>
            </a:r>
            <a:r>
              <a:rPr lang="hu-HU" altLang="de-DE" sz="1200" dirty="0"/>
              <a:t>1.75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/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95911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after SA2#149E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Use </a:t>
            </a:r>
            <a:r>
              <a:rPr lang="de-DE" sz="1200" dirty="0" err="1"/>
              <a:t>of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hu-HU" sz="1600" b="1" dirty="0"/>
              <a:t>No </a:t>
            </a:r>
            <a:r>
              <a:rPr lang="hu-HU" sz="1600" b="1" dirty="0" err="1"/>
              <a:t>time</a:t>
            </a:r>
            <a:r>
              <a:rPr lang="hu-HU" sz="1600" b="1" dirty="0"/>
              <a:t> </a:t>
            </a:r>
            <a:r>
              <a:rPr lang="hu-HU" sz="1600" b="1" dirty="0" err="1"/>
              <a:t>allocated</a:t>
            </a:r>
            <a:r>
              <a:rPr lang="hu-HU" sz="1600" b="1" dirty="0"/>
              <a:t> </a:t>
            </a:r>
            <a:r>
              <a:rPr lang="hu-HU" sz="1600" b="1" dirty="0" err="1"/>
              <a:t>for</a:t>
            </a:r>
            <a:r>
              <a:rPr lang="hu-HU" sz="1600" b="1" dirty="0"/>
              <a:t> </a:t>
            </a:r>
            <a:r>
              <a:rPr lang="hu-HU" sz="1600" b="1" dirty="0" err="1"/>
              <a:t>next</a:t>
            </a:r>
            <a:r>
              <a:rPr lang="hu-HU" sz="1600" b="1" dirty="0"/>
              <a:t> meeting </a:t>
            </a:r>
            <a:r>
              <a:rPr lang="en-US" sz="1600" b="1" dirty="0"/>
              <a:t>(</a:t>
            </a:r>
            <a:r>
              <a:rPr lang="de-DE" sz="1600" b="1" dirty="0">
                <a:highlight>
                  <a:srgbClr val="FFFF00"/>
                </a:highlight>
              </a:rPr>
              <a:t>SA2#15</a:t>
            </a:r>
            <a:r>
              <a:rPr lang="en-US" sz="1600" b="1" dirty="0">
                <a:highlight>
                  <a:srgbClr val="FFFF00"/>
                </a:highlight>
              </a:rPr>
              <a:t>0</a:t>
            </a:r>
            <a:r>
              <a:rPr lang="en-US" sz="1600" b="1" dirty="0"/>
              <a:t>)</a:t>
            </a:r>
            <a:endParaRPr lang="hu-HU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</a:t>
            </a:r>
            <a:r>
              <a:rPr lang="de-DE" sz="1600" b="1" dirty="0" err="1"/>
              <a:t>the</a:t>
            </a:r>
            <a:r>
              <a:rPr lang="de-DE" sz="1600" b="1" dirty="0"/>
              <a:t> May Meeting (</a:t>
            </a:r>
            <a:r>
              <a:rPr lang="de-DE" sz="1600" b="1" dirty="0">
                <a:highlight>
                  <a:srgbClr val="FFFF00"/>
                </a:highlight>
              </a:rPr>
              <a:t>SA2#151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contentious issues (see above)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Add </a:t>
            </a:r>
            <a:r>
              <a:rPr lang="hu-HU" sz="1200" dirty="0" err="1"/>
              <a:t>solutions</a:t>
            </a:r>
            <a:r>
              <a:rPr lang="hu-HU" sz="1200" dirty="0"/>
              <a:t> </a:t>
            </a:r>
            <a:r>
              <a:rPr lang="hu-HU" sz="1200" dirty="0" err="1"/>
              <a:t>with</a:t>
            </a:r>
            <a:r>
              <a:rPr lang="hu-HU" sz="1200" dirty="0"/>
              <a:t> </a:t>
            </a:r>
            <a:r>
              <a:rPr lang="hu-HU" sz="1200" dirty="0" err="1"/>
              <a:t>description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all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 </a:t>
            </a:r>
            <a:r>
              <a:rPr lang="hu-HU" sz="1200" dirty="0" err="1"/>
              <a:t>issues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Start initial evaluation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a per </a:t>
            </a:r>
            <a:r>
              <a:rPr lang="hu-HU" sz="1200" dirty="0" err="1"/>
              <a:t>solution</a:t>
            </a:r>
            <a:r>
              <a:rPr lang="hu-HU" sz="1200" dirty="0"/>
              <a:t> </a:t>
            </a:r>
            <a:r>
              <a:rPr lang="hu-HU" sz="1200" dirty="0" err="1"/>
              <a:t>basis</a:t>
            </a:r>
            <a:r>
              <a:rPr lang="hu-HU" sz="1200" dirty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 and evaluation,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213" y="5310544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310544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9556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hu-HU" altLang="de-DE" sz="2800" b="1" dirty="0"/>
              <a:t>DetNet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</a:t>
            </a:r>
            <a:r>
              <a:rPr lang="hu-HU" altLang="de-DE" sz="2800" b="1" dirty="0"/>
              <a:t>5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2000" dirty="0" err="1"/>
              <a:t>CRs</a:t>
            </a:r>
            <a:r>
              <a:rPr lang="hu-HU" altLang="de-DE" sz="2000" dirty="0"/>
              <a:t> to </a:t>
            </a:r>
            <a:r>
              <a:rPr lang="hu-HU" altLang="de-DE" sz="2000" dirty="0" err="1"/>
              <a:t>include</a:t>
            </a:r>
            <a:r>
              <a:rPr lang="hu-HU" altLang="de-DE" sz="2000" dirty="0"/>
              <a:t> DetNet in </a:t>
            </a:r>
            <a:r>
              <a:rPr lang="hu-HU" altLang="de-DE" sz="2000" dirty="0" err="1"/>
              <a:t>the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normative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specifications</a:t>
            </a:r>
            <a:r>
              <a:rPr lang="hu-HU" altLang="de-DE" sz="2000" dirty="0"/>
              <a:t> </a:t>
            </a:r>
            <a:r>
              <a:rPr lang="hu-HU" altLang="de-DE" sz="2000" dirty="0" err="1"/>
              <a:t>have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been</a:t>
            </a:r>
            <a:r>
              <a:rPr lang="hu-HU" altLang="de-DE" sz="2000" dirty="0"/>
              <a:t> </a:t>
            </a:r>
            <a:r>
              <a:rPr lang="hu-HU" altLang="de-DE" sz="2000" dirty="0" err="1"/>
              <a:t>revised</a:t>
            </a:r>
            <a:r>
              <a:rPr lang="hu-HU" altLang="de-DE" sz="2000" dirty="0"/>
              <a:t> and </a:t>
            </a:r>
            <a:r>
              <a:rPr lang="hu-HU" altLang="de-DE" sz="2000" dirty="0" err="1"/>
              <a:t>approved</a:t>
            </a:r>
            <a:r>
              <a:rPr lang="hu-HU" altLang="de-DE" sz="2000" dirty="0"/>
              <a:t> in S2-2303233, S2-2303234, S2-2303235.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2000" dirty="0" err="1"/>
              <a:t>Incoming</a:t>
            </a:r>
            <a:r>
              <a:rPr lang="hu-HU" altLang="de-DE" sz="2000" dirty="0"/>
              <a:t> LS </a:t>
            </a:r>
            <a:r>
              <a:rPr lang="hu-HU" altLang="de-DE" sz="2000" dirty="0" err="1"/>
              <a:t>from</a:t>
            </a:r>
            <a:r>
              <a:rPr lang="hu-HU" altLang="de-DE" sz="2000" dirty="0"/>
              <a:t> IETF in S2-2302205 has </a:t>
            </a:r>
            <a:r>
              <a:rPr lang="hu-HU" altLang="de-DE" sz="2000" dirty="0" err="1"/>
              <a:t>been</a:t>
            </a:r>
            <a:r>
              <a:rPr lang="hu-HU" altLang="de-DE" sz="2000" dirty="0"/>
              <a:t> </a:t>
            </a:r>
            <a:r>
              <a:rPr lang="hu-HU" altLang="de-DE" sz="2000" dirty="0" err="1"/>
              <a:t>considered</a:t>
            </a:r>
            <a:r>
              <a:rPr lang="hu-HU" altLang="de-DE" sz="2000" dirty="0"/>
              <a:t> in </a:t>
            </a:r>
            <a:r>
              <a:rPr lang="hu-HU" altLang="de-DE" sz="2000" dirty="0" err="1"/>
              <a:t>the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normative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work</a:t>
            </a:r>
            <a:r>
              <a:rPr lang="hu-HU" altLang="de-DE" sz="20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2000" dirty="0"/>
              <a:t>Open </a:t>
            </a:r>
            <a:r>
              <a:rPr lang="hu-HU" altLang="de-DE" sz="2000" dirty="0" err="1"/>
              <a:t>questions</a:t>
            </a:r>
            <a:r>
              <a:rPr lang="hu-HU" altLang="de-DE" sz="2000" dirty="0"/>
              <a:t> </a:t>
            </a:r>
            <a:r>
              <a:rPr lang="hu-HU" altLang="de-DE" sz="2000" dirty="0" err="1"/>
              <a:t>have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been</a:t>
            </a:r>
            <a:r>
              <a:rPr lang="hu-HU" altLang="de-DE" sz="2000" dirty="0"/>
              <a:t> </a:t>
            </a:r>
            <a:r>
              <a:rPr lang="hu-HU" altLang="de-DE" sz="2000" dirty="0" err="1"/>
              <a:t>addressed</a:t>
            </a:r>
            <a:r>
              <a:rPr lang="hu-HU" altLang="de-DE" sz="2000" dirty="0"/>
              <a:t>. </a:t>
            </a:r>
            <a:endParaRPr lang="en-US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162936"/>
              </p:ext>
            </p:extLst>
          </p:nvPr>
        </p:nvGraphicFramePr>
        <p:xfrm>
          <a:off x="307180" y="125935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hu-H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Extensions to the TSC Framework to support DetNet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</a:t>
                      </a: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20801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89014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SA#95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10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SA#94e: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TR skeleton, scope, architecture assumptions and requirements, key issues are specified.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8633249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90213" y="94905"/>
            <a:ext cx="7439057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DetNet and 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</a:t>
            </a:r>
            <a:r>
              <a:rPr lang="hu-HU" altLang="de-DE" sz="2800" b="1" dirty="0"/>
              <a:t>5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84800" y="978227"/>
            <a:ext cx="8959200" cy="52854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600" dirty="0" err="1"/>
              <a:t>None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600" dirty="0" err="1"/>
              <a:t>None</a:t>
            </a:r>
            <a:r>
              <a:rPr lang="hu-HU" sz="1600" dirty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altLang="de-DE" sz="1600" dirty="0" err="1"/>
              <a:t>Potential</a:t>
            </a:r>
            <a:r>
              <a:rPr lang="hu-HU" altLang="de-DE" sz="1600" dirty="0"/>
              <a:t> </a:t>
            </a:r>
            <a:r>
              <a:rPr lang="hu-HU" altLang="de-DE" sz="1600" dirty="0" err="1"/>
              <a:t>specification</a:t>
            </a:r>
            <a:r>
              <a:rPr lang="hu-HU" altLang="de-DE" sz="1600" dirty="0"/>
              <a:t> </a:t>
            </a:r>
            <a:r>
              <a:rPr lang="hu-HU" altLang="de-DE" sz="1600" dirty="0" err="1"/>
              <a:t>alignment</a:t>
            </a:r>
            <a:r>
              <a:rPr lang="hu-HU" altLang="de-DE" sz="1600" dirty="0"/>
              <a:t> </a:t>
            </a:r>
            <a:r>
              <a:rPr lang="hu-HU" altLang="de-DE" sz="1600" dirty="0" err="1"/>
              <a:t>can</a:t>
            </a:r>
            <a:r>
              <a:rPr lang="hu-HU" altLang="de-DE" sz="1600" dirty="0"/>
              <a:t> be </a:t>
            </a:r>
            <a:r>
              <a:rPr lang="hu-HU" altLang="de-DE" sz="1600" dirty="0" err="1"/>
              <a:t>considered</a:t>
            </a:r>
            <a:r>
              <a:rPr lang="hu-HU" altLang="de-DE" sz="1600" dirty="0"/>
              <a:t> </a:t>
            </a:r>
            <a:r>
              <a:rPr lang="hu-HU" altLang="de-DE" sz="1600" dirty="0" err="1"/>
              <a:t>at</a:t>
            </a:r>
            <a:r>
              <a:rPr lang="hu-HU" altLang="de-DE" sz="1600" dirty="0"/>
              <a:t> SA2</a:t>
            </a:r>
            <a:r>
              <a:rPr lang="en-US" altLang="de-DE" sz="1600" dirty="0"/>
              <a:t>#</a:t>
            </a:r>
            <a:r>
              <a:rPr lang="hu-HU" altLang="de-DE" sz="1600" dirty="0"/>
              <a:t>156</a:t>
            </a:r>
            <a:r>
              <a:rPr lang="en-US" altLang="de-DE" sz="1600" dirty="0"/>
              <a:t>E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SA2#149-E </a:t>
            </a:r>
            <a:r>
              <a:rPr lang="hu-HU" altLang="zh-CN" sz="1600" dirty="0" err="1"/>
              <a:t>Feb</a:t>
            </a:r>
            <a:r>
              <a:rPr lang="hu-HU" altLang="zh-CN" sz="1600" dirty="0"/>
              <a:t> </a:t>
            </a:r>
            <a:r>
              <a:rPr lang="en-US" altLang="zh-CN" sz="16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SA2#151-E</a:t>
            </a:r>
            <a:r>
              <a:rPr lang="hu-HU" altLang="zh-CN" sz="1600" dirty="0"/>
              <a:t> May</a:t>
            </a:r>
            <a:r>
              <a:rPr lang="en-US" altLang="zh-CN" sz="16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SA2#152-E (0.25 TU): Overall evaluation and conclusion, normative WID, </a:t>
            </a:r>
            <a:endParaRPr lang="hu-HU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SA2#154AH (0.5 TU): Normative work &amp; completion of study open issues</a:t>
            </a:r>
            <a:r>
              <a:rPr lang="hu-HU" altLang="zh-CN" sz="1600" dirty="0"/>
              <a:t>, </a:t>
            </a:r>
            <a:r>
              <a:rPr lang="en-US" altLang="zh-CN" sz="1600" dirty="0"/>
              <a:t>TR  to be sent for approval </a:t>
            </a:r>
            <a:r>
              <a:rPr lang="hu-HU" altLang="zh-CN" sz="1600" dirty="0"/>
              <a:t>to</a:t>
            </a:r>
            <a:r>
              <a:rPr lang="en-US" altLang="zh-CN" sz="1600" dirty="0"/>
              <a:t> SA#99.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SA2#156 (0.25 TU): Normative work (alignment, if needed).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67757"/>
              </p:ext>
            </p:extLst>
          </p:nvPr>
        </p:nvGraphicFramePr>
        <p:xfrm>
          <a:off x="203200" y="5260975"/>
          <a:ext cx="87566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711779" imgH="552316" progId="Excel.Sheet.12">
                  <p:embed/>
                </p:oleObj>
              </mc:Choice>
              <mc:Fallback>
                <p:oleObj name="Worksheet" r:id="rId4" imgW="9711779" imgH="552316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200" y="5260975"/>
                        <a:ext cx="875665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44142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 err="1"/>
              <a:t>FS_DetNet</a:t>
            </a:r>
            <a:r>
              <a:rPr lang="en-US" altLang="de-DE" b="1" dirty="0"/>
              <a:t> and DetNet</a:t>
            </a:r>
            <a:br>
              <a:rPr lang="en-US" altLang="de-DE" b="1" dirty="0"/>
            </a:br>
            <a:r>
              <a:rPr lang="en-US" altLang="de-DE" b="1" dirty="0"/>
              <a:t>Status at SA#99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771191"/>
            <a:ext cx="8869357" cy="349897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SA#98e of </a:t>
            </a:r>
            <a:r>
              <a:rPr lang="de-DE" altLang="de-DE" sz="1600" kern="0" dirty="0" err="1"/>
              <a:t>FS_DetNet</a:t>
            </a:r>
            <a:r>
              <a:rPr lang="de-DE" altLang="de-DE" sz="16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Conclusions are documented, open items </a:t>
            </a:r>
            <a:r>
              <a:rPr lang="hu-HU" altLang="de-DE" sz="1400" dirty="0" err="1"/>
              <a:t>have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been</a:t>
            </a:r>
            <a:r>
              <a:rPr lang="hu-HU" altLang="de-DE" sz="1400" dirty="0"/>
              <a:t> </a:t>
            </a:r>
            <a:r>
              <a:rPr lang="hu-HU" altLang="de-DE" sz="1400" dirty="0" err="1"/>
              <a:t>closed</a:t>
            </a:r>
            <a:r>
              <a:rPr lang="hu-HU" altLang="de-DE" sz="1400" dirty="0"/>
              <a:t> in S2-2301627</a:t>
            </a:r>
            <a:r>
              <a:rPr lang="en-US" altLang="de-DE" sz="1400" dirty="0"/>
              <a:t>.</a:t>
            </a:r>
            <a:endParaRPr lang="hu-HU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FS_</a:t>
            </a:r>
            <a:r>
              <a:rPr lang="hu-HU" altLang="de-DE" sz="1400" dirty="0"/>
              <a:t>DetNet </a:t>
            </a:r>
            <a:r>
              <a:rPr lang="de-DE" altLang="de-DE" sz="1400" dirty="0"/>
              <a:t> TR 23.700-</a:t>
            </a:r>
            <a:r>
              <a:rPr lang="hu-HU" altLang="de-DE" sz="1400" dirty="0"/>
              <a:t>46</a:t>
            </a:r>
            <a:r>
              <a:rPr lang="de-DE" altLang="de-DE" sz="1400" dirty="0"/>
              <a:t> v</a:t>
            </a:r>
            <a:r>
              <a:rPr lang="hu-HU" altLang="de-DE" sz="1400" dirty="0"/>
              <a:t>1</a:t>
            </a:r>
            <a:r>
              <a:rPr lang="de-DE" altLang="de-DE" sz="1400" dirty="0"/>
              <a:t>.</a:t>
            </a:r>
            <a:r>
              <a:rPr lang="hu-HU" altLang="de-DE" sz="1400" dirty="0"/>
              <a:t>2</a:t>
            </a:r>
            <a:r>
              <a:rPr lang="de-DE" altLang="de-DE" sz="1400" dirty="0"/>
              <a:t>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hu-HU" altLang="de-DE" sz="1400" dirty="0"/>
              <a:t>, </a:t>
            </a:r>
            <a:r>
              <a:rPr lang="hu-HU" altLang="de-DE" sz="1400" dirty="0" err="1"/>
              <a:t>considered</a:t>
            </a:r>
            <a:r>
              <a:rPr lang="hu-HU" altLang="de-DE" sz="1400" dirty="0"/>
              <a:t> 100% </a:t>
            </a:r>
            <a:r>
              <a:rPr lang="en-CA" altLang="de-DE" sz="1400" dirty="0"/>
              <a:t>complete</a:t>
            </a:r>
            <a:r>
              <a:rPr lang="hu-HU" altLang="de-DE" sz="1400" dirty="0"/>
              <a:t>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Progress of DetNet: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1400" dirty="0" err="1"/>
              <a:t>CRs</a:t>
            </a:r>
            <a:r>
              <a:rPr lang="hu-HU" altLang="de-DE" sz="1400" dirty="0"/>
              <a:t> to </a:t>
            </a:r>
            <a:r>
              <a:rPr lang="hu-HU" altLang="de-DE" sz="1400" dirty="0" err="1"/>
              <a:t>include</a:t>
            </a:r>
            <a:r>
              <a:rPr lang="hu-HU" altLang="de-DE" sz="1400" dirty="0"/>
              <a:t> DetNet in </a:t>
            </a:r>
            <a:r>
              <a:rPr lang="hu-HU" altLang="de-DE" sz="1400" dirty="0" err="1"/>
              <a:t>the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normative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specifications</a:t>
            </a:r>
            <a:r>
              <a:rPr lang="hu-HU" altLang="de-DE" sz="1400" dirty="0"/>
              <a:t> </a:t>
            </a:r>
            <a:r>
              <a:rPr lang="hu-HU" altLang="de-DE" sz="1400" dirty="0" err="1"/>
              <a:t>have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approved</a:t>
            </a:r>
            <a:r>
              <a:rPr lang="hu-HU" altLang="de-DE" sz="1400" dirty="0"/>
              <a:t> in S2-2303233, S2-2303234, S2-2303235.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1400" dirty="0" err="1"/>
              <a:t>Incoming</a:t>
            </a:r>
            <a:r>
              <a:rPr lang="hu-HU" altLang="de-DE" sz="1400" dirty="0"/>
              <a:t> LS </a:t>
            </a:r>
            <a:r>
              <a:rPr lang="hu-HU" altLang="de-DE" sz="1400" dirty="0" err="1"/>
              <a:t>from</a:t>
            </a:r>
            <a:r>
              <a:rPr lang="hu-HU" altLang="de-DE" sz="1400" dirty="0"/>
              <a:t> IETF in S2-2302205 has </a:t>
            </a:r>
            <a:r>
              <a:rPr lang="hu-HU" altLang="de-DE" sz="1400" dirty="0" err="1"/>
              <a:t>been</a:t>
            </a:r>
            <a:r>
              <a:rPr lang="hu-HU" altLang="de-DE" sz="1400" dirty="0"/>
              <a:t> </a:t>
            </a:r>
            <a:r>
              <a:rPr lang="hu-HU" altLang="de-DE" sz="1400" dirty="0" err="1"/>
              <a:t>considered</a:t>
            </a:r>
            <a:r>
              <a:rPr lang="hu-HU" altLang="de-DE" sz="1400" dirty="0"/>
              <a:t> in </a:t>
            </a:r>
            <a:r>
              <a:rPr lang="hu-HU" altLang="de-DE" sz="1400" dirty="0" err="1"/>
              <a:t>the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normative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work</a:t>
            </a:r>
            <a:r>
              <a:rPr lang="hu-HU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1400" dirty="0"/>
              <a:t>Open </a:t>
            </a:r>
            <a:r>
              <a:rPr lang="hu-HU" altLang="de-DE" sz="1400" dirty="0" err="1"/>
              <a:t>questions</a:t>
            </a:r>
            <a:r>
              <a:rPr lang="hu-HU" altLang="de-DE" sz="1400" dirty="0"/>
              <a:t> </a:t>
            </a:r>
            <a:r>
              <a:rPr lang="hu-HU" altLang="de-DE" sz="1400" dirty="0" err="1"/>
              <a:t>have</a:t>
            </a:r>
            <a:r>
              <a:rPr lang="hu-HU" altLang="de-DE" sz="1400" dirty="0"/>
              <a:t> </a:t>
            </a:r>
            <a:r>
              <a:rPr lang="hu-HU" altLang="de-DE" sz="1400" dirty="0" err="1"/>
              <a:t>been</a:t>
            </a:r>
            <a:r>
              <a:rPr lang="hu-HU" altLang="de-DE" sz="1400" dirty="0"/>
              <a:t> </a:t>
            </a:r>
            <a:r>
              <a:rPr lang="hu-HU" altLang="de-DE" sz="1400" dirty="0" err="1"/>
              <a:t>addressed</a:t>
            </a:r>
            <a:r>
              <a:rPr lang="hu-HU" altLang="de-DE" sz="1400" dirty="0"/>
              <a:t>. </a:t>
            </a: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400" kern="0" dirty="0">
                <a:cs typeface="+mn-cs"/>
              </a:rPr>
              <a:t>RAN impacts and dependencies:</a:t>
            </a:r>
            <a:endParaRPr lang="de-DE" sz="1400" kern="0" dirty="0"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</a:t>
            </a: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/>
              <a:t>Next </a:t>
            </a:r>
            <a:r>
              <a:rPr lang="de-DE" sz="1600" kern="0" dirty="0" err="1"/>
              <a:t>steps</a:t>
            </a:r>
            <a:r>
              <a:rPr lang="de-DE" sz="16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Address specification alignment if needed at SA2#156E.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Rel-18 work considered 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1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441953"/>
              </p:ext>
            </p:extLst>
          </p:nvPr>
        </p:nvGraphicFramePr>
        <p:xfrm>
          <a:off x="218574" y="1335829"/>
          <a:ext cx="8810067" cy="137980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85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71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94">
                <a:tc>
                  <a:txBody>
                    <a:bodyPr/>
                    <a:lstStyle/>
                    <a:p>
                      <a:r>
                        <a:rPr lang="hu-H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Extensions to the TSC Framework to support DetNet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</a:t>
                      </a: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20801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/>
              <a:t>DetNet and DetNet </a:t>
            </a:r>
            <a:br>
              <a:rPr lang="hu-HU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</a:t>
            </a:r>
            <a:r>
              <a:rPr lang="hu-HU" altLang="zh-CN" sz="3600" b="1" dirty="0"/>
              <a:t>4AHE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8528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</a:t>
            </a:r>
            <a:r>
              <a:rPr lang="hu-HU" altLang="de-DE" sz="2800" b="1" dirty="0"/>
              <a:t>4AH</a:t>
            </a:r>
            <a:r>
              <a:rPr lang="en-US" altLang="de-DE" sz="2800" b="1" dirty="0"/>
              <a:t>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2000" dirty="0"/>
              <a:t>Conclusions are documented, open items </a:t>
            </a:r>
            <a:r>
              <a:rPr lang="hu-HU" altLang="de-DE" sz="2000" dirty="0" err="1"/>
              <a:t>have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been</a:t>
            </a:r>
            <a:r>
              <a:rPr lang="hu-HU" altLang="de-DE" sz="2000" dirty="0"/>
              <a:t> </a:t>
            </a:r>
            <a:r>
              <a:rPr lang="hu-HU" altLang="de-DE" sz="2000" dirty="0" err="1"/>
              <a:t>closed</a:t>
            </a:r>
            <a:r>
              <a:rPr lang="hu-HU" altLang="de-DE" sz="2000" dirty="0"/>
              <a:t> in S2-2301627</a:t>
            </a:r>
            <a:r>
              <a:rPr lang="en-US" altLang="de-DE" sz="2000" dirty="0"/>
              <a:t>.</a:t>
            </a:r>
            <a:endParaRPr lang="hu-HU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FS_</a:t>
            </a:r>
            <a:r>
              <a:rPr lang="hu-HU" altLang="de-DE" sz="2000" dirty="0" err="1"/>
              <a:t>DetNet</a:t>
            </a:r>
            <a:r>
              <a:rPr lang="hu-HU" altLang="de-DE" sz="2000" dirty="0"/>
              <a:t> </a:t>
            </a:r>
            <a:r>
              <a:rPr lang="de-DE" altLang="de-DE" sz="2000" dirty="0"/>
              <a:t> TR 23.700-</a:t>
            </a:r>
            <a:r>
              <a:rPr lang="hu-HU" altLang="de-DE" sz="2000" dirty="0"/>
              <a:t>46</a:t>
            </a:r>
            <a:r>
              <a:rPr lang="de-DE" altLang="de-DE" sz="2000" dirty="0"/>
              <a:t> v</a:t>
            </a:r>
            <a:r>
              <a:rPr lang="hu-HU" altLang="de-DE" sz="2000" dirty="0"/>
              <a:t>1</a:t>
            </a:r>
            <a:r>
              <a:rPr lang="de-DE" altLang="de-DE" sz="2000" dirty="0"/>
              <a:t>.</a:t>
            </a:r>
            <a:r>
              <a:rPr lang="hu-HU" altLang="de-DE" sz="2000" dirty="0"/>
              <a:t>2</a:t>
            </a:r>
            <a:r>
              <a:rPr lang="de-DE" altLang="de-DE" sz="2000" dirty="0"/>
              <a:t>.0 </a:t>
            </a:r>
            <a:r>
              <a:rPr lang="de-DE" altLang="de-DE" sz="2000" dirty="0" err="1"/>
              <a:t>is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available</a:t>
            </a:r>
            <a:r>
              <a:rPr lang="hu-HU" altLang="de-DE" sz="2000" dirty="0"/>
              <a:t>, considered 100% </a:t>
            </a:r>
            <a:r>
              <a:rPr lang="en-CA" altLang="de-DE" sz="2000" dirty="0"/>
              <a:t>complete, </a:t>
            </a:r>
            <a:r>
              <a:rPr lang="hu-HU" altLang="de-DE" sz="2000" dirty="0"/>
              <a:t>ready to be sent to SA for approval.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2000" dirty="0"/>
              <a:t>Total TUs requested for Study </a:t>
            </a:r>
            <a:r>
              <a:rPr lang="hu-HU" altLang="de-DE" sz="2000" dirty="0"/>
              <a:t>and </a:t>
            </a:r>
            <a:r>
              <a:rPr lang="hu-HU" altLang="de-DE" sz="2000" dirty="0" err="1"/>
              <a:t>Normative</a:t>
            </a:r>
            <a:r>
              <a:rPr lang="hu-HU" altLang="de-DE" sz="2000" dirty="0"/>
              <a:t> </a:t>
            </a:r>
            <a:r>
              <a:rPr lang="en-US" altLang="de-DE" sz="2000" dirty="0"/>
              <a:t>Phase in </a:t>
            </a:r>
            <a:r>
              <a:rPr lang="en-CA" altLang="de-DE" sz="2000" dirty="0"/>
              <a:t>R</a:t>
            </a:r>
            <a:r>
              <a:rPr lang="hu-HU" altLang="de-DE" sz="2000" dirty="0"/>
              <a:t>el-18</a:t>
            </a:r>
            <a:r>
              <a:rPr lang="en-US" altLang="de-DE" sz="2000" dirty="0"/>
              <a:t> is 2. 1.5 TUs are used and </a:t>
            </a:r>
            <a:r>
              <a:rPr lang="en-CA" altLang="de-DE" sz="2000" dirty="0"/>
              <a:t>0.5</a:t>
            </a:r>
            <a:r>
              <a:rPr lang="en-US" altLang="de-DE" sz="2000" dirty="0"/>
              <a:t> TU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2000" dirty="0"/>
              <a:t>TR skeleton, scope, architecture assumptions, key issues, solutions has been</a:t>
            </a:r>
            <a:r>
              <a:rPr lang="hu-HU" altLang="de-DE" sz="2000" dirty="0"/>
              <a:t> documented</a:t>
            </a:r>
            <a:r>
              <a:rPr lang="en-US" altLang="de-DE" sz="20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461721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71886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hu-HU" altLang="de-DE" sz="2800" b="1" dirty="0"/>
              <a:t>DetNet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</a:t>
            </a:r>
            <a:r>
              <a:rPr lang="hu-HU" altLang="de-DE" sz="2800" b="1" dirty="0"/>
              <a:t>4AH</a:t>
            </a:r>
            <a:r>
              <a:rPr lang="en-US" altLang="de-DE" sz="2800" b="1" dirty="0"/>
              <a:t>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2000" dirty="0" err="1"/>
              <a:t>Baseline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CRs</a:t>
            </a:r>
            <a:r>
              <a:rPr lang="hu-HU" altLang="de-DE" sz="2000" dirty="0"/>
              <a:t> to </a:t>
            </a:r>
            <a:r>
              <a:rPr lang="hu-HU" altLang="de-DE" sz="2000" dirty="0" err="1"/>
              <a:t>include</a:t>
            </a:r>
            <a:r>
              <a:rPr lang="hu-HU" altLang="de-DE" sz="2000" dirty="0"/>
              <a:t> DetNet in </a:t>
            </a:r>
            <a:r>
              <a:rPr lang="hu-HU" altLang="de-DE" sz="2000" dirty="0" err="1"/>
              <a:t>the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normative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specifications</a:t>
            </a:r>
            <a:r>
              <a:rPr lang="hu-HU" altLang="de-DE" sz="2000" dirty="0"/>
              <a:t> </a:t>
            </a:r>
            <a:r>
              <a:rPr lang="hu-HU" altLang="de-DE" sz="2000" dirty="0" err="1"/>
              <a:t>have</a:t>
            </a:r>
            <a:r>
              <a:rPr lang="hu-HU" altLang="de-DE" sz="2000" dirty="0"/>
              <a:t> </a:t>
            </a:r>
            <a:r>
              <a:rPr lang="hu-HU" altLang="de-DE" sz="2000" dirty="0" err="1"/>
              <a:t>been</a:t>
            </a:r>
            <a:r>
              <a:rPr lang="hu-HU" altLang="de-DE" sz="2000" dirty="0"/>
              <a:t> </a:t>
            </a:r>
            <a:r>
              <a:rPr lang="hu-HU" altLang="de-DE" sz="2000" dirty="0" err="1"/>
              <a:t>approved</a:t>
            </a:r>
            <a:r>
              <a:rPr lang="hu-HU" altLang="de-DE" sz="2000" dirty="0"/>
              <a:t> in S2-2301628, S2-2301629, S2-2301630.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altLang="de-DE" sz="2000" dirty="0"/>
              <a:t>Open questions </a:t>
            </a:r>
            <a:r>
              <a:rPr lang="en-CA" altLang="de-DE" sz="2000" dirty="0"/>
              <a:t>to be addressed</a:t>
            </a:r>
            <a:r>
              <a:rPr lang="hu-HU" altLang="de-DE" sz="2000" dirty="0"/>
              <a:t> regarding the handling of the parameters. </a:t>
            </a:r>
            <a:endParaRPr lang="en-US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854722"/>
              </p:ext>
            </p:extLst>
          </p:nvPr>
        </p:nvGraphicFramePr>
        <p:xfrm>
          <a:off x="307180" y="125935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hu-H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Extensions to the TSC Framework to support DetNet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</a:t>
                      </a:r>
                      <a:r>
                        <a:rPr kumimoji="0" lang="hu-H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20801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30217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90213" y="94905"/>
            <a:ext cx="7439057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DetNet and 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</a:t>
            </a:r>
            <a:r>
              <a:rPr lang="hu-HU" altLang="de-DE" sz="2800" b="1" dirty="0"/>
              <a:t>4AH</a:t>
            </a:r>
            <a:r>
              <a:rPr lang="en-US" altLang="de-DE" sz="2800" b="1" dirty="0"/>
              <a:t>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84800" y="978227"/>
            <a:ext cx="8959200" cy="52854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600" dirty="0" err="1"/>
              <a:t>None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An LS was sent to IETF</a:t>
            </a:r>
            <a:r>
              <a:rPr lang="hu-HU" sz="1600" dirty="0"/>
              <a:t>. </a:t>
            </a:r>
            <a:r>
              <a:rPr lang="en-US" sz="1600" dirty="0"/>
              <a:t>The </a:t>
            </a:r>
            <a:r>
              <a:rPr lang="hu-HU" sz="1600" dirty="0"/>
              <a:t>LS </a:t>
            </a:r>
            <a:r>
              <a:rPr lang="en-US" sz="1600" dirty="0"/>
              <a:t>response </a:t>
            </a:r>
            <a:r>
              <a:rPr lang="hu-HU" sz="1600" dirty="0"/>
              <a:t>and </a:t>
            </a:r>
            <a:r>
              <a:rPr lang="hu-HU" sz="1600" dirty="0" err="1"/>
              <a:t>possible</a:t>
            </a:r>
            <a:r>
              <a:rPr lang="hu-HU" sz="1600" dirty="0"/>
              <a:t> </a:t>
            </a:r>
            <a:r>
              <a:rPr lang="hu-HU" sz="1600" dirty="0" err="1"/>
              <a:t>actions</a:t>
            </a:r>
            <a:r>
              <a:rPr lang="hu-HU" sz="1600" dirty="0"/>
              <a:t> </a:t>
            </a:r>
            <a:r>
              <a:rPr lang="en-US" sz="1600" dirty="0"/>
              <a:t>can be considered in the normative work</a:t>
            </a:r>
            <a:r>
              <a:rPr lang="hu-HU" sz="1600" dirty="0"/>
              <a:t>, </a:t>
            </a:r>
            <a:r>
              <a:rPr lang="hu-HU" sz="1600" dirty="0" err="1"/>
              <a:t>specifically</a:t>
            </a:r>
            <a:r>
              <a:rPr lang="hu-HU" sz="1600" dirty="0"/>
              <a:t> </a:t>
            </a:r>
            <a:r>
              <a:rPr lang="hu-HU" sz="1600" dirty="0" err="1"/>
              <a:t>whether</a:t>
            </a:r>
            <a:r>
              <a:rPr lang="hu-HU" sz="1600" dirty="0"/>
              <a:t> to </a:t>
            </a:r>
            <a:r>
              <a:rPr lang="hu-HU" sz="1600" dirty="0" err="1"/>
              <a:t>define</a:t>
            </a:r>
            <a:r>
              <a:rPr lang="hu-HU" sz="1600" dirty="0"/>
              <a:t> a YANG </a:t>
            </a:r>
            <a:r>
              <a:rPr lang="hu-HU" sz="1600" dirty="0" err="1"/>
              <a:t>extension</a:t>
            </a:r>
            <a:r>
              <a:rPr lang="hu-HU" sz="1600" dirty="0"/>
              <a:t> </a:t>
            </a:r>
            <a:r>
              <a:rPr lang="hu-HU" sz="1600" dirty="0" err="1"/>
              <a:t>on</a:t>
            </a:r>
            <a:r>
              <a:rPr lang="hu-HU" sz="1600" dirty="0"/>
              <a:t> </a:t>
            </a:r>
            <a:r>
              <a:rPr lang="en-US" sz="1600" dirty="0"/>
              <a:t>node specific delay requirement in the configuration.  Waiting for IETF response back.</a:t>
            </a:r>
            <a:endParaRPr lang="hu-HU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altLang="de-DE" sz="1600" dirty="0" err="1"/>
              <a:t>Further</a:t>
            </a:r>
            <a:r>
              <a:rPr lang="hu-HU" altLang="de-DE" sz="1600" dirty="0"/>
              <a:t> </a:t>
            </a:r>
            <a:r>
              <a:rPr lang="hu-HU" altLang="de-DE" sz="1600" dirty="0" err="1"/>
              <a:t>normative</a:t>
            </a:r>
            <a:r>
              <a:rPr lang="hu-HU" altLang="de-DE" sz="1600" dirty="0"/>
              <a:t> </a:t>
            </a:r>
            <a:r>
              <a:rPr lang="hu-HU" altLang="de-DE" sz="1600" dirty="0" err="1"/>
              <a:t>work</a:t>
            </a:r>
            <a:r>
              <a:rPr lang="hu-HU" altLang="de-DE" sz="1600" dirty="0"/>
              <a:t> </a:t>
            </a:r>
            <a:r>
              <a:rPr lang="hu-HU" altLang="de-DE" sz="1600" dirty="0" err="1"/>
              <a:t>on</a:t>
            </a:r>
            <a:r>
              <a:rPr lang="hu-HU" altLang="de-DE" sz="1600" dirty="0"/>
              <a:t> </a:t>
            </a:r>
            <a:r>
              <a:rPr lang="hu-HU" altLang="de-DE" sz="1600" dirty="0" err="1"/>
              <a:t>the</a:t>
            </a:r>
            <a:r>
              <a:rPr lang="hu-HU" altLang="de-DE" sz="1600" dirty="0"/>
              <a:t> </a:t>
            </a:r>
            <a:r>
              <a:rPr lang="hu-HU" altLang="de-DE" sz="1600" dirty="0" err="1"/>
              <a:t>parameter</a:t>
            </a:r>
            <a:r>
              <a:rPr lang="hu-HU" altLang="de-DE" sz="1600" dirty="0"/>
              <a:t> </a:t>
            </a:r>
            <a:r>
              <a:rPr lang="hu-HU" altLang="de-DE" sz="1600" dirty="0" err="1"/>
              <a:t>handling</a:t>
            </a:r>
            <a:r>
              <a:rPr lang="hu-HU" altLang="de-DE" sz="1600" dirty="0"/>
              <a:t>.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SA2#149-E </a:t>
            </a:r>
            <a:r>
              <a:rPr lang="hu-HU" altLang="zh-CN" sz="1600" dirty="0" err="1"/>
              <a:t>Feb</a:t>
            </a:r>
            <a:r>
              <a:rPr lang="hu-HU" altLang="zh-CN" sz="1600" dirty="0"/>
              <a:t> </a:t>
            </a:r>
            <a:r>
              <a:rPr lang="en-US" altLang="zh-CN" sz="16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SA2#151-E</a:t>
            </a:r>
            <a:r>
              <a:rPr lang="hu-HU" altLang="zh-CN" sz="1600" dirty="0"/>
              <a:t> May</a:t>
            </a:r>
            <a:r>
              <a:rPr lang="en-US" altLang="zh-CN" sz="16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SA2#152-E (0.25 TU): Overall evaluation and conclusion, normative WID, </a:t>
            </a:r>
            <a:endParaRPr lang="hu-HU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SA2#154AH (0.5 TU): Normative work &amp; completion of study open issues</a:t>
            </a:r>
            <a:r>
              <a:rPr lang="hu-HU" altLang="zh-CN" sz="1600" dirty="0"/>
              <a:t>, </a:t>
            </a:r>
            <a:r>
              <a:rPr lang="en-US" altLang="zh-CN" sz="1600" dirty="0"/>
              <a:t>TR  to be sent for approval </a:t>
            </a:r>
            <a:r>
              <a:rPr lang="hu-HU" altLang="zh-CN" sz="1600" dirty="0"/>
              <a:t>to</a:t>
            </a:r>
            <a:r>
              <a:rPr lang="en-US" altLang="zh-CN" sz="1600" dirty="0"/>
              <a:t> SA#99.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284495"/>
              </p:ext>
            </p:extLst>
          </p:nvPr>
        </p:nvGraphicFramePr>
        <p:xfrm>
          <a:off x="184800" y="5372782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800" y="5372782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03639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</a:t>
            </a:r>
            <a:r>
              <a:rPr lang="hu-HU" altLang="zh-CN" sz="3600" b="1" dirty="0"/>
              <a:t>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2530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CA13FBA359294AA43EF6911AD5DC8A" ma:contentTypeVersion="7" ma:contentTypeDescription="Skapa ett nytt dokument." ma:contentTypeScope="" ma:versionID="532236d647694d20dbb90bceff78c514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91bd659feb4d34775702e8993c38b173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DCD509-E5A6-4F1A-85D6-566D091F0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5B229-0FAC-41EF-BDC1-1542F634546F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80f3ded-1114-4fac-a0d4-8f1049ddc85b"/>
    <ds:schemaRef ds:uri="043863bd-7b34-4180-9e9d-7272754de14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23073</TotalTime>
  <Words>1993</Words>
  <Application>Microsoft Office PowerPoint</Application>
  <PresentationFormat>On-screen Show (4:3)</PresentationFormat>
  <Paragraphs>300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</vt:lpstr>
      <vt:lpstr>Calibri</vt:lpstr>
      <vt:lpstr>Times New Roman</vt:lpstr>
      <vt:lpstr>Office Theme</vt:lpstr>
      <vt:lpstr>Microsoft Excel Worksheet</vt:lpstr>
      <vt:lpstr>Worksheet</vt:lpstr>
      <vt:lpstr>DetNet Status Report from SA2#155</vt:lpstr>
      <vt:lpstr>DetNet status after SA2#155</vt:lpstr>
      <vt:lpstr>FS_ DetNet and DetNet status after SA2#155</vt:lpstr>
      <vt:lpstr>FS_DetNet and DetNet Status at SA#99</vt:lpstr>
      <vt:lpstr>   FS_DetNet and DetNet  Status Report from SA2#154AHE</vt:lpstr>
      <vt:lpstr>FS_ DetNet status after SA2#154AHE</vt:lpstr>
      <vt:lpstr>DetNet status after SA2#154AHE</vt:lpstr>
      <vt:lpstr>FS_ DetNet and DetNet status after SA2#154AHE</vt:lpstr>
      <vt:lpstr>   FS_DetNet Status Report from SA2#152</vt:lpstr>
      <vt:lpstr>FS_ DetNet status after SA2#152E (1/2)</vt:lpstr>
      <vt:lpstr>FS_ DetNet status after SA2#152E (2/2)</vt:lpstr>
      <vt:lpstr>FS_ DetNet Status at SA#97</vt:lpstr>
      <vt:lpstr>   FS_DetNet Status Report from SA2#151</vt:lpstr>
      <vt:lpstr>FS_ DetNet status after SA2#151E (1/2)</vt:lpstr>
      <vt:lpstr>FS_ DetNet status after SA2#151E (2/2)</vt:lpstr>
      <vt:lpstr>FS_ DetNet Status at SA#96</vt:lpstr>
      <vt:lpstr>   FS_DetNet Status Report from SA2#149</vt:lpstr>
      <vt:lpstr>FS_ DetNet status after SA2#149E (1/2)</vt:lpstr>
      <vt:lpstr>FS_ DetNet status after SA2#149E (2/2)</vt:lpstr>
      <vt:lpstr>FS_ DetNet Status at SA#95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 user</cp:lastModifiedBy>
  <cp:revision>1324</cp:revision>
  <dcterms:created xsi:type="dcterms:W3CDTF">2008-08-30T09:32:10Z</dcterms:created>
  <dcterms:modified xsi:type="dcterms:W3CDTF">2023-02-24T12:17:42Z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0x0101008BCA13FBA359294AA43EF6911AD5DC8A</vt:lpwstr>
  </property>
</Properties>
</file>