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59" r:id="rId6"/>
  </p:sldIdLst>
  <p:sldSz cx="12192000" cy="6858000"/>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0" autoAdjust="0"/>
    <p:restoredTop sz="94660"/>
  </p:normalViewPr>
  <p:slideViewPr>
    <p:cSldViewPr snapToGrid="0">
      <p:cViewPr varScale="1">
        <p:scale>
          <a:sx n="72" d="100"/>
          <a:sy n="72" d="100"/>
        </p:scale>
        <p:origin x="376"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474572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7107888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8230184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133350" y="36513"/>
            <a:ext cx="26019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TSG-WG SA2 Meeting #155 </a:t>
            </a:r>
            <a:r>
              <a:rPr lang="sv-SE" altLang="en-US" sz="1200" b="1" dirty="0">
                <a:latin typeface="Arial "/>
              </a:rPr>
              <a:t>	</a:t>
            </a:r>
          </a:p>
          <a:p>
            <a:pPr eaLnBrk="1" hangingPunct="1">
              <a:defRPr/>
            </a:pPr>
            <a:r>
              <a:rPr lang="en-US" altLang="zh-CN" sz="1000" b="1" kern="1200" dirty="0">
                <a:solidFill>
                  <a:schemeClr val="tx1"/>
                </a:solidFill>
                <a:effectLst/>
                <a:latin typeface="Arial" panose="020B0604020202020204" pitchFamily="34" charset="0"/>
                <a:ea typeface="+mn-ea"/>
                <a:cs typeface="Arial" panose="020B0604020202020204" pitchFamily="34" charset="0"/>
              </a:rPr>
              <a:t>Athens, Greece, Feb 20 – 24, 2023</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p:nvSpPr>
        <p:spPr bwMode="auto">
          <a:xfrm>
            <a:off x="9271793" y="11004"/>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i="1" dirty="0">
                <a:latin typeface="Arial "/>
              </a:rPr>
              <a:t>S2-2302299 </a:t>
            </a:r>
          </a:p>
        </p:txBody>
      </p:sp>
    </p:spTree>
    <p:extLst>
      <p:ext uri="{BB962C8B-B14F-4D97-AF65-F5344CB8AC3E}">
        <p14:creationId xmlns:p14="http://schemas.microsoft.com/office/powerpoint/2010/main" val="30279329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748A0-F82C-D596-65B9-FF7BCE3FFFD6}"/>
              </a:ext>
            </a:extLst>
          </p:cNvPr>
          <p:cNvSpPr>
            <a:spLocks noGrp="1"/>
          </p:cNvSpPr>
          <p:nvPr>
            <p:ph type="ctrTitle"/>
          </p:nvPr>
        </p:nvSpPr>
        <p:spPr>
          <a:xfrm>
            <a:off x="1577094" y="1934990"/>
            <a:ext cx="9144000" cy="3085362"/>
          </a:xfrm>
        </p:spPr>
        <p:txBody>
          <a:bodyPr>
            <a:noAutofit/>
          </a:bodyPr>
          <a:lstStyle/>
          <a:p>
            <a:br>
              <a:rPr lang="en-US" sz="4400" dirty="0"/>
            </a:br>
            <a:r>
              <a:rPr lang="en-US" sz="4400" dirty="0"/>
              <a:t>EDGE_Ph2</a:t>
            </a:r>
            <a:br>
              <a:rPr lang="en-US" sz="4400" dirty="0"/>
            </a:br>
            <a:br>
              <a:rPr lang="en-US" sz="4400" dirty="0"/>
            </a:br>
            <a:r>
              <a:rPr lang="en-US" sz="4400" dirty="0"/>
              <a:t>KI#4 Selection of Common DNAI/EAS</a:t>
            </a:r>
            <a:br>
              <a:rPr lang="en-US" sz="4400" dirty="0"/>
            </a:br>
            <a:br>
              <a:rPr lang="en-US" sz="4400" dirty="0"/>
            </a:br>
            <a:r>
              <a:rPr lang="en-US" sz="4400" dirty="0"/>
              <a:t>Discussion Paper</a:t>
            </a:r>
          </a:p>
        </p:txBody>
      </p:sp>
      <p:sp>
        <p:nvSpPr>
          <p:cNvPr id="3" name="Subtitle 2">
            <a:extLst>
              <a:ext uri="{FF2B5EF4-FFF2-40B4-BE49-F238E27FC236}">
                <a16:creationId xmlns:a16="http://schemas.microsoft.com/office/drawing/2014/main" id="{05F06096-3FFB-F0E5-0266-4910A1F3C8D7}"/>
              </a:ext>
            </a:extLst>
          </p:cNvPr>
          <p:cNvSpPr>
            <a:spLocks noGrp="1"/>
          </p:cNvSpPr>
          <p:nvPr>
            <p:ph type="subTitle" idx="1"/>
          </p:nvPr>
        </p:nvSpPr>
        <p:spPr>
          <a:xfrm>
            <a:off x="1524000" y="5067546"/>
            <a:ext cx="9144000" cy="1069258"/>
          </a:xfrm>
        </p:spPr>
        <p:txBody>
          <a:bodyPr>
            <a:normAutofit/>
          </a:bodyPr>
          <a:lstStyle/>
          <a:p>
            <a:endParaRPr lang="en-US" dirty="0"/>
          </a:p>
          <a:p>
            <a:r>
              <a:rPr lang="en-US" dirty="0"/>
              <a:t>NTT DOCOMO</a:t>
            </a:r>
          </a:p>
          <a:p>
            <a:endParaRPr lang="en-US" dirty="0"/>
          </a:p>
        </p:txBody>
      </p:sp>
    </p:spTree>
    <p:extLst>
      <p:ext uri="{BB962C8B-B14F-4D97-AF65-F5344CB8AC3E}">
        <p14:creationId xmlns:p14="http://schemas.microsoft.com/office/powerpoint/2010/main" val="2404502820"/>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FE8B6-5ED5-048D-3316-D3A2FB738720}"/>
              </a:ext>
            </a:extLst>
          </p:cNvPr>
          <p:cNvSpPr>
            <a:spLocks noGrp="1"/>
          </p:cNvSpPr>
          <p:nvPr>
            <p:ph type="title"/>
          </p:nvPr>
        </p:nvSpPr>
        <p:spPr>
          <a:xfrm>
            <a:off x="530942" y="757731"/>
            <a:ext cx="10905449" cy="644526"/>
          </a:xfrm>
        </p:spPr>
        <p:txBody>
          <a:bodyPr/>
          <a:lstStyle/>
          <a:p>
            <a:r>
              <a:rPr lang="en-US" dirty="0"/>
              <a:t>Background</a:t>
            </a:r>
          </a:p>
        </p:txBody>
      </p:sp>
      <p:sp>
        <p:nvSpPr>
          <p:cNvPr id="3" name="Content Placeholder 2">
            <a:extLst>
              <a:ext uri="{FF2B5EF4-FFF2-40B4-BE49-F238E27FC236}">
                <a16:creationId xmlns:a16="http://schemas.microsoft.com/office/drawing/2014/main" id="{F5D289A8-46D8-3837-2050-958E3D95E4D3}"/>
              </a:ext>
            </a:extLst>
          </p:cNvPr>
          <p:cNvSpPr>
            <a:spLocks noGrp="1"/>
          </p:cNvSpPr>
          <p:nvPr>
            <p:ph idx="1"/>
          </p:nvPr>
        </p:nvSpPr>
        <p:spPr>
          <a:xfrm>
            <a:off x="530942" y="1964485"/>
            <a:ext cx="10822858" cy="4212478"/>
          </a:xfrm>
        </p:spPr>
        <p:txBody>
          <a:bodyPr>
            <a:normAutofit fontScale="85000" lnSpcReduction="20000"/>
          </a:bodyPr>
          <a:lstStyle/>
          <a:p>
            <a:pPr marL="0" marR="0" indent="0" algn="just" hangingPunct="0">
              <a:lnSpc>
                <a:spcPct val="120000"/>
              </a:lnSpc>
              <a:spcBef>
                <a:spcPts val="600"/>
              </a:spcBef>
              <a:spcAft>
                <a:spcPts val="600"/>
              </a:spcAft>
              <a:buNone/>
            </a:pPr>
            <a:r>
              <a:rPr lang="en-GB" b="1" dirty="0"/>
              <a:t>Conclusions for KI#4 </a:t>
            </a:r>
            <a:r>
              <a:rPr lang="en-US" b="1" dirty="0"/>
              <a:t>Influencing UPF and EAS (re)location for collections of UEs</a:t>
            </a:r>
          </a:p>
          <a:p>
            <a:pPr marR="0" algn="just" hangingPunct="0">
              <a:lnSpc>
                <a:spcPct val="120000"/>
              </a:lnSpc>
              <a:spcBef>
                <a:spcPts val="600"/>
              </a:spcBef>
              <a:spcAft>
                <a:spcPts val="600"/>
              </a:spcAft>
              <a:buFont typeface="Arial" panose="020B0604020202020204" pitchFamily="34" charset="0"/>
              <a:buChar char="•"/>
            </a:pPr>
            <a:r>
              <a:rPr lang="en-US" dirty="0"/>
              <a:t>KI#4 shall be concluded by the three aspects: UE collection definition, </a:t>
            </a:r>
            <a:r>
              <a:rPr lang="en-US" u="sng" dirty="0"/>
              <a:t>5GC selection of common EAS/DNAI</a:t>
            </a:r>
            <a:r>
              <a:rPr lang="en-US" dirty="0"/>
              <a:t>, and  AF selection of common EAS/DNAI.</a:t>
            </a:r>
            <a:endParaRPr lang="en-GB" dirty="0"/>
          </a:p>
          <a:p>
            <a:pPr marR="0" algn="just" hangingPunct="0">
              <a:lnSpc>
                <a:spcPct val="120000"/>
              </a:lnSpc>
              <a:spcBef>
                <a:spcPts val="600"/>
              </a:spcBef>
              <a:spcAft>
                <a:spcPts val="600"/>
              </a:spcAft>
              <a:buFont typeface="Arial" panose="020B0604020202020204" pitchFamily="34" charset="0"/>
              <a:buChar char="•"/>
            </a:pPr>
            <a:r>
              <a:rPr lang="en-GB" dirty="0"/>
              <a:t>For the common EAS/DNAI selection, it is concluded that:</a:t>
            </a:r>
            <a:endParaRPr lang="en-US" dirty="0"/>
          </a:p>
          <a:p>
            <a:pPr marL="637540" marR="0" indent="-457200" algn="just" hangingPunct="0">
              <a:lnSpc>
                <a:spcPct val="120000"/>
              </a:lnSpc>
              <a:spcBef>
                <a:spcPts val="600"/>
              </a:spcBef>
              <a:spcAft>
                <a:spcPts val="600"/>
              </a:spcAft>
              <a:buFont typeface="Arial" panose="020B0604020202020204" pitchFamily="34" charset="0"/>
              <a:buChar char="•"/>
            </a:pPr>
            <a:r>
              <a:rPr lang="en-GB" dirty="0"/>
              <a:t>SMF selects the common EAS/DNAI considering both multiple SMFs and single SMF cases.</a:t>
            </a:r>
            <a:endParaRPr lang="en-US" dirty="0"/>
          </a:p>
          <a:p>
            <a:pPr marL="1094740" lvl="1" indent="-457200" algn="just">
              <a:lnSpc>
                <a:spcPct val="120000"/>
              </a:lnSpc>
              <a:spcBef>
                <a:spcPts val="600"/>
              </a:spcBef>
              <a:spcAft>
                <a:spcPts val="600"/>
              </a:spcAft>
              <a:buClrTx/>
            </a:pPr>
            <a:r>
              <a:rPr lang="en-GB" dirty="0"/>
              <a:t>NOTE 3: The detailed procedure to be used to consider multiple SMFs for common 	DNAI/EAS selection in 5GC is decided in the normative phase.</a:t>
            </a:r>
            <a:endParaRPr lang="en-US" dirty="0"/>
          </a:p>
          <a:p>
            <a:pPr algn="just">
              <a:lnSpc>
                <a:spcPct val="120000"/>
              </a:lnSpc>
              <a:spcBef>
                <a:spcPts val="600"/>
              </a:spcBef>
              <a:spcAft>
                <a:spcPts val="600"/>
              </a:spcAft>
              <a:buFont typeface="Arial" panose="020B0604020202020204" pitchFamily="34" charset="0"/>
              <a:buChar char="•"/>
            </a:pPr>
            <a:r>
              <a:rPr lang="en-US" dirty="0"/>
              <a:t>The alternative approaches have been under discussion since November meeting. </a:t>
            </a:r>
          </a:p>
        </p:txBody>
      </p:sp>
    </p:spTree>
    <p:extLst>
      <p:ext uri="{BB962C8B-B14F-4D97-AF65-F5344CB8AC3E}">
        <p14:creationId xmlns:p14="http://schemas.microsoft.com/office/powerpoint/2010/main" val="639928534"/>
      </p:ext>
    </p:extLst>
  </p:cSld>
  <p:clrMapOvr>
    <a:overrideClrMapping bg1="lt1" tx1="dk1" bg2="lt2" tx2="dk2" accent1="accent1" accent2="accent2" accent3="accent3" accent4="accent4" accent5="accent5" accent6="accent6" hlink="hlink" folHlink="folHlink"/>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E6607-8DC4-787D-2BC6-144F603871BF}"/>
              </a:ext>
            </a:extLst>
          </p:cNvPr>
          <p:cNvSpPr>
            <a:spLocks noGrp="1"/>
          </p:cNvSpPr>
          <p:nvPr>
            <p:ph type="title"/>
          </p:nvPr>
        </p:nvSpPr>
        <p:spPr>
          <a:xfrm>
            <a:off x="527481" y="696124"/>
            <a:ext cx="10515600" cy="741527"/>
          </a:xfrm>
        </p:spPr>
        <p:txBody>
          <a:bodyPr/>
          <a:lstStyle/>
          <a:p>
            <a:r>
              <a:rPr lang="en-US" dirty="0"/>
              <a:t>Alternative Solutions</a:t>
            </a:r>
          </a:p>
        </p:txBody>
      </p:sp>
      <p:sp>
        <p:nvSpPr>
          <p:cNvPr id="3" name="Content Placeholder 2">
            <a:extLst>
              <a:ext uri="{FF2B5EF4-FFF2-40B4-BE49-F238E27FC236}">
                <a16:creationId xmlns:a16="http://schemas.microsoft.com/office/drawing/2014/main" id="{FC8B4357-174E-6D58-90A6-093BF64BE239}"/>
              </a:ext>
            </a:extLst>
          </p:cNvPr>
          <p:cNvSpPr>
            <a:spLocks noGrp="1"/>
          </p:cNvSpPr>
          <p:nvPr>
            <p:ph idx="1"/>
          </p:nvPr>
        </p:nvSpPr>
        <p:spPr>
          <a:xfrm>
            <a:off x="527482" y="1758008"/>
            <a:ext cx="10964462" cy="4694861"/>
          </a:xfrm>
        </p:spPr>
        <p:txBody>
          <a:bodyPr>
            <a:normAutofit fontScale="77500" lnSpcReduction="20000"/>
          </a:bodyPr>
          <a:lstStyle/>
          <a:p>
            <a:pPr marL="0" indent="0" algn="just">
              <a:lnSpc>
                <a:spcPct val="120000"/>
              </a:lnSpc>
              <a:spcBef>
                <a:spcPts val="600"/>
              </a:spcBef>
              <a:spcAft>
                <a:spcPts val="200"/>
              </a:spcAft>
              <a:buNone/>
            </a:pPr>
            <a:r>
              <a:rPr lang="en-US" sz="3100" dirty="0"/>
              <a:t>Alt#1: Coordination among SMFs to find common EAS/ DNAI (S2-2300816 r00)</a:t>
            </a:r>
          </a:p>
          <a:p>
            <a:pPr algn="just">
              <a:lnSpc>
                <a:spcPct val="120000"/>
              </a:lnSpc>
              <a:spcBef>
                <a:spcPts val="600"/>
              </a:spcBef>
              <a:spcAft>
                <a:spcPts val="200"/>
              </a:spcAft>
              <a:buFont typeface="Wingdings" panose="05000000000000000000" pitchFamily="2" charset="2"/>
              <a:buChar char="Ø"/>
            </a:pPr>
            <a:r>
              <a:rPr lang="en-US" sz="1900" dirty="0">
                <a:latin typeface="Calibri" panose="020F0502020204030204" pitchFamily="34" charset="0"/>
                <a:ea typeface="MS PGothic" panose="020B0600070205080204" pitchFamily="34" charset="-128"/>
              </a:rPr>
              <a:t>For a group of UEs served by multiple SMFs, coordination among SMFs is needed to determine common EAS/ DNAI. Coordination among SMFs is triggered by the first SMF whose user initiates a PDU Session or the EAS discovery procedure, i.e., sends the matching FQDN in a DNS query.</a:t>
            </a:r>
          </a:p>
          <a:p>
            <a:pPr lvl="1" algn="just">
              <a:lnSpc>
                <a:spcPct val="120000"/>
              </a:lnSpc>
              <a:spcBef>
                <a:spcPts val="600"/>
              </a:spcBef>
              <a:spcAft>
                <a:spcPts val="200"/>
              </a:spcAft>
              <a:buClrTx/>
              <a:buFont typeface="Wingdings" panose="05000000000000000000" pitchFamily="2" charset="2"/>
              <a:buChar char="Ø"/>
            </a:pPr>
            <a:r>
              <a:rPr lang="en-US" sz="1500" dirty="0">
                <a:latin typeface="Calibri" panose="020F0502020204030204" pitchFamily="34" charset="0"/>
                <a:ea typeface="MS PGothic" panose="020B0600070205080204" pitchFamily="34" charset="-128"/>
              </a:rPr>
              <a:t>It is pure random who is this user, and how many UEs this SMF is serving. It is not possible to select an SMF who is serving </a:t>
            </a:r>
            <a:r>
              <a:rPr lang="en-US" sz="1600" dirty="0">
                <a:latin typeface="Calibri" panose="020F0502020204030204" pitchFamily="34" charset="0"/>
                <a:ea typeface="MS PGothic" panose="020B0600070205080204" pitchFamily="34" charset="-128"/>
              </a:rPr>
              <a:t>"</a:t>
            </a:r>
            <a:r>
              <a:rPr lang="en-US" sz="1500" dirty="0">
                <a:latin typeface="Calibri" panose="020F0502020204030204" pitchFamily="34" charset="0"/>
                <a:ea typeface="MS PGothic" panose="020B0600070205080204" pitchFamily="34" charset="-128"/>
              </a:rPr>
              <a:t>the majority of the UEs</a:t>
            </a:r>
            <a:r>
              <a:rPr lang="en-US" sz="1600" dirty="0">
                <a:latin typeface="Calibri" panose="020F0502020204030204" pitchFamily="34" charset="0"/>
                <a:ea typeface="MS PGothic" panose="020B0600070205080204" pitchFamily="34" charset="-128"/>
              </a:rPr>
              <a:t>"</a:t>
            </a:r>
            <a:r>
              <a:rPr lang="en-US" sz="1500" dirty="0">
                <a:latin typeface="Calibri" panose="020F0502020204030204" pitchFamily="34" charset="0"/>
                <a:ea typeface="MS PGothic" panose="020B0600070205080204" pitchFamily="34" charset="-128"/>
              </a:rPr>
              <a:t>. </a:t>
            </a:r>
          </a:p>
          <a:p>
            <a:pPr algn="just">
              <a:lnSpc>
                <a:spcPct val="120000"/>
              </a:lnSpc>
              <a:spcBef>
                <a:spcPts val="600"/>
              </a:spcBef>
              <a:spcAft>
                <a:spcPts val="200"/>
              </a:spcAft>
              <a:buFont typeface="Wingdings" panose="05000000000000000000" pitchFamily="2" charset="2"/>
              <a:buChar char="Ø"/>
            </a:pPr>
            <a:r>
              <a:rPr lang="en-US" sz="1900" dirty="0">
                <a:latin typeface="Calibri" panose="020F0502020204030204" pitchFamily="34" charset="0"/>
                <a:ea typeface="MS PGothic" panose="020B0600070205080204" pitchFamily="34" charset="-128"/>
              </a:rPr>
              <a:t>Also, when the first user initiates a PDU Session or EAS discovery, it is the first user and one such user exists at that point of time, so there is only one user to be considered at that time. </a:t>
            </a:r>
          </a:p>
          <a:p>
            <a:pPr lvl="1" algn="just">
              <a:lnSpc>
                <a:spcPct val="120000"/>
              </a:lnSpc>
              <a:spcBef>
                <a:spcPts val="600"/>
              </a:spcBef>
              <a:spcAft>
                <a:spcPts val="200"/>
              </a:spcAft>
              <a:buClrTx/>
              <a:buFont typeface="Wingdings" panose="05000000000000000000" pitchFamily="2" charset="2"/>
              <a:buChar char="Ø"/>
            </a:pPr>
            <a:r>
              <a:rPr lang="en-US" sz="1500" dirty="0">
                <a:latin typeface="Calibri" panose="020F0502020204030204" pitchFamily="34" charset="0"/>
                <a:ea typeface="MS PGothic" panose="020B0600070205080204" pitchFamily="34" charset="-128"/>
              </a:rPr>
              <a:t>It is unclear what other users should be considered by the SMF? Should the SMF consider all users that are configured for the same Traffic Influence ID, even though they may never initiate the corresponding DNS query during the lifetime of the PDU session? Note that the SMF does not know anything about the users who do not have a PDU Session.</a:t>
            </a:r>
          </a:p>
          <a:p>
            <a:pPr algn="just">
              <a:lnSpc>
                <a:spcPct val="120000"/>
              </a:lnSpc>
              <a:spcBef>
                <a:spcPts val="600"/>
              </a:spcBef>
              <a:spcAft>
                <a:spcPts val="200"/>
              </a:spcAft>
              <a:buFont typeface="Wingdings" panose="05000000000000000000" pitchFamily="2" charset="2"/>
              <a:buChar char="Ø"/>
            </a:pPr>
            <a:r>
              <a:rPr lang="en-US" sz="1900" dirty="0">
                <a:latin typeface="Calibri" panose="020F0502020204030204" pitchFamily="34" charset="0"/>
                <a:ea typeface="MS PGothic" panose="020B0600070205080204" pitchFamily="34" charset="-128"/>
              </a:rPr>
              <a:t>The other issue is the EAS re-discovery due to UE relocation; if multiple UEs are frequently moving, how to prevent too frequent DNAI relocations? </a:t>
            </a:r>
          </a:p>
          <a:p>
            <a:pPr algn="just">
              <a:lnSpc>
                <a:spcPct val="120000"/>
              </a:lnSpc>
              <a:spcBef>
                <a:spcPts val="600"/>
              </a:spcBef>
              <a:spcAft>
                <a:spcPts val="200"/>
              </a:spcAft>
              <a:buFont typeface="Wingdings" panose="05000000000000000000" pitchFamily="2" charset="2"/>
              <a:buChar char="Ø"/>
            </a:pPr>
            <a:r>
              <a:rPr lang="en-US" sz="1900" dirty="0">
                <a:latin typeface="Calibri" panose="020F0502020204030204" pitchFamily="34" charset="0"/>
                <a:ea typeface="MS PGothic" panose="020B0600070205080204" pitchFamily="34" charset="-128"/>
              </a:rPr>
              <a:t>It is unclear when the common DNAI is deleted from the UDR; what entity knows when the last session is released?</a:t>
            </a:r>
          </a:p>
          <a:p>
            <a:pPr algn="just">
              <a:lnSpc>
                <a:spcPct val="120000"/>
              </a:lnSpc>
              <a:spcBef>
                <a:spcPts val="600"/>
              </a:spcBef>
              <a:spcAft>
                <a:spcPts val="200"/>
              </a:spcAft>
              <a:buFont typeface="Wingdings" panose="05000000000000000000" pitchFamily="2" charset="2"/>
              <a:buChar char="Ø"/>
            </a:pPr>
            <a:r>
              <a:rPr lang="en-US" sz="1900" dirty="0">
                <a:latin typeface="Calibri" panose="020F0502020204030204" pitchFamily="34" charset="0"/>
                <a:ea typeface="MS PGothic" panose="020B0600070205080204" pitchFamily="34" charset="-128"/>
              </a:rPr>
              <a:t>Taking into account "the majority of UEs": in practice, it seems to only work if the assumption is that the first such SMF becomes the "master SMF" and assigns the DNAI, and the same DNAI is then used by other SMFs for any matching PDU session, and master SMF is responsible to delete the DNAI from UDR. But still unclear how to delegate the master SMF role to another SMF if the PDU session of the master SMF is released. </a:t>
            </a:r>
          </a:p>
        </p:txBody>
      </p:sp>
    </p:spTree>
    <p:extLst>
      <p:ext uri="{BB962C8B-B14F-4D97-AF65-F5344CB8AC3E}">
        <p14:creationId xmlns:p14="http://schemas.microsoft.com/office/powerpoint/2010/main" val="2949468966"/>
      </p:ext>
    </p:extLst>
  </p:cSld>
  <p:clrMapOvr>
    <a:overrideClrMapping bg1="lt1" tx1="dk1" bg2="lt2" tx2="dk2" accent1="accent1" accent2="accent2" accent3="accent3" accent4="accent4" accent5="accent5" accent6="accent6" hlink="hlink" folHlink="folHlink"/>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E6607-8DC4-787D-2BC6-144F603871BF}"/>
              </a:ext>
            </a:extLst>
          </p:cNvPr>
          <p:cNvSpPr>
            <a:spLocks noGrp="1"/>
          </p:cNvSpPr>
          <p:nvPr>
            <p:ph type="title"/>
          </p:nvPr>
        </p:nvSpPr>
        <p:spPr>
          <a:xfrm>
            <a:off x="527481" y="696124"/>
            <a:ext cx="10515600" cy="741527"/>
          </a:xfrm>
        </p:spPr>
        <p:txBody>
          <a:bodyPr/>
          <a:lstStyle/>
          <a:p>
            <a:r>
              <a:rPr lang="en-US" dirty="0"/>
              <a:t>Alternative Solutions</a:t>
            </a:r>
          </a:p>
        </p:txBody>
      </p:sp>
      <p:sp>
        <p:nvSpPr>
          <p:cNvPr id="3" name="Content Placeholder 2">
            <a:extLst>
              <a:ext uri="{FF2B5EF4-FFF2-40B4-BE49-F238E27FC236}">
                <a16:creationId xmlns:a16="http://schemas.microsoft.com/office/drawing/2014/main" id="{FC8B4357-174E-6D58-90A6-093BF64BE239}"/>
              </a:ext>
            </a:extLst>
          </p:cNvPr>
          <p:cNvSpPr>
            <a:spLocks noGrp="1"/>
          </p:cNvSpPr>
          <p:nvPr>
            <p:ph idx="1"/>
          </p:nvPr>
        </p:nvSpPr>
        <p:spPr>
          <a:xfrm>
            <a:off x="527481" y="1870096"/>
            <a:ext cx="11117845" cy="4291780"/>
          </a:xfrm>
        </p:spPr>
        <p:txBody>
          <a:bodyPr>
            <a:normAutofit/>
          </a:bodyPr>
          <a:lstStyle/>
          <a:p>
            <a:pPr marL="0" indent="0">
              <a:lnSpc>
                <a:spcPct val="120000"/>
              </a:lnSpc>
              <a:spcBef>
                <a:spcPts val="600"/>
              </a:spcBef>
              <a:spcAft>
                <a:spcPts val="200"/>
              </a:spcAft>
              <a:buNone/>
            </a:pPr>
            <a:r>
              <a:rPr lang="en-US" sz="2600" dirty="0"/>
              <a:t>Alt#2: Use of </a:t>
            </a:r>
            <a:r>
              <a:rPr lang="en-US" sz="2600" dirty="0">
                <a:latin typeface="Calibri" panose="020F0502020204030204" pitchFamily="34" charset="0"/>
                <a:ea typeface="MS PGothic" panose="020B0600070205080204" pitchFamily="34" charset="-128"/>
              </a:rPr>
              <a:t>new SMF service to determine the common EAS/DNAI (S2-2300184)</a:t>
            </a:r>
          </a:p>
          <a:p>
            <a:pPr marL="342900" marR="0" lvl="0" indent="-342900" algn="just">
              <a:lnSpc>
                <a:spcPct val="120000"/>
              </a:lnSpc>
              <a:spcBef>
                <a:spcPts val="600"/>
              </a:spcBef>
              <a:spcAft>
                <a:spcPts val="200"/>
              </a:spcAft>
              <a:buFont typeface="Wingdings" panose="05000000000000000000" pitchFamily="2" charset="2"/>
              <a:buChar char=""/>
            </a:pPr>
            <a:r>
              <a:rPr lang="en-US" sz="2000" dirty="0">
                <a:latin typeface="Calibri" panose="020F0502020204030204" pitchFamily="34" charset="0"/>
                <a:ea typeface="MS PGothic" panose="020B0600070205080204" pitchFamily="34" charset="-128"/>
              </a:rPr>
              <a:t>To support the multiple SMF case and make the common DNAI selection independent of one single PDU session, a new </a:t>
            </a:r>
            <a:r>
              <a:rPr lang="en-US" sz="2000" dirty="0" err="1">
                <a:latin typeface="Calibri" panose="020F0502020204030204" pitchFamily="34" charset="0"/>
                <a:ea typeface="MS PGothic" panose="020B0600070205080204" pitchFamily="34" charset="-128"/>
              </a:rPr>
              <a:t>CommonDNAI</a:t>
            </a:r>
            <a:r>
              <a:rPr lang="en-US" sz="2000" dirty="0">
                <a:latin typeface="Calibri" panose="020F0502020204030204" pitchFamily="34" charset="0"/>
                <a:ea typeface="MS PGothic" panose="020B0600070205080204" pitchFamily="34" charset="-128"/>
              </a:rPr>
              <a:t> service, which is central for all PDU Sessions, can decide on the common DNAI for any PDU session in the collection.  The service gets all necessary data as input arguments from the SMFs that use this service. </a:t>
            </a:r>
          </a:p>
          <a:p>
            <a:pPr marL="342900" marR="0" lvl="0" indent="-342900" algn="just">
              <a:lnSpc>
                <a:spcPct val="120000"/>
              </a:lnSpc>
              <a:spcBef>
                <a:spcPts val="600"/>
              </a:spcBef>
              <a:spcAft>
                <a:spcPts val="200"/>
              </a:spcAft>
              <a:buFont typeface="Wingdings" panose="05000000000000000000" pitchFamily="2" charset="2"/>
              <a:buChar char=""/>
            </a:pPr>
            <a:r>
              <a:rPr lang="en-US" sz="2000" dirty="0" err="1">
                <a:latin typeface="Calibri" panose="020F0502020204030204" pitchFamily="34" charset="0"/>
                <a:ea typeface="MS PGothic" panose="020B0600070205080204" pitchFamily="34" charset="-128"/>
              </a:rPr>
              <a:t>CommonDNAI</a:t>
            </a:r>
            <a:r>
              <a:rPr lang="en-US" sz="2000" dirty="0">
                <a:latin typeface="Calibri" panose="020F0502020204030204" pitchFamily="34" charset="0"/>
                <a:ea typeface="MS PGothic" panose="020B0600070205080204" pitchFamily="34" charset="-128"/>
              </a:rPr>
              <a:t> can consider all UEs that have initiated a matching PDU Session or EAS discovery. Neither a master SMF role nor active coordination among SMFs is needed.   </a:t>
            </a:r>
          </a:p>
        </p:txBody>
      </p:sp>
    </p:spTree>
    <p:extLst>
      <p:ext uri="{BB962C8B-B14F-4D97-AF65-F5344CB8AC3E}">
        <p14:creationId xmlns:p14="http://schemas.microsoft.com/office/powerpoint/2010/main" val="944483115"/>
      </p:ext>
    </p:extLst>
  </p:cSld>
  <p:clrMapOvr>
    <a:overrideClrMapping bg1="lt1" tx1="dk1" bg2="lt2" tx2="dk2" accent1="accent1" accent2="accent2" accent3="accent3" accent4="accent4" accent5="accent5" accent6="accent6" hlink="hlink" folHlink="folHlink"/>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8AF35-AF5E-5C7A-213B-8F681BBA2D6A}"/>
              </a:ext>
            </a:extLst>
          </p:cNvPr>
          <p:cNvSpPr>
            <a:spLocks noGrp="1"/>
          </p:cNvSpPr>
          <p:nvPr>
            <p:ph type="title"/>
          </p:nvPr>
        </p:nvSpPr>
        <p:spPr>
          <a:xfrm>
            <a:off x="536841" y="713820"/>
            <a:ext cx="10687173" cy="747427"/>
          </a:xfrm>
        </p:spPr>
        <p:txBody>
          <a:bodyPr/>
          <a:lstStyle/>
          <a:p>
            <a:r>
              <a:rPr lang="en-US" dirty="0"/>
              <a:t>Proposal </a:t>
            </a:r>
          </a:p>
        </p:txBody>
      </p:sp>
      <p:sp>
        <p:nvSpPr>
          <p:cNvPr id="3" name="Content Placeholder 2">
            <a:extLst>
              <a:ext uri="{FF2B5EF4-FFF2-40B4-BE49-F238E27FC236}">
                <a16:creationId xmlns:a16="http://schemas.microsoft.com/office/drawing/2014/main" id="{7B4CAE19-B3BD-F6EE-8811-405239EDE0D5}"/>
              </a:ext>
            </a:extLst>
          </p:cNvPr>
          <p:cNvSpPr>
            <a:spLocks noGrp="1"/>
          </p:cNvSpPr>
          <p:nvPr>
            <p:ph idx="1"/>
          </p:nvPr>
        </p:nvSpPr>
        <p:spPr>
          <a:xfrm>
            <a:off x="536841" y="1940887"/>
            <a:ext cx="10816959" cy="4551987"/>
          </a:xfrm>
        </p:spPr>
        <p:txBody>
          <a:bodyPr>
            <a:normAutofit/>
          </a:bodyPr>
          <a:lstStyle/>
          <a:p>
            <a:pPr>
              <a:lnSpc>
                <a:spcPct val="110000"/>
              </a:lnSpc>
              <a:spcBef>
                <a:spcPts val="600"/>
              </a:spcBef>
              <a:spcAft>
                <a:spcPts val="600"/>
              </a:spcAft>
              <a:buFont typeface="Arial" panose="020B0604020202020204" pitchFamily="34" charset="0"/>
              <a:buChar char="•"/>
            </a:pPr>
            <a:r>
              <a:rPr lang="en-US" dirty="0"/>
              <a:t>Considering all aspects of alternative solutions, the proposal is to:</a:t>
            </a:r>
          </a:p>
          <a:p>
            <a:pPr lvl="1">
              <a:lnSpc>
                <a:spcPct val="110000"/>
              </a:lnSpc>
              <a:spcBef>
                <a:spcPts val="600"/>
              </a:spcBef>
              <a:spcAft>
                <a:spcPts val="600"/>
              </a:spcAft>
              <a:buClrTx/>
              <a:buFont typeface="Wingdings" panose="05000000000000000000" pitchFamily="2" charset="2"/>
              <a:buChar char="ü"/>
            </a:pPr>
            <a:r>
              <a:rPr lang="en-US" sz="2800" dirty="0"/>
              <a:t>Select </a:t>
            </a:r>
            <a:r>
              <a:rPr lang="en-US" sz="2800" dirty="0">
                <a:latin typeface="Calibri" panose="020F0502020204030204" pitchFamily="34" charset="0"/>
                <a:ea typeface="MS PGothic" panose="020B0600070205080204" pitchFamily="34" charset="-128"/>
              </a:rPr>
              <a:t>Alt#2 as a baseline. </a:t>
            </a:r>
            <a:endParaRPr lang="en-US" sz="2800" dirty="0"/>
          </a:p>
          <a:p>
            <a:pPr>
              <a:lnSpc>
                <a:spcPct val="110000"/>
              </a:lnSpc>
              <a:spcBef>
                <a:spcPts val="600"/>
              </a:spcBef>
              <a:spcAft>
                <a:spcPts val="600"/>
              </a:spcAft>
              <a:buFont typeface="Arial" panose="020B0604020202020204" pitchFamily="34" charset="0"/>
              <a:buChar char="•"/>
            </a:pPr>
            <a:endParaRPr lang="en-US" dirty="0"/>
          </a:p>
        </p:txBody>
      </p:sp>
    </p:spTree>
    <p:extLst>
      <p:ext uri="{BB962C8B-B14F-4D97-AF65-F5344CB8AC3E}">
        <p14:creationId xmlns:p14="http://schemas.microsoft.com/office/powerpoint/2010/main" val="2922548698"/>
      </p:ext>
    </p:extLst>
  </p:cSld>
  <p:clrMapOvr>
    <a:overrideClrMapping bg1="lt1" tx1="dk1" bg2="lt2" tx2="dk2" accent1="accent1" accent2="accent2" accent3="accent3" accent4="accent4" accent5="accent5" accent6="accent6" hlink="hlink" folHlink="folHlink"/>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443</TotalTime>
  <Words>633</Words>
  <Application>Microsoft Office PowerPoint</Application>
  <PresentationFormat>Widescreen</PresentationFormat>
  <Paragraphs>26</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Wingdings</vt:lpstr>
      <vt:lpstr>Office Theme</vt:lpstr>
      <vt:lpstr> EDGE_Ph2  KI#4 Selection of Common DNAI/EAS  Discussion Paper</vt:lpstr>
      <vt:lpstr>Background</vt:lpstr>
      <vt:lpstr>Alternative Solutions</vt:lpstr>
      <vt:lpstr>Alternative Solutions</vt:lpstr>
      <vt:lpstr>Proposal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EDGE_Ph2 KI#4  SoH Proposal</dc:title>
  <dc:creator>DOCOMO</dc:creator>
  <cp:lastModifiedBy>DOCOMO</cp:lastModifiedBy>
  <cp:revision>18</cp:revision>
  <dcterms:created xsi:type="dcterms:W3CDTF">2023-02-03T10:31:10Z</dcterms:created>
  <dcterms:modified xsi:type="dcterms:W3CDTF">2023-02-08T15:30:14Z</dcterms:modified>
</cp:coreProperties>
</file>