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  <p:sldMasterId id="2147483776" r:id="rId3"/>
  </p:sldMasterIdLst>
  <p:notesMasterIdLst>
    <p:notesMasterId r:id="rId10"/>
  </p:notesMasterIdLst>
  <p:handoutMasterIdLst>
    <p:handoutMasterId r:id="rId11"/>
  </p:handoutMasterIdLst>
  <p:sldIdLst>
    <p:sldId id="303" r:id="rId4"/>
    <p:sldId id="839" r:id="rId5"/>
    <p:sldId id="840" r:id="rId6"/>
    <p:sldId id="841" r:id="rId7"/>
    <p:sldId id="842" r:id="rId8"/>
    <p:sldId id="843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  <p:cmAuthor id="2" name="Huawei User 0204" initials="HU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876" y="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Toulouse, France, EU, 14-18 November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S2-2211376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368088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1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WG2 Meeting 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#153E</a:t>
            </a:r>
          </a:p>
          <a:p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E-meeting, 10–17 Qct, 2022</a:t>
            </a:r>
          </a:p>
          <a:p>
            <a:endParaRPr lang="de-D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altLang="en-US" sz="1200" b="1" dirty="0">
                <a:solidFill>
                  <a:prstClr val="black"/>
                </a:solidFill>
                <a:latin typeface="Arial "/>
              </a:rPr>
              <a:t>Agenda: </a:t>
            </a:r>
            <a:r>
              <a:rPr lang="de-DE" altLang="en-US" sz="1200" b="1" dirty="0" smtClean="0">
                <a:solidFill>
                  <a:prstClr val="black"/>
                </a:solidFill>
                <a:latin typeface="Arial "/>
              </a:rPr>
              <a:t>10.4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S2-2209210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82280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4630478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28639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2953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WG2 Meeting 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#153E</a:t>
            </a:r>
          </a:p>
          <a:p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E-meeting, 10–17 Qct, 2022</a:t>
            </a:r>
          </a:p>
          <a:p>
            <a:endParaRPr lang="de-D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altLang="en-US" sz="1200" b="1" dirty="0">
                <a:solidFill>
                  <a:prstClr val="black"/>
                </a:solidFill>
                <a:latin typeface="Arial "/>
              </a:rPr>
              <a:t>Agenda: </a:t>
            </a:r>
            <a:r>
              <a:rPr lang="de-DE" altLang="en-US" sz="1200" b="1" dirty="0" smtClean="0">
                <a:solidFill>
                  <a:prstClr val="black"/>
                </a:solidFill>
                <a:latin typeface="Arial "/>
              </a:rPr>
              <a:t>10.4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S2-2209210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57737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7394270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>
                <a:solidFill>
                  <a:schemeClr val="bg1"/>
                </a:solidFill>
              </a:rPr>
              <a:t>4 Toulouse, France, EU</a:t>
            </a:r>
            <a:r>
              <a:rPr lang="en-US" altLang="de-DE" sz="1200" baseline="0" dirty="0">
                <a:solidFill>
                  <a:schemeClr val="bg1"/>
                </a:solidFill>
              </a:rPr>
              <a:t>, 14–18 November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</a:t>
            </a:r>
            <a:r>
              <a:rPr lang="en-GB" altLang="de-DE" sz="1200" dirty="0" smtClean="0">
                <a:solidFill>
                  <a:prstClr val="white"/>
                </a:solidFill>
              </a:rPr>
              <a:t>WG2#152E </a:t>
            </a:r>
            <a:r>
              <a:rPr lang="en-GB" altLang="de-DE" sz="1200" dirty="0">
                <a:solidFill>
                  <a:prstClr val="white"/>
                </a:solidFill>
              </a:rPr>
              <a:t>E-Meeting, </a:t>
            </a:r>
            <a:r>
              <a:rPr lang="en-GB" altLang="de-DE" sz="1200" dirty="0" smtClean="0">
                <a:solidFill>
                  <a:prstClr val="white"/>
                </a:solidFill>
              </a:rPr>
              <a:t>10–17 </a:t>
            </a:r>
            <a:r>
              <a:rPr lang="en-GB" altLang="de-DE" sz="1200" dirty="0" err="1" smtClean="0">
                <a:solidFill>
                  <a:prstClr val="white"/>
                </a:solidFill>
              </a:rPr>
              <a:t>Qct</a:t>
            </a:r>
            <a:r>
              <a:rPr lang="en-GB" altLang="de-DE" sz="1200" dirty="0" smtClean="0">
                <a:solidFill>
                  <a:prstClr val="white"/>
                </a:solidFill>
              </a:rPr>
              <a:t>, 2022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46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</a:t>
            </a:r>
            <a:r>
              <a:rPr lang="en-GB" altLang="de-DE" sz="1200" dirty="0" smtClean="0">
                <a:solidFill>
                  <a:prstClr val="white"/>
                </a:solidFill>
              </a:rPr>
              <a:t>WG2#152E </a:t>
            </a:r>
            <a:r>
              <a:rPr lang="en-GB" altLang="de-DE" sz="1200" dirty="0">
                <a:solidFill>
                  <a:prstClr val="white"/>
                </a:solidFill>
              </a:rPr>
              <a:t>E-Meeting, </a:t>
            </a:r>
            <a:r>
              <a:rPr lang="en-GB" altLang="de-DE" sz="1200" dirty="0" smtClean="0">
                <a:solidFill>
                  <a:prstClr val="white"/>
                </a:solidFill>
              </a:rPr>
              <a:t>10–17 </a:t>
            </a:r>
            <a:r>
              <a:rPr lang="en-GB" altLang="de-DE" sz="1200" dirty="0" err="1" smtClean="0">
                <a:solidFill>
                  <a:prstClr val="white"/>
                </a:solidFill>
              </a:rPr>
              <a:t>Qct</a:t>
            </a:r>
            <a:r>
              <a:rPr lang="en-GB" altLang="de-DE" sz="1200" dirty="0" smtClean="0">
                <a:solidFill>
                  <a:prstClr val="white"/>
                </a:solidFill>
              </a:rPr>
              <a:t>, 2022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897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FS_5GSATB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en-GB" altLang="zh-CN" sz="3600" b="1" dirty="0"/>
            </a:br>
            <a:r>
              <a:rPr lang="en-GB" altLang="zh-CN" sz="3600" b="1" dirty="0" smtClean="0"/>
              <a:t>5GSATB </a:t>
            </a:r>
            <a:r>
              <a:rPr lang="en-GB" altLang="zh-CN" sz="3600" b="1" dirty="0"/>
              <a:t>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Hucheng Wang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CATT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4681"/>
            <a:ext cx="8554481" cy="382338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solidFill>
                  <a:prstClr val="black"/>
                </a:solidFill>
                <a:ea typeface="+mn-ea"/>
                <a:cs typeface="+mn-cs"/>
              </a:rPr>
              <a:t>Progress since SA2#153-e: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2 contributions </a:t>
            </a:r>
            <a:r>
              <a:rPr lang="en-US" altLang="de-DE" sz="1400" dirty="0" smtClean="0"/>
              <a:t>approved (including </a:t>
            </a:r>
            <a:r>
              <a:rPr lang="en-US" altLang="de-DE" sz="1400" dirty="0"/>
              <a:t>1 evaluation, 1 conclusion update). 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 smtClean="0"/>
              <a:t>Extra 0.25 TU is used, Study </a:t>
            </a:r>
            <a:r>
              <a:rPr lang="en-US" altLang="de-DE" sz="1400" dirty="0"/>
              <a:t>phase is closed</a:t>
            </a:r>
            <a:r>
              <a:rPr lang="en-US" altLang="de-DE" sz="1400" dirty="0" smtClean="0"/>
              <a:t>.</a:t>
            </a:r>
            <a:endParaRPr lang="en-US" altLang="ko-KR" sz="140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ko-KR" sz="14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  <a:ea typeface="+mn-ea"/>
                <a:cs typeface="+mn-cs"/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  <a:ea typeface="+mn-ea"/>
                <a:cs typeface="+mn-cs"/>
              </a:rPr>
              <a:t>impacts and dependencies:</a:t>
            </a:r>
            <a:endParaRPr lang="de-DE" altLang="zh-CN" sz="1800" b="1" dirty="0">
              <a:solidFill>
                <a:prstClr val="black"/>
              </a:solidFill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zh-CN" sz="1600" b="1" dirty="0" smtClean="0">
                <a:ea typeface="+mn-ea"/>
                <a:cs typeface="+mn-cs"/>
              </a:rPr>
              <a:t>Next </a:t>
            </a:r>
            <a:r>
              <a:rPr lang="de-DE" altLang="zh-CN" sz="1600" b="1" dirty="0">
                <a:ea typeface="+mn-ea"/>
                <a:cs typeface="+mn-cs"/>
              </a:rPr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Send TR to SA#98 for Approval.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2406696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4799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SA2#154</a:t>
            </a:r>
            <a:endParaRPr lang="de-DE" altLang="de-DE" sz="28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2470638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 30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24928"/>
            <a:ext cx="8554482" cy="351092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solidFill>
                  <a:prstClr val="black"/>
                </a:solidFill>
              </a:rPr>
              <a:t>SA2#153-e</a:t>
            </a:r>
            <a:r>
              <a:rPr lang="de-DE" altLang="de-DE" sz="1800" b="1" dirty="0" smtClean="0">
                <a:ea typeface="+mn-ea"/>
                <a:cs typeface="+mn-cs"/>
              </a:rPr>
              <a:t>: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This is the first quarter for the Work Item.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</a:t>
            </a:r>
            <a:r>
              <a:rPr lang="en-US" altLang="ko-KR" sz="1400" dirty="0"/>
              <a:t>TUs for the work item: </a:t>
            </a:r>
            <a:r>
              <a:rPr lang="en-US" altLang="ko-KR" sz="1400" dirty="0" smtClean="0"/>
              <a:t>1.5 </a:t>
            </a:r>
            <a:r>
              <a:rPr lang="en-US" altLang="ko-KR" sz="1400" dirty="0"/>
              <a:t>TUs. </a:t>
            </a:r>
            <a:r>
              <a:rPr lang="en-US" altLang="ko-KR" sz="1400" dirty="0" smtClean="0"/>
              <a:t>0.75 </a:t>
            </a:r>
            <a:r>
              <a:rPr lang="en-US" altLang="ko-KR" sz="1400" dirty="0"/>
              <a:t>TUs </a:t>
            </a:r>
            <a:r>
              <a:rPr lang="en-US" altLang="ko-KR" sz="1400" dirty="0" smtClean="0"/>
              <a:t>used, Remaining </a:t>
            </a:r>
            <a:r>
              <a:rPr lang="en-US" altLang="ko-KR" sz="1400" dirty="0"/>
              <a:t>TUs: </a:t>
            </a:r>
            <a:r>
              <a:rPr lang="en-US" altLang="ko-KR" sz="1400" dirty="0" smtClean="0"/>
              <a:t>0.75 </a:t>
            </a:r>
            <a:r>
              <a:rPr lang="en-US" altLang="ko-KR" sz="1400" dirty="0"/>
              <a:t>TUs.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3 objectives have been discussed in this meeting, with </a:t>
            </a:r>
            <a:r>
              <a:rPr lang="en-US" altLang="ko-KR" sz="1400" dirty="0" smtClean="0"/>
              <a:t>6 </a:t>
            </a:r>
            <a:r>
              <a:rPr lang="en-US" altLang="ko-KR" sz="1400" dirty="0"/>
              <a:t>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2 CRs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KI#3: </a:t>
            </a:r>
            <a:r>
              <a:rPr lang="en-US" altLang="ko-KR" sz="1200" dirty="0" smtClean="0"/>
              <a:t>3 </a:t>
            </a:r>
            <a:r>
              <a:rPr lang="en-US" altLang="ko-KR" sz="1200" dirty="0"/>
              <a:t>CRs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</a:t>
            </a:r>
            <a:r>
              <a:rPr lang="en-US" altLang="ko-KR" sz="1200" dirty="0" smtClean="0"/>
              <a:t>1 CR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Continue the normative work.</a:t>
            </a:r>
            <a:endParaRPr lang="de-DE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432376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at SA#98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4681"/>
            <a:ext cx="8554481" cy="382338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solidFill>
                  <a:prstClr val="black"/>
                </a:solidFill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solidFill>
                  <a:prstClr val="black"/>
                </a:solidFill>
                <a:ea typeface="+mn-ea"/>
                <a:cs typeface="+mn-cs"/>
              </a:rPr>
              <a:t>SA#97-e</a:t>
            </a:r>
            <a:r>
              <a:rPr lang="de-DE" altLang="de-DE" sz="1800" b="1" dirty="0">
                <a:solidFill>
                  <a:prstClr val="black"/>
                </a:solidFill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>
                <a:solidFill>
                  <a:prstClr val="black"/>
                </a:solidFill>
              </a:rPr>
              <a:t>TR </a:t>
            </a:r>
            <a:r>
              <a:rPr lang="en-US" altLang="ko-KR" sz="1400" dirty="0">
                <a:solidFill>
                  <a:prstClr val="black"/>
                </a:solidFill>
              </a:rPr>
              <a:t>23.700-27 </a:t>
            </a:r>
            <a:r>
              <a:rPr lang="en-US" altLang="ko-KR" sz="1400" dirty="0" smtClean="0">
                <a:solidFill>
                  <a:prstClr val="black"/>
                </a:solidFill>
              </a:rPr>
              <a:t>v.1.2.0 </a:t>
            </a:r>
            <a:r>
              <a:rPr lang="en-US" altLang="ko-KR" sz="1400" dirty="0">
                <a:solidFill>
                  <a:prstClr val="black"/>
                </a:solidFill>
              </a:rPr>
              <a:t>is created.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>
                <a:solidFill>
                  <a:prstClr val="black"/>
                </a:solidFill>
              </a:rPr>
              <a:t>7 </a:t>
            </a:r>
            <a:r>
              <a:rPr lang="en-US" altLang="ko-KR" sz="1400" dirty="0">
                <a:solidFill>
                  <a:prstClr val="black"/>
                </a:solidFill>
              </a:rPr>
              <a:t>contributions agreed (including 1 LS out, 1 solution update and </a:t>
            </a:r>
            <a:r>
              <a:rPr lang="en-US" altLang="ko-KR" sz="1400" dirty="0" smtClean="0">
                <a:solidFill>
                  <a:prstClr val="black"/>
                </a:solidFill>
              </a:rPr>
              <a:t>5 </a:t>
            </a:r>
            <a:r>
              <a:rPr lang="en-US" altLang="ko-KR" sz="1400" dirty="0">
                <a:solidFill>
                  <a:prstClr val="black"/>
                </a:solidFill>
              </a:rPr>
              <a:t>evaluation plus conclusion update). 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>
                <a:solidFill>
                  <a:prstClr val="black"/>
                </a:solidFill>
              </a:rPr>
              <a:t>Study is </a:t>
            </a:r>
            <a:r>
              <a:rPr lang="en-US" altLang="ko-KR" sz="1400" dirty="0" smtClean="0">
                <a:solidFill>
                  <a:prstClr val="black"/>
                </a:solidFill>
              </a:rPr>
              <a:t>completed, </a:t>
            </a:r>
            <a:r>
              <a:rPr lang="en-US" altLang="de-DE" sz="1400" dirty="0" smtClean="0"/>
              <a:t>extra </a:t>
            </a:r>
            <a:r>
              <a:rPr lang="en-US" altLang="de-DE" sz="1400" dirty="0"/>
              <a:t>0.25 TU is used</a:t>
            </a:r>
            <a:r>
              <a:rPr lang="en-US" altLang="ko-KR" sz="1400" dirty="0" smtClean="0">
                <a:solidFill>
                  <a:prstClr val="black"/>
                </a:solidFill>
              </a:rPr>
              <a:t> for </a:t>
            </a:r>
            <a:r>
              <a:rPr lang="en-US" altLang="ko-KR" sz="1400" dirty="0">
                <a:solidFill>
                  <a:prstClr val="black"/>
                </a:solidFill>
              </a:rPr>
              <a:t>the </a:t>
            </a:r>
            <a:r>
              <a:rPr lang="en-US" altLang="ko-KR" sz="1400" dirty="0" smtClean="0">
                <a:solidFill>
                  <a:prstClr val="black"/>
                </a:solidFill>
              </a:rPr>
              <a:t>study </a:t>
            </a:r>
            <a:r>
              <a:rPr lang="en-US" altLang="ko-KR" sz="1400" dirty="0">
                <a:solidFill>
                  <a:prstClr val="black"/>
                </a:solidFill>
              </a:rPr>
              <a:t>Phase.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ko-KR" sz="14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  <a:ea typeface="+mn-ea"/>
                <a:cs typeface="+mn-cs"/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  <a:ea typeface="+mn-ea"/>
                <a:cs typeface="+mn-cs"/>
              </a:rPr>
              <a:t>impacts and dependencies:</a:t>
            </a:r>
            <a:endParaRPr lang="de-DE" altLang="zh-CN" sz="1800" b="1" dirty="0">
              <a:solidFill>
                <a:prstClr val="black"/>
              </a:solidFill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zh-CN" sz="1600" b="1" dirty="0" smtClean="0">
                <a:ea typeface="+mn-ea"/>
                <a:cs typeface="+mn-cs"/>
              </a:rPr>
              <a:t>Next </a:t>
            </a:r>
            <a:r>
              <a:rPr lang="de-DE" altLang="zh-CN" sz="1600" b="1" dirty="0">
                <a:ea typeface="+mn-ea"/>
                <a:cs typeface="+mn-cs"/>
              </a:rPr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Send TR to SA#98 for Approval.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8469768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22849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SA#98</a:t>
            </a:r>
            <a:endParaRPr lang="de-DE" altLang="de-DE" sz="28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7879570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 30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24927"/>
            <a:ext cx="8554482" cy="380539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solidFill>
                  <a:prstClr val="black"/>
                </a:solidFill>
              </a:rPr>
              <a:t>SA</a:t>
            </a:r>
            <a:r>
              <a:rPr lang="de-DE" altLang="de-DE" sz="1800" b="1" dirty="0">
                <a:solidFill>
                  <a:prstClr val="black"/>
                </a:solidFill>
              </a:rPr>
              <a:t>#97-e</a:t>
            </a:r>
            <a:r>
              <a:rPr lang="de-DE" altLang="de-DE" sz="1800" b="1" dirty="0" smtClean="0">
                <a:ea typeface="+mn-ea"/>
                <a:cs typeface="+mn-cs"/>
              </a:rPr>
              <a:t>: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This is the first quarter for the Work Item.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</a:t>
            </a:r>
            <a:r>
              <a:rPr lang="en-US" altLang="ko-KR" sz="1400" dirty="0"/>
              <a:t>TUs for the work </a:t>
            </a:r>
            <a:r>
              <a:rPr lang="en-US" altLang="ko-KR" sz="1400" dirty="0" smtClean="0"/>
              <a:t>item is 1.5 TUs, 1TU is used (0.5 TU is remained), including 0.25 borrowed for study.</a:t>
            </a:r>
            <a:endParaRPr lang="en-US" altLang="ko-KR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objectives have been discussed in this meeting, with 6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KI#1</a:t>
            </a:r>
            <a:r>
              <a:rPr lang="en-US" altLang="ko-KR" sz="1200" dirty="0"/>
              <a:t>: 2 CRs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KI#2: </a:t>
            </a:r>
            <a:r>
              <a:rPr lang="en-US" altLang="ko-KR" sz="1200" dirty="0" smtClean="0"/>
              <a:t>3 </a:t>
            </a:r>
            <a:r>
              <a:rPr lang="en-US" altLang="ko-KR" sz="1200" dirty="0"/>
              <a:t>CRs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KI#3: </a:t>
            </a:r>
            <a:r>
              <a:rPr lang="en-US" altLang="ko-KR" sz="1200" dirty="0" smtClean="0"/>
              <a:t>1 CR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Continue the normative work.</a:t>
            </a:r>
            <a:endParaRPr lang="de-DE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1526965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7571" y="2339347"/>
            <a:ext cx="8554481" cy="34725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Study Phase</a:t>
            </a:r>
            <a:r>
              <a:rPr lang="en-US" altLang="zh-CN" sz="1600" dirty="0" smtClean="0"/>
              <a:t>: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SA2#149: discuss TR skeleton, TR scope, assumptions and Key Issues, start the solution discussion.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SA2#150: last meeting for Key Issues, continue the solution discussions 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SA2#151: continue the solution discussions.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SA2#152: last meeting for solutions, start the solution evaluation, and send the TR for </a:t>
            </a:r>
            <a:r>
              <a:rPr lang="en-US" altLang="zh-CN" sz="1200" dirty="0"/>
              <a:t>information. Approve the WID (</a:t>
            </a:r>
            <a:r>
              <a:rPr lang="en-US" altLang="zh-CN" sz="1200" dirty="0" smtClean="0"/>
              <a:t>for concluded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SA2#153: evaluation and conclusion.</a:t>
            </a:r>
            <a:endParaRPr lang="en-US" altLang="zh-CN" sz="1200" strike="sngStrike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SA2#154: complete the evaluation and conclusion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 smtClean="0">
                <a:ea typeface="+mn-ea"/>
                <a:cs typeface="+mn-cs"/>
              </a:rPr>
              <a:t>Normative Phase</a:t>
            </a:r>
            <a:r>
              <a:rPr lang="en-US" altLang="zh-CN" sz="16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 : </a:t>
            </a:r>
            <a:r>
              <a:rPr lang="en-US" altLang="zh-CN" sz="1200" dirty="0"/>
              <a:t>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SA2#154AH 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the normative </a:t>
            </a:r>
            <a:r>
              <a:rPr lang="en-US" altLang="zh-CN" sz="1200" dirty="0"/>
              <a:t>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449938"/>
              </p:ext>
            </p:extLst>
          </p:nvPr>
        </p:nvGraphicFramePr>
        <p:xfrm>
          <a:off x="7744" y="1240187"/>
          <a:ext cx="9144004" cy="848961"/>
        </p:xfrm>
        <a:graphic>
          <a:graphicData uri="http://schemas.openxmlformats.org/drawingml/2006/table">
            <a:tbl>
              <a:tblPr firstRow="1" firstCol="1" bandRow="1"/>
              <a:tblGrid>
                <a:gridCol w="703385"/>
                <a:gridCol w="780643"/>
                <a:gridCol w="592422"/>
                <a:gridCol w="696731"/>
                <a:gridCol w="743743"/>
                <a:gridCol w="703385"/>
                <a:gridCol w="703385"/>
                <a:gridCol w="703385"/>
                <a:gridCol w="626491"/>
                <a:gridCol w="780279"/>
                <a:gridCol w="703385"/>
                <a:gridCol w="703385"/>
                <a:gridCol w="703385"/>
              </a:tblGrid>
              <a:tr h="248181"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Aug,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Oct,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Nov, 22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Jan,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SID/WID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Study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Norm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#149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#150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#153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#154AH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</a:tr>
              <a:tr h="29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FS_SATB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3.75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1.25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0.25/</a:t>
                      </a:r>
                      <a:r>
                        <a:rPr lang="en-US" sz="1000" kern="0" dirty="0" smtClea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0.75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smtClean="0">
                <a:solidFill>
                  <a:prstClr val="black"/>
                </a:solidFill>
              </a:rPr>
              <a:t>Work </a:t>
            </a:r>
            <a:r>
              <a:rPr lang="en-US" altLang="de-DE" sz="2400" b="1" kern="0" dirty="0">
                <a:solidFill>
                  <a:prstClr val="black"/>
                </a:solidFill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4100605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16158</TotalTime>
  <Words>543</Words>
  <Application>Microsoft Office PowerPoint</Application>
  <PresentationFormat>全屏显示(4:3)</PresentationFormat>
  <Paragraphs>143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Office Theme</vt:lpstr>
      <vt:lpstr>1_Office Theme</vt:lpstr>
      <vt:lpstr>2_Office Theme</vt:lpstr>
      <vt:lpstr>FS_5GSATB status report 5GSATB status report</vt:lpstr>
      <vt:lpstr>FS_5GSATB status after SA2#154</vt:lpstr>
      <vt:lpstr>5GSATB status after SA2#154</vt:lpstr>
      <vt:lpstr>FS_5GSATB status at SA#98</vt:lpstr>
      <vt:lpstr>5GSATB status after SA#98</vt:lpstr>
      <vt:lpstr>PowerPoint 演示文稿</vt:lpstr>
    </vt:vector>
  </TitlesOfParts>
  <Company>Huawei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Rapporteur</cp:lastModifiedBy>
  <cp:revision>1816</cp:revision>
  <dcterms:created xsi:type="dcterms:W3CDTF">2008-08-30T09:32:10Z</dcterms:created>
  <dcterms:modified xsi:type="dcterms:W3CDTF">2022-11-24T13:29:24Z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1668765944</vt:lpwstr>
  </property>
</Properties>
</file>