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1" r:id="rId7"/>
    <p:sldId id="793" r:id="rId8"/>
    <p:sldId id="792" r:id="rId9"/>
    <p:sldId id="794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10" d="100"/>
          <a:sy n="110" d="100"/>
        </p:scale>
        <p:origin x="-42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ko-KR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154</a:t>
            </a:r>
            <a:endParaRPr lang="de-DE" altLang="ko-KR" sz="12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14 - 18 November, 2022, Toulouse, France</a:t>
            </a:r>
            <a:endParaRPr lang="sv-SE" altLang="en-US" sz="18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S2-2211374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altLang="de-DE" sz="1200" dirty="0" smtClean="0">
                <a:solidFill>
                  <a:schemeClr val="bg1"/>
                </a:solidFill>
              </a:rPr>
              <a:t>TSG SA WG2 Meeting #154, 14 - 18 November, 2022, Toulouse, France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FS_5G_ProSe_Ph2 and 5G_ProSe_Ph2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dirty="0" smtClean="0">
                <a:latin typeface="Arial" panose="020B0604020202020204" pitchFamily="34" charset="0"/>
              </a:rPr>
              <a:t>CATT, OPPO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FS_5G_ProSe_Ph2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SA2#154 </a:t>
            </a:r>
            <a:r>
              <a:rPr lang="en-US" altLang="de-DE" sz="28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</a:t>
            </a:r>
            <a:r>
              <a:rPr lang="en-US" altLang="de-DE" sz="1200" kern="0" dirty="0" smtClean="0"/>
              <a:t>23.700-33 v1.2.0 </a:t>
            </a:r>
            <a:r>
              <a:rPr lang="en-US" altLang="de-DE" sz="1200" kern="0" dirty="0"/>
              <a:t>was created based on approved contributions</a:t>
            </a:r>
            <a:r>
              <a:rPr lang="en-US" altLang="de-DE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U</a:t>
            </a:r>
            <a:r>
              <a:rPr lang="en-US" altLang="de-DE" sz="1200" kern="0" dirty="0" smtClean="0"/>
              <a:t>pdated conclusions on KI#1, #5 and #7 were agreed</a:t>
            </a:r>
            <a:r>
              <a:rPr lang="en-US" altLang="de-DE" sz="1200" kern="0" dirty="0" smtClean="0"/>
              <a:t>.</a:t>
            </a:r>
            <a:r>
              <a:rPr lang="en-US" altLang="de-DE" sz="1200" kern="0" dirty="0" smtClean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TU is used for study work.</a:t>
            </a:r>
            <a:endParaRPr lang="en-US" altLang="de-DE" sz="12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LS to </a:t>
            </a:r>
            <a:r>
              <a:rPr lang="en-US" altLang="de-DE" sz="1200" kern="0" dirty="0"/>
              <a:t>RAN3 (S2-2211269</a:t>
            </a:r>
            <a:r>
              <a:rPr lang="en-US" altLang="de-DE" sz="1200" kern="0" dirty="0" smtClean="0"/>
              <a:t>) and LS to </a:t>
            </a:r>
            <a:r>
              <a:rPr lang="en-US" altLang="de-DE" sz="1200" kern="0" dirty="0"/>
              <a:t>SA1 (S2-2211410) </a:t>
            </a:r>
            <a:r>
              <a:rPr lang="en-US" altLang="de-DE" sz="1200" kern="0" dirty="0" smtClean="0"/>
              <a:t>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TR 23.700-33 is 100% complete and sent to SA for approval.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or dependencies identified for Key </a:t>
            </a:r>
            <a:r>
              <a:rPr lang="en-US" altLang="zh-CN" sz="1200" dirty="0" smtClean="0"/>
              <a:t>Issue #1, #2, #4, #5, #6 and #7.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Other </a:t>
            </a:r>
            <a:r>
              <a:rPr lang="de-DE" altLang="zh-CN" sz="1600" b="1" dirty="0"/>
              <a:t>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5860578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405422"/>
            <a:ext cx="7405424" cy="813391"/>
          </a:xfrm>
        </p:spPr>
        <p:txBody>
          <a:bodyPr/>
          <a:lstStyle/>
          <a:p>
            <a:r>
              <a:rPr lang="en-US" altLang="de-DE" sz="2800" b="1" dirty="0" smtClean="0"/>
              <a:t>FS_5G_ProSe_Ph2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SA2#154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=""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1302589"/>
            <a:ext cx="8644418" cy="5034415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SA2#154-AH-e)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  <a:endParaRPr lang="en-GB" altLang="zh-CN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Plan</a:t>
            </a:r>
            <a:r>
              <a:rPr lang="en-US" altLang="zh-CN" sz="1600" dirty="0" smtClean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SA2#149-E, 1 TU assigned, </a:t>
            </a:r>
            <a:r>
              <a:rPr lang="en-US" sz="1200" dirty="0" smtClean="0"/>
              <a:t>TR </a:t>
            </a:r>
            <a:r>
              <a:rPr lang="en-US" sz="1200" dirty="0"/>
              <a:t>Skeleton, TR Scope, Architectural Assumption, Key Issues, solutions if quota allowed.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SA2#150-E, 1 TU assigned, </a:t>
            </a:r>
            <a:r>
              <a:rPr lang="en-US" sz="1200" dirty="0" smtClean="0"/>
              <a:t>Last </a:t>
            </a:r>
            <a:r>
              <a:rPr lang="en-US" sz="1200" dirty="0"/>
              <a:t>e-meeting for any new Key Issue, solutions.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SA2#151-E, 1 TU assigned, </a:t>
            </a:r>
            <a:r>
              <a:rPr lang="en-US" sz="1200" dirty="0" smtClean="0"/>
              <a:t>Last </a:t>
            </a:r>
            <a:r>
              <a:rPr lang="en-US" sz="1200" dirty="0"/>
              <a:t>e-meeting for any new solution, start the initial evaluation.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SA2#152-E, 1 TU assigned, </a:t>
            </a:r>
            <a:r>
              <a:rPr lang="en-US" sz="1200" dirty="0" smtClean="0"/>
              <a:t>Solution </a:t>
            </a:r>
            <a:r>
              <a:rPr lang="en-US" sz="1200" dirty="0"/>
              <a:t>evaluation and conclusion, normative WID creation.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SA2#153-E, 2 TU assigned, </a:t>
            </a:r>
            <a:r>
              <a:rPr lang="en-US" sz="1200" dirty="0" smtClean="0"/>
              <a:t>Finalize </a:t>
            </a:r>
            <a:r>
              <a:rPr lang="en-US" sz="1200" dirty="0"/>
              <a:t>conclusions, update of normative WID if needed, TR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18" y="3352965"/>
            <a:ext cx="8712200" cy="5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454676"/>
            <a:ext cx="6827838" cy="632637"/>
          </a:xfrm>
        </p:spPr>
        <p:txBody>
          <a:bodyPr/>
          <a:lstStyle/>
          <a:p>
            <a:r>
              <a:rPr lang="en-GB" altLang="zh-CN" b="1" dirty="0" smtClean="0"/>
              <a:t>FS_5G_ProSe_Ph2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at </a:t>
            </a:r>
            <a:r>
              <a:rPr lang="en-US" altLang="de-DE" b="1" dirty="0" smtClean="0"/>
              <a:t>SA#98e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</a:t>
            </a:r>
            <a:r>
              <a:rPr lang="de-DE" altLang="de-DE" sz="1800" kern="0" dirty="0" smtClean="0"/>
              <a:t>SA#97e: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23.700-33 </a:t>
            </a:r>
            <a:r>
              <a:rPr lang="en-US" altLang="de-DE" sz="1200" kern="0" dirty="0" smtClean="0"/>
              <a:t>v.1.2.0 </a:t>
            </a:r>
            <a:r>
              <a:rPr lang="en-US" altLang="de-DE" sz="1200" kern="0" dirty="0"/>
              <a:t>was created based on </a:t>
            </a:r>
            <a:r>
              <a:rPr lang="en-US" altLang="de-DE" sz="1200" kern="0" dirty="0" smtClean="0"/>
              <a:t>agreed </a:t>
            </a:r>
            <a:r>
              <a:rPr lang="en-US" altLang="de-DE" sz="1200" kern="0" dirty="0"/>
              <a:t>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New and updated overall evaluation and conclusions agreed for existing KIs</a:t>
            </a:r>
            <a:r>
              <a:rPr lang="en-US" altLang="de-DE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</a:t>
            </a:r>
            <a:r>
              <a:rPr lang="en-US" altLang="de-DE" sz="1200" kern="0" dirty="0" smtClean="0"/>
              <a:t> TU is used for study work in this plenary cycle.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23.700-33 is 100% complete and sent to SA for approval</a:t>
            </a:r>
            <a:r>
              <a:rPr lang="en-US" altLang="de-DE" sz="1200" kern="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 smtClean="0">
                <a:ea typeface="+mn-ea"/>
                <a:cs typeface="+mn-cs"/>
              </a:rPr>
              <a:t>RAN </a:t>
            </a:r>
            <a:r>
              <a:rPr lang="en-US" sz="1800" kern="0" dirty="0">
                <a:ea typeface="+mn-ea"/>
                <a:cs typeface="+mn-cs"/>
              </a:rPr>
              <a:t>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or dependencies identified for Key Issue #1, #2, #4, #5, #6 and #7</a:t>
            </a:r>
            <a:r>
              <a:rPr lang="en-US" sz="1200" kern="0" dirty="0" smtClean="0"/>
              <a:t>.</a:t>
            </a: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None.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5457509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FS_5G_ProSe_Ph2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SP-220790</a:t>
                      </a:r>
                      <a:endParaRPr kumimoji="0" lang="en-GB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807672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SA2#154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13 CRs agreed to TS 23.304 based on TR conclusions</a:t>
            </a:r>
            <a:r>
              <a:rPr lang="en-US" altLang="de-DE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TU is used for normative work.</a:t>
            </a:r>
            <a:endParaRPr lang="en-US" altLang="de-DE" sz="1200" kern="0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</a:t>
            </a:r>
            <a:r>
              <a:rPr lang="en-US" altLang="zh-CN" sz="1200" dirty="0" smtClean="0"/>
              <a:t>as per agreed CRs.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Other </a:t>
            </a:r>
            <a:r>
              <a:rPr lang="de-DE" altLang="zh-CN" sz="1600" b="1" dirty="0"/>
              <a:t>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</a:t>
            </a:r>
            <a:r>
              <a:rPr lang="de-DE" altLang="zh-CN" sz="1600" b="1" dirty="0" smtClean="0"/>
              <a:t>steps</a:t>
            </a:r>
            <a:endParaRPr lang="de-DE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the normative work based on TR conclusions.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1913398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Proximity-based Services in 5GS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20%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S2-2208493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4718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454676"/>
            <a:ext cx="6827838" cy="632637"/>
          </a:xfrm>
        </p:spPr>
        <p:txBody>
          <a:bodyPr/>
          <a:lstStyle/>
          <a:p>
            <a:r>
              <a:rPr lang="en-GB" altLang="zh-CN" b="1" dirty="0" smtClean="0"/>
              <a:t>5G_ProSe_Ph2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at </a:t>
            </a:r>
            <a:r>
              <a:rPr lang="en-US" altLang="de-DE" b="1" dirty="0" smtClean="0"/>
              <a:t>SA#98e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</a:t>
            </a:r>
            <a:r>
              <a:rPr lang="de-DE" altLang="de-DE" sz="1800" kern="0" dirty="0" smtClean="0"/>
              <a:t>SA#97e: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WID update was agreed in S2-2208493.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13 CRs agreed to TS 23.304 based on TR conclusions</a:t>
            </a:r>
            <a:r>
              <a:rPr lang="en-US" altLang="de-DE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TU is used for normative work.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 smtClean="0">
                <a:ea typeface="+mn-ea"/>
                <a:cs typeface="+mn-cs"/>
              </a:rPr>
              <a:t>RAN </a:t>
            </a:r>
            <a:r>
              <a:rPr lang="en-US" sz="1800" kern="0" dirty="0">
                <a:ea typeface="+mn-ea"/>
                <a:cs typeface="+mn-cs"/>
              </a:rPr>
              <a:t>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as per agreed CRs.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 smtClean="0"/>
              <a:t>Next </a:t>
            </a:r>
            <a:r>
              <a:rPr lang="de-DE" sz="1800" kern="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the normative work based on TR conclusions.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2657781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20%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S2-2208493</a:t>
                      </a:r>
                      <a:endParaRPr kumimoji="0" lang="en-GB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68613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dcmitype/"/>
    <ds:schemaRef ds:uri="http://purl.org/dc/terms/"/>
    <ds:schemaRef ds:uri="09cef1fd-e61b-4dbf-b745-21988b13f978"/>
    <ds:schemaRef ds:uri="http://www.w3.org/XML/1998/namespace"/>
    <ds:schemaRef ds:uri="http://schemas.microsoft.com/office/infopath/2007/PartnerControls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43547</TotalTime>
  <Words>600</Words>
  <Application>Microsoft Office PowerPoint</Application>
  <PresentationFormat>全屏显示(4:3)</PresentationFormat>
  <Paragraphs>105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FS_5G_ProSe_Ph2 and 5G_ProSe_Ph2 Status Report</vt:lpstr>
      <vt:lpstr>FS_5G_ProSe_Ph2 status after SA2#154 (1/2)</vt:lpstr>
      <vt:lpstr>FS_5G_ProSe_Ph2 status after SA2#154 (2/2)</vt:lpstr>
      <vt:lpstr>FS_5G_ProSe_Ph2 status at SA#98e</vt:lpstr>
      <vt:lpstr>5G_ProSe_Ph2 status after SA2#154</vt:lpstr>
      <vt:lpstr>5G_ProSe_Ph2 status at SA#98e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1935</cp:revision>
  <dcterms:created xsi:type="dcterms:W3CDTF">2008-08-30T09:32:10Z</dcterms:created>
  <dcterms:modified xsi:type="dcterms:W3CDTF">2022-11-24T00:48:27Z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