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8"/>
  </p:notesMasterIdLst>
  <p:handoutMasterIdLst>
    <p:handoutMasterId r:id="rId9"/>
  </p:handoutMasterIdLst>
  <p:sldIdLst>
    <p:sldId id="303" r:id="rId3"/>
    <p:sldId id="822" r:id="rId4"/>
    <p:sldId id="826" r:id="rId5"/>
    <p:sldId id="815" r:id="rId6"/>
    <p:sldId id="82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  <p14:sldId id="826"/>
            <p14:sldId id="815"/>
            <p14:sldId id="8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7" d="100"/>
          <a:sy n="87" d="100"/>
        </p:scale>
        <p:origin x="1565" y="77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582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11/24/2022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11/24/2022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8E29-DE93-490E-B623-3AAABFD2FCD7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#15</a:t>
            </a:r>
            <a:r>
              <a:rPr lang="en-US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S2-220xxxx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#15</a:t>
            </a:r>
            <a:r>
              <a:rPr lang="en-US" sz="1200" b="1" dirty="0" smtClean="0">
                <a:sym typeface="+mn-ea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</a:rPr>
              <a:t>WG2#15</a:t>
            </a:r>
            <a:r>
              <a:rPr lang="en-US" sz="1200" dirty="0" smtClean="0">
                <a:solidFill>
                  <a:schemeClr val="bg1"/>
                </a:solidFill>
                <a:latin typeface="+mn-lt"/>
              </a:rPr>
              <a:t>4</a:t>
            </a:r>
            <a:r>
              <a:rPr lang="en-GB" altLang="de-DE" sz="12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sz="1200" baseline="0">
                <a:solidFill>
                  <a:schemeClr val="bg1"/>
                </a:solidFill>
                <a:latin typeface="+mn-lt"/>
              </a:rPr>
              <a:t>Toulouse, France, November 14 – 18, 2022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WG2#15</a:t>
            </a:r>
            <a:r>
              <a:rPr lang="en-US" sz="1200" dirty="0" smtClean="0">
                <a:solidFill>
                  <a:schemeClr val="bg1"/>
                </a:solidFill>
                <a:latin typeface="+mn-lt"/>
                <a:sym typeface="+mn-ea"/>
              </a:rPr>
              <a:t>4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sz="1200">
                <a:solidFill>
                  <a:schemeClr val="bg1"/>
                </a:solidFill>
                <a:latin typeface="+mn-lt"/>
                <a:sym typeface="+mn-ea"/>
              </a:rPr>
              <a:t>Toulouse, France, November 14 – 18, 2022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FS_eNA_Ph3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 err="1">
                <a:latin typeface="Arial" panose="020B0604020202020204" pitchFamily="34" charset="0"/>
              </a:rPr>
              <a:t>Aihua</a:t>
            </a:r>
            <a:r>
              <a:rPr lang="en-GB" altLang="zh-CN" sz="1800" b="1" dirty="0">
                <a:latin typeface="Arial" panose="020B0604020202020204" pitchFamily="34" charset="0"/>
              </a:rPr>
              <a:t> Li (China Mobile)</a:t>
            </a:r>
            <a:r>
              <a:rPr lang="en-GB" sz="1800" b="1" dirty="0">
                <a:latin typeface="Arial" panose="020B0604020202020204" pitchFamily="34" charset="0"/>
              </a:rPr>
              <a:t>, Xiaobo Wu (</a:t>
            </a:r>
            <a:r>
              <a:rPr lang="en-US" altLang="zh-CN" sz="1800" b="1" dirty="0">
                <a:latin typeface="Arial" panose="020B0604020202020204" pitchFamily="34" charset="0"/>
              </a:rPr>
              <a:t>vivo</a:t>
            </a:r>
            <a:r>
              <a:rPr lang="en-GB" sz="1800" b="1" dirty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Study on 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88% 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-&gt;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FS_eNA_Ph3 status after SA2#154 (1/3)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12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contributions are agreed</a:t>
            </a:r>
            <a:r>
              <a:rPr lang="en-US" altLang="de-DE" sz="1200" dirty="0">
                <a:solidFill>
                  <a:schemeClr val="tx1"/>
                </a:solidFill>
              </a:rPr>
              <a:t> (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including 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1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 LS out and 11 Evaluation and Conclusion updates).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13 contributions are merged, 1 contributions ia noted and 1 contributions is postponed.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Study Phase is now completed.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are </a:t>
            </a:r>
            <a:r>
              <a:rPr sz="1200" dirty="0">
                <a:sym typeface="+mn-ea"/>
              </a:rPr>
              <a:t>approved</a:t>
            </a:r>
            <a:r>
              <a:rPr lang="en-US" sz="1200" dirty="0">
                <a:sym typeface="+mn-ea"/>
              </a:rPr>
              <a:t>, 5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are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merged and 1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olution updates</a:t>
            </a:r>
            <a:r>
              <a:rPr lang="en-US" sz="1200" dirty="0">
                <a:sym typeface="+mn-ea"/>
              </a:rPr>
              <a:t> is noted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/>
              <a:t>Next steps:</a:t>
            </a:r>
            <a:r>
              <a:rPr sz="1200" dirty="0"/>
              <a:t> </a:t>
            </a:r>
            <a:r>
              <a:rPr lang="en-US" sz="1200" dirty="0"/>
              <a:t>Study is now completed</a:t>
            </a:r>
            <a:r>
              <a:rPr lang="en-US" sz="1200" dirty="0" smtClean="0"/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KI#2: </a:t>
            </a:r>
            <a:r>
              <a:rPr sz="1600" b="1" dirty="0">
                <a:cs typeface="+mn-cs"/>
              </a:rPr>
              <a:t>NWDAF-assisted application detection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ym typeface="+mn-ea"/>
              </a:rPr>
              <a:t>No contributions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Study is now completed.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ym typeface="+mn-ea"/>
              </a:rPr>
              <a:t>1 LS IN from SA3 is </a:t>
            </a:r>
            <a:r>
              <a:rPr lang="en-US" sz="1200" dirty="0">
                <a:sym typeface="+mn-ea"/>
              </a:rPr>
              <a:t>postponed, 1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approved</a:t>
            </a:r>
            <a:r>
              <a:rPr lang="en-US" sz="1200" dirty="0">
                <a:sym typeface="+mn-ea"/>
              </a:rPr>
              <a:t> and 2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are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merged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Study is now completed.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FS_eNA_Ph3 status after SA2#154 (2/3)</a:t>
            </a:r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114935" y="1285875"/>
            <a:ext cx="8922385" cy="51739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KI#4: </a:t>
            </a:r>
            <a:r>
              <a:rPr sz="1600" b="1" dirty="0">
                <a:cs typeface="+mn-cs"/>
              </a:rPr>
              <a:t>How to Enhance Data collection and Storage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are </a:t>
            </a:r>
            <a:r>
              <a:rPr sz="1200" dirty="0">
                <a:sym typeface="+mn-ea"/>
              </a:rPr>
              <a:t>approved</a:t>
            </a:r>
            <a:r>
              <a:rPr lang="en-US" sz="1200" dirty="0">
                <a:sym typeface="+mn-ea"/>
              </a:rPr>
              <a:t> and 3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are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merged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Study is now completed.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KI#5: </a:t>
            </a:r>
            <a:r>
              <a:rPr sz="1600" b="1" dirty="0">
                <a:cs typeface="+mn-cs"/>
              </a:rPr>
              <a:t>Enhance trained ML Model sharing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ym typeface="+mn-ea"/>
              </a:rPr>
              <a:t>1 LS OUT to SA3 is </a:t>
            </a:r>
            <a:r>
              <a:rPr sz="1200" dirty="0">
                <a:sym typeface="+mn-ea"/>
              </a:rPr>
              <a:t>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Study is now completed.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KI#6: </a:t>
            </a:r>
            <a:r>
              <a:rPr sz="1600" b="1" dirty="0">
                <a:cs typeface="+mn-cs"/>
              </a:rPr>
              <a:t>NWDAF-assisted URSP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ym typeface="+mn-ea"/>
              </a:rPr>
              <a:t>No contributions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Study is now completed.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Study is now completed.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approved</a:t>
            </a:r>
            <a:r>
              <a:rPr lang="en-US" sz="1200" dirty="0">
                <a:sym typeface="+mn-ea"/>
              </a:rPr>
              <a:t> and 2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are merged.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Study is now completed.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 </a:t>
            </a:r>
            <a:r>
              <a:rPr sz="1200" dirty="0">
                <a:sym typeface="+mn-ea"/>
              </a:rPr>
              <a:t>Evaluation updates</a:t>
            </a:r>
            <a:r>
              <a:rPr lang="en-US" sz="1200" dirty="0">
                <a:sym typeface="+mn-ea"/>
              </a:rPr>
              <a:t> and 1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approved</a:t>
            </a:r>
            <a:r>
              <a:rPr lang="en-US" sz="1200" dirty="0">
                <a:sym typeface="+mn-ea"/>
              </a:rPr>
              <a:t>, 1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is merged.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Study is now completed.</a:t>
            </a:r>
            <a:endParaRPr lang="en-US" sz="1200" dirty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 C</a:t>
            </a:r>
            <a:r>
              <a:rPr sz="1200" dirty="0">
                <a:sym typeface="+mn-ea"/>
              </a:rPr>
              <a:t>onclusion updates </a:t>
            </a:r>
            <a:r>
              <a:rPr lang="en-US" sz="1200" dirty="0">
                <a:sym typeface="+mn-ea"/>
              </a:rPr>
              <a:t>are </a:t>
            </a:r>
            <a:r>
              <a:rPr sz="1200" dirty="0">
                <a:sym typeface="+mn-ea"/>
              </a:rPr>
              <a:t>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 smtClean="0">
                <a:sym typeface="+mn-ea"/>
              </a:rPr>
              <a:t>Study is now completed.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chemeClr val="tx1"/>
                </a:solidFill>
                <a:cs typeface="+mn-ea"/>
              </a:rPr>
              <a:t>No contentious Issue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</a:t>
            </a:r>
            <a:r>
              <a:rPr lang="de-DE" sz="1600" b="1" dirty="0" smtClean="0">
                <a:sym typeface="+mn-ea"/>
              </a:rPr>
              <a:t>SA2#</a:t>
            </a:r>
            <a:r>
              <a:rPr sz="1600" b="1" dirty="0" smtClean="0">
                <a:sym typeface="+mn-ea"/>
              </a:rPr>
              <a:t>154AH and #155 meeting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200" dirty="0"/>
              <a:t>Finalize normative work</a:t>
            </a:r>
            <a:r>
              <a:rPr lang="en-US" altLang="zh-CN" sz="1200" dirty="0">
                <a:cs typeface="+mn-ea"/>
              </a:rPr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cs typeface="+mn-ea"/>
              </a:rPr>
              <a:t>And the following issues need discussion in normative phase:</a:t>
            </a:r>
          </a:p>
          <a:p>
            <a:pPr marL="899795" lvl="1" latinLnBrk="0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cs typeface="+mn-ea"/>
              </a:rPr>
              <a:t>In KI#3, based on GSMA feedback, </a:t>
            </a:r>
            <a:r>
              <a:rPr lang="en-US" altLang="zh-CN" sz="1200" dirty="0">
                <a:cs typeface="+mn-ea"/>
                <a:sym typeface="+mn-ea"/>
              </a:rPr>
              <a:t>discuss </a:t>
            </a:r>
            <a:r>
              <a:rPr lang="en-US" altLang="zh-CN" sz="1200" dirty="0">
                <a:cs typeface="+mn-ea"/>
              </a:rPr>
              <a:t>whether to exchange raw data between PLMNs.</a:t>
            </a:r>
          </a:p>
          <a:p>
            <a:pPr marL="899795" lvl="1" latinLnBrk="0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cs typeface="+mn-ea"/>
              </a:rPr>
              <a:t>In KI#4, discuss how to send/get ML model to ADRF.</a:t>
            </a:r>
          </a:p>
          <a:p>
            <a:pPr marL="899795" lvl="1" latinLnBrk="0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cs typeface="+mn-ea"/>
              </a:rPr>
              <a:t>In KI#8, discuss what service to be used for exchanging ML model or Fl related information between FL server and FL clients.</a:t>
            </a:r>
          </a:p>
          <a:p>
            <a:pPr marL="457200" lvl="1" indent="0" algn="l">
              <a:spcBef>
                <a:spcPts val="0"/>
              </a:spcBef>
              <a:spcAft>
                <a:spcPts val="200"/>
              </a:spcAft>
              <a:buSzTx/>
              <a:buNone/>
            </a:pPr>
            <a:endParaRPr lang="en-US" altLang="zh-CN" sz="1600" b="1" dirty="0" smtClean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</a:t>
            </a:r>
            <a:r>
              <a:rPr lang="en-US" altLang="zh-CN" sz="1600" b="1" dirty="0"/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FS_eNA_Ph3 status after SA2#154 (3/3)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05325" y="1180526"/>
            <a:ext cx="76473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ym typeface="+mn-ea"/>
              </a:rPr>
              <a:t>Backup Slide for </a:t>
            </a:r>
            <a:r>
              <a:rPr lang="en-US" sz="2400" dirty="0"/>
              <a:t>FS_eNA_Ph3 Study Phase Work Plan</a:t>
            </a:r>
          </a:p>
        </p:txBody>
      </p:sp>
      <p:sp>
        <p:nvSpPr>
          <p:cNvPr id="10" name="矩形 9"/>
          <p:cNvSpPr/>
          <p:nvPr/>
        </p:nvSpPr>
        <p:spPr>
          <a:xfrm>
            <a:off x="402319" y="2844869"/>
            <a:ext cx="813452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#149 meeting: focus on TR skeleton, scope, assumptions and KIs, no solution will be discussed;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#150 meeting: solutions discussions, and KIs. Finalize the KIs (Last chance for new KI proposal);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#151 meeting: continue the solution discussions and capture new solutions;</a:t>
            </a: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#152 meeting: solution updates/merging and last chance for new solution(s) (1 supporting companies required) and start to evaluate/conclude solution(s) and send TR for information;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#153</a:t>
            </a:r>
            <a:r>
              <a:rPr lang="en-US" sz="1400" b="1" dirty="0">
                <a:latin typeface="+mn-lt"/>
                <a:cs typeface="+mn-cs"/>
                <a:sym typeface="+mn-ea"/>
              </a:rPr>
              <a:t> meeting: continue the evalutaion&amp;conclusion, disusss the WID proposal. 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 meeting: finalize the conclusion and approve the WID for 1 TU, and start normative work;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#154AH and #155 meeting: finalize normative work.</a:t>
            </a:r>
          </a:p>
        </p:txBody>
      </p:sp>
      <p:graphicFrame>
        <p:nvGraphicFramePr>
          <p:cNvPr id="4" name="表格 3"/>
          <p:cNvGraphicFramePr/>
          <p:nvPr/>
        </p:nvGraphicFramePr>
        <p:xfrm>
          <a:off x="457200" y="2144268"/>
          <a:ext cx="8229600" cy="617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3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1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62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753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689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006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Apr,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May,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Aug,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Oct,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Nov,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Jan,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SID/WID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Study 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Normative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Total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#149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#150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#154AH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#155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Total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660"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FS_eNA_Ph3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5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1+</a:t>
                      </a: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14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689</Words>
  <Application>Microsoft Office PowerPoint</Application>
  <PresentationFormat>全屏显示(4:3)</PresentationFormat>
  <Paragraphs>112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1_Office Theme</vt:lpstr>
      <vt:lpstr>   FS_eNA_Ph3 Status Report</vt:lpstr>
      <vt:lpstr>FS_eNA_Ph3 status after SA2#154 (1/3)</vt:lpstr>
      <vt:lpstr>FS_eNA_Ph3 status after SA2#154 (2/3)</vt:lpstr>
      <vt:lpstr>FS_eNA_Ph3 status after SA2#154 (3/3)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user4</cp:lastModifiedBy>
  <cp:revision>1954</cp:revision>
  <dcterms:created xsi:type="dcterms:W3CDTF">2008-08-30T09:32:00Z</dcterms:created>
  <dcterms:modified xsi:type="dcterms:W3CDTF">2022-11-24T13:44:30Z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5C5FF8EEFD7D45DF959FD796C5501327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