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87" r:id="rId3"/>
    <p:sldId id="790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xmlns="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05" autoAdjust="0"/>
    <p:restoredTop sz="94625" autoAdjust="0"/>
  </p:normalViewPr>
  <p:slideViewPr>
    <p:cSldViewPr snapToGrid="0">
      <p:cViewPr>
        <p:scale>
          <a:sx n="70" d="100"/>
          <a:sy n="70" d="100"/>
        </p:scale>
        <p:origin x="-115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#154AHE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16 - 20 January, 2023,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>
                <a:effectLst/>
              </a:rPr>
              <a:t>S2-2301353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XRM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Dan Wang, Yixue Lei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China Mobile, Tencent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8702062" cy="787400"/>
          </a:xfrm>
        </p:spPr>
        <p:txBody>
          <a:bodyPr/>
          <a:lstStyle/>
          <a:p>
            <a:r>
              <a:rPr lang="en-US" altLang="de-DE" sz="2800" b="1"/>
              <a:t>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SA2#154AHE </a:t>
            </a:r>
            <a:endParaRPr lang="de-DE" altLang="de-DE" sz="28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29202996"/>
              </p:ext>
            </p:extLst>
          </p:nvPr>
        </p:nvGraphicFramePr>
        <p:xfrm>
          <a:off x="198131" y="875395"/>
          <a:ext cx="8810067" cy="152888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990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6751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751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SP-221326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99176" y="2581890"/>
            <a:ext cx="8781862" cy="3885739"/>
          </a:xfr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The study was completed in Nov. 2022 and TR 23.700-60 v18.0.0 is published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Normative work started in SA2#154AH-e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Paper status: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15 CRs are approved.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100" dirty="0"/>
              <a:t>1 </a:t>
            </a:r>
            <a:r>
              <a:rPr lang="en-GB" sz="1100"/>
              <a:t>paper </a:t>
            </a:r>
            <a:r>
              <a:rPr lang="en-GB" sz="1100" smtClean="0"/>
              <a:t>is </a:t>
            </a:r>
            <a:r>
              <a:rPr lang="en-GB" sz="1100" dirty="0"/>
              <a:t>technically endorsed.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2 papers are POSTPONED  but can </a:t>
            </a:r>
            <a:r>
              <a:rPr lang="en-GB" sz="1100" dirty="0"/>
              <a:t>be used as baseline for </a:t>
            </a:r>
            <a:r>
              <a:rPr lang="en-GB" sz="1100"/>
              <a:t>discussion </a:t>
            </a:r>
            <a:r>
              <a:rPr lang="en-GB" sz="1100" smtClean="0"/>
              <a:t>in </a:t>
            </a:r>
            <a:r>
              <a:rPr lang="en-GB" sz="1100" dirty="0"/>
              <a:t>next meeting 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3 LSs are sent out to GSMA,  RAN2 and RAN1.</a:t>
            </a:r>
            <a:endParaRPr lang="en-US" altLang="de-DE" sz="1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2TUs are used in Jan 2023 meeting, 5 TUs for future meetings.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1 LS is sent to RAN2 to response the PDU set handling related questions.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1 LS is sent to RAN1 to response the Data Burst related questions.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zh-CN" sz="1800" b="1" dirty="0"/>
              <a:t>Other WG </a:t>
            </a:r>
            <a:r>
              <a:rPr lang="de-DE" altLang="zh-CN" sz="1800" b="1" dirty="0" err="1"/>
              <a:t>dependencies</a:t>
            </a:r>
            <a:endParaRPr lang="de-DE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 LS to GSMA about standard SST for XR and Media service.</a:t>
            </a:r>
            <a:endParaRPr lang="de-DE" altLang="zh-CN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 err="1"/>
              <a:t>Contentious</a:t>
            </a:r>
            <a:r>
              <a:rPr lang="de-DE" sz="1800" b="1" dirty="0"/>
              <a:t> </a:t>
            </a:r>
            <a:r>
              <a:rPr lang="de-DE" sz="1800" b="1" dirty="0" err="1"/>
              <a:t>Issue</a:t>
            </a:r>
            <a:r>
              <a:rPr lang="de-DE" sz="18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dirty="0"/>
              <a:t>None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2000" dirty="0"/>
          </a:p>
        </p:txBody>
      </p:sp>
    </p:spTree>
    <p:extLst>
      <p:ext uri="{BB962C8B-B14F-4D97-AF65-F5344CB8AC3E}">
        <p14:creationId xmlns:p14="http://schemas.microsoft.com/office/powerpoint/2010/main" xmlns="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34869" y="1043359"/>
            <a:ext cx="8554481" cy="48249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(SA2#155):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WID update to reflect the </a:t>
            </a:r>
            <a:r>
              <a:rPr lang="en-US" sz="1400"/>
              <a:t>new </a:t>
            </a:r>
            <a:r>
              <a:rPr lang="en-US" sz="1400" smtClean="0"/>
              <a:t>timeline, </a:t>
            </a:r>
            <a:r>
              <a:rPr lang="en-US" sz="1400"/>
              <a:t>completion </a:t>
            </a:r>
            <a:r>
              <a:rPr lang="en-US" sz="1400" smtClean="0"/>
              <a:t>date, and impact TSs.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err="1">
                <a:solidFill>
                  <a:srgbClr val="000000"/>
                </a:solidFill>
              </a:rPr>
              <a:t>Continue</a:t>
            </a:r>
            <a:r>
              <a:rPr lang="de-DE" altLang="zh-CN" sz="1400" dirty="0">
                <a:solidFill>
                  <a:srgbClr val="000000"/>
                </a:solidFill>
              </a:rPr>
              <a:t> </a:t>
            </a:r>
            <a:r>
              <a:rPr lang="de-DE" altLang="zh-CN" sz="1400" dirty="0" err="1">
                <a:solidFill>
                  <a:srgbClr val="000000"/>
                </a:solidFill>
              </a:rPr>
              <a:t>the</a:t>
            </a:r>
            <a:r>
              <a:rPr lang="de-DE" altLang="zh-CN" sz="1400" dirty="0">
                <a:solidFill>
                  <a:srgbClr val="000000"/>
                </a:solidFill>
              </a:rPr>
              <a:t> </a:t>
            </a:r>
            <a:r>
              <a:rPr lang="de-DE" altLang="zh-CN" sz="1400" dirty="0" err="1">
                <a:solidFill>
                  <a:srgbClr val="000000"/>
                </a:solidFill>
              </a:rPr>
              <a:t>normatvie</a:t>
            </a:r>
            <a:r>
              <a:rPr lang="de-DE" altLang="zh-CN" sz="1400" dirty="0">
                <a:solidFill>
                  <a:srgbClr val="000000"/>
                </a:solidFill>
              </a:rPr>
              <a:t> </a:t>
            </a:r>
            <a:r>
              <a:rPr lang="de-DE" altLang="zh-CN" sz="1400" dirty="0" err="1">
                <a:solidFill>
                  <a:srgbClr val="000000"/>
                </a:solidFill>
              </a:rPr>
              <a:t>work</a:t>
            </a:r>
            <a:r>
              <a:rPr lang="de-DE" altLang="zh-CN" sz="1400" dirty="0">
                <a:solidFill>
                  <a:srgbClr val="000000"/>
                </a:solidFill>
              </a:rPr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SA2#149 Feb’22:  TR skeleton, arch assumptions, Key Issues;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SA2#150 Apr’22: solutions discussions, and KIs. Finalize the KIs (no new KI proposal afterwards)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SA2#151 May’22: potential KI update, solution discussions; solution evaluation with low priority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SA2#152 Aug’22: solution updates (last chance for new solution)and start the evaluation and conclusion ; send TR for information;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SA2#153 Oct’22: evaluation and conclusion for TR </a:t>
            </a:r>
            <a:r>
              <a:rPr lang="en-US" altLang="zh-CN" sz="1400" dirty="0" err="1"/>
              <a:t>Kis</a:t>
            </a:r>
            <a:r>
              <a:rPr lang="en-US" altLang="zh-CN" sz="1400" dirty="0"/>
              <a:t>;</a:t>
            </a:r>
            <a:endParaRPr lang="en-US" altLang="zh-CN" sz="140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SA2#154 Nov’22: f</a:t>
            </a:r>
            <a:r>
              <a:rPr lang="en-US" sz="1400" dirty="0"/>
              <a:t>inalizing conclusion and resolving </a:t>
            </a:r>
            <a:r>
              <a:rPr lang="en-US" sz="1400" dirty="0" err="1"/>
              <a:t>ENs.</a:t>
            </a:r>
            <a:r>
              <a:rPr lang="en-US" altLang="zh-CN" sz="1400" dirty="0"/>
              <a:t>; WID Approval;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SA2#154AH Jan’23: Start the normative work;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SA2#155 Feb’23: WID update for timeline, continue the normative work;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SA2#156 April’23: Continue the normative work;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SA2#157 May’23: Continue and finalize the normative work.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dirty="0"/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xmlns="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0349510"/>
              </p:ext>
            </p:extLst>
          </p:nvPr>
        </p:nvGraphicFramePr>
        <p:xfrm>
          <a:off x="316116" y="2192178"/>
          <a:ext cx="8601547" cy="5702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9940">
                  <a:extLst>
                    <a:ext uri="{9D8B030D-6E8A-4147-A177-3AD203B41FA5}">
                      <a16:colId xmlns:a16="http://schemas.microsoft.com/office/drawing/2014/main" xmlns="" val="4005753941"/>
                    </a:ext>
                  </a:extLst>
                </a:gridCol>
                <a:gridCol w="772027">
                  <a:extLst>
                    <a:ext uri="{9D8B030D-6E8A-4147-A177-3AD203B41FA5}">
                      <a16:colId xmlns:a16="http://schemas.microsoft.com/office/drawing/2014/main" xmlns="" val="560377742"/>
                    </a:ext>
                  </a:extLst>
                </a:gridCol>
                <a:gridCol w="807936">
                  <a:extLst>
                    <a:ext uri="{9D8B030D-6E8A-4147-A177-3AD203B41FA5}">
                      <a16:colId xmlns:a16="http://schemas.microsoft.com/office/drawing/2014/main" xmlns="" val="1777870268"/>
                    </a:ext>
                  </a:extLst>
                </a:gridCol>
                <a:gridCol w="733114">
                  <a:extLst>
                    <a:ext uri="{9D8B030D-6E8A-4147-A177-3AD203B41FA5}">
                      <a16:colId xmlns:a16="http://schemas.microsoft.com/office/drawing/2014/main" xmlns="" val="3099781356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4073129191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41026050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1001182748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1202822553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855052040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161785237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301542961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833483613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107103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April,23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May,23</a:t>
                      </a: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3765011722"/>
                  </a:ext>
                </a:extLst>
              </a:tr>
              <a:tr h="16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#156E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#157</a:t>
                      </a: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2570883347"/>
                  </a:ext>
                </a:extLst>
              </a:tr>
              <a:tr h="2507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10-&gt;11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4-&gt;7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14-&gt;18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1 -&gt;2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816235128"/>
                  </a:ext>
                </a:extLst>
              </a:tr>
            </a:tbl>
          </a:graphicData>
        </a:graphic>
      </p:graphicFrame>
      <p:sp>
        <p:nvSpPr>
          <p:cNvPr id="7" name="Title 5"/>
          <p:cNvSpPr txBox="1">
            <a:spLocks/>
          </p:cNvSpPr>
          <p:nvPr/>
        </p:nvSpPr>
        <p:spPr bwMode="auto">
          <a:xfrm>
            <a:off x="179388" y="208196"/>
            <a:ext cx="8702062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XRM status after SA2#154AHE </a:t>
            </a:r>
            <a:endParaRPr kumimoji="0" lang="de-DE" altLang="de-DE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17810</TotalTime>
  <Words>422</Words>
  <Application>Microsoft Office PowerPoint</Application>
  <PresentationFormat>全屏显示(4:3)</PresentationFormat>
  <Paragraphs>94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XRM Status Report</vt:lpstr>
      <vt:lpstr>XRM status after SA2#154AHE </vt:lpstr>
      <vt:lpstr>幻灯片 3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cmcc-2</cp:lastModifiedBy>
  <cp:revision>2068</cp:revision>
  <dcterms:created xsi:type="dcterms:W3CDTF">2008-08-30T09:32:10Z</dcterms:created>
  <dcterms:modified xsi:type="dcterms:W3CDTF">2023-01-23T01:04:43Z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(3)e2C6hRnBsaDxgr85sMgM3piSpRJw5gFSjJIiIjJxlywZ+KQCgeUBNwDPhrDflJZDvbeDcLP/
D85HOhoxyFKQosj5K7tGr7jgN5/8RrM/Sl1F5WAGWK28OcrHVEcBFfnvtz3arf5Yv4+P3l5H
emcrtBIjFz9FWMAJs/UHDvX04JYwd0036jr5S0gr3fqWgb50YS4vaH8enaEjmjelDnb/HfhG
rqfbhhAx6YEuD8LEXd</vt:lpwstr>
  </property>
  <property fmtid="{D5CDD505-2E9C-101B-9397-08002B2CF9AE}" pid="9" name="_2015_ms_pID_7253431">
    <vt:lpwstr>X478VJ42gTEF8yfw2nADmUhnIj1/JhWQPjcFmylhLLmiUVsWA5hz0T
h/U0nBAyx5RgGBcfmAnj2rr0BAxsu06xiI+64VBKYccM96M4mYycqJxG8Xb4O3xVEEXggS80
81SrLnzKD+91XdsE4SDevFUoJlXh0KkCW3uKgURz1SvSsFOSEOKg8X5XMXiqdbD1SFFPS0p9
2HvBnYVfexO3V62OgkCFRKAhts2KoyYToc9R</vt:lpwstr>
  </property>
  <property fmtid="{D5CDD505-2E9C-101B-9397-08002B2CF9AE}" pid="10" name="_2015_ms_pID_7253432">
    <vt:lpwstr>w8fQPUwUlkaEqSTewyHYbRU=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1661760621</vt:lpwstr>
  </property>
</Properties>
</file>