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837" r:id="rId3"/>
    <p:sldId id="836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2A6EA8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68" d="100"/>
          <a:sy n="68" d="100"/>
        </p:scale>
        <p:origin x="82" y="94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1/23/2023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1/23/2023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5547524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356312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#154AHE</a:t>
            </a:r>
          </a:p>
          <a:p>
            <a:r>
              <a:rPr lang="de-DE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16-20 January 2023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>
                <a:effectLst/>
              </a:rPr>
              <a:t>S2-2301330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WG2#154AHE</a:t>
            </a:r>
            <a:r>
              <a:rPr lang="en-GB" altLang="de-DE" sz="1200" baseline="0" dirty="0">
                <a:solidFill>
                  <a:schemeClr val="bg1"/>
                </a:solidFill>
              </a:rPr>
              <a:t> E-Meeting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16-20 January, 2023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FS_5</a:t>
            </a:r>
            <a:r>
              <a:rPr lang="en-US" altLang="zh-CN" sz="3600" b="1" dirty="0"/>
              <a:t>MBS</a:t>
            </a:r>
            <a:r>
              <a:rPr lang="en-US" altLang="de-DE" sz="3600" b="1" dirty="0"/>
              <a:t>_Ph2</a:t>
            </a:r>
            <a:r>
              <a:rPr lang="en-US" altLang="de-DE" sz="3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1800" b="1" dirty="0">
                <a:latin typeface="Arial" charset="0"/>
              </a:rPr>
              <a:t>Li, </a:t>
            </a:r>
            <a:r>
              <a:rPr lang="en-US" altLang="zh-CN" sz="1800" b="1" dirty="0" err="1">
                <a:latin typeface="Arial" charset="0"/>
              </a:rPr>
              <a:t>Meng</a:t>
            </a:r>
            <a:endParaRPr lang="en-US" altLang="zh-CN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altLang="zh-CN" sz="1800" b="1" dirty="0">
                <a:latin typeface="Arial" charset="0"/>
              </a:rPr>
              <a:t>Huawei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FS_5MBS_Ph2, 5</a:t>
            </a:r>
            <a:r>
              <a:rPr lang="en-US" altLang="zh-CN" sz="2800" b="1" dirty="0"/>
              <a:t>MBS_Ph2</a:t>
            </a:r>
            <a:r>
              <a:rPr lang="en-US" altLang="de-DE" sz="2800" b="1" dirty="0"/>
              <a:t> status after SA2#154AHE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957689"/>
            <a:ext cx="8554481" cy="3424061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  <a:r>
              <a:rPr lang="en-US" altLang="zh-CN" sz="1200" dirty="0"/>
              <a:t> </a:t>
            </a:r>
            <a:endParaRPr lang="de-DE" altLang="de-DE" sz="1200" dirty="0"/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Totally 16 normative CRs were agreed.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Totally 4.5+1(additionally requested) </a:t>
            </a:r>
            <a:r>
              <a:rPr lang="en-US" altLang="zh-CN" sz="1200" dirty="0"/>
              <a:t>TUs</a:t>
            </a:r>
            <a:r>
              <a:rPr lang="en-US" altLang="de-DE" sz="1200" dirty="0"/>
              <a:t> were temporally requested for normative phase in 2023. 3.5 TUs have been used after SA2#154AHE. 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It is TBD whether extra TU(s) is needed as per the feedback of RAN WGs.   </a:t>
            </a:r>
            <a:endParaRPr lang="de-DE" altLang="de-DE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zh-CN" sz="1600" b="1" dirty="0"/>
              <a:t>RAN impacts and dependencies</a:t>
            </a:r>
            <a:r>
              <a:rPr lang="en-US" altLang="zh-CN" sz="1600" dirty="0"/>
              <a:t>: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The response LS has been sent to RAN2 and RAN3 in </a:t>
            </a:r>
            <a:r>
              <a:rPr lang="de-DE" altLang="de-DE" sz="1200" dirty="0">
                <a:solidFill>
                  <a:srgbClr val="000000"/>
                </a:solidFill>
              </a:rPr>
              <a:t>(S2-2211256) and highlighted the conclusions that requires coordination in the normative phase.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GB" altLang="zh-CN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GB" altLang="de-DE" sz="1500" b="1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de-DE" sz="1100" dirty="0"/>
              <a:t>None.</a:t>
            </a:r>
            <a:endParaRPr lang="de-DE" altLang="de-DE" sz="11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523D3BB3-8F1B-4509-A74D-3C5D912AE8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3098313"/>
              </p:ext>
            </p:extLst>
          </p:nvPr>
        </p:nvGraphicFramePr>
        <p:xfrm>
          <a:off x="179388" y="1277120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en-US" sz="1400" b="1" dirty="0"/>
                        <a:t>FS_5MBS_Ph2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Phase 2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→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en-US" sz="1400" b="1" dirty="0"/>
                        <a:t>5MBS_Ph2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Phase 2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→ 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SP-221131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504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840443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/>
              <a:t>FS_5MBS_Ph2, 5</a:t>
            </a:r>
            <a:r>
              <a:rPr lang="en-US" altLang="zh-CN" sz="2800" b="1" dirty="0"/>
              <a:t>MBS_Ph2</a:t>
            </a:r>
            <a:r>
              <a:rPr lang="en-US" altLang="de-DE" sz="2800" b="1" dirty="0"/>
              <a:t> status after SA2#154AHE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45970" y="995596"/>
            <a:ext cx="8554481" cy="52428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(SA2#155)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Continue to work on remaining issues (e.g. the remaining ENs, specifying the procedures for MOCN), and considering the potential responses from RAN WGs.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100% progress on the study.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SA2#149e, Feb (1TU): Focus on KIs, solutions are allowed. Agree the skeleton/scope/architectural assumption.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SA2#150e, Apr (1TU): Focus on Solutions and complete all KIs. Potential updates/new KIs. Last meeting for KI proposal/modification.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SA2#151e, May (2TUs): Solutions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SA2#152, Aug (2TUs): Solutions, evaluations, conclusions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SA2#153, Oct (1TU): Solution updates (No new Solutions), evaluations, conclusions: Approval of MBS_Ph2 WID.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SA2#154, Nov (0.5 TU): final conclusions: Adjustment/issues depends on RAN progress, update of the WID. (</a:t>
            </a:r>
            <a:r>
              <a:rPr lang="de-DE" altLang="de-DE" sz="1200" u="sng" dirty="0">
                <a:solidFill>
                  <a:srgbClr val="000000"/>
                </a:solidFill>
              </a:rPr>
              <a:t>NOTE: In SA2#154 meeting, we have to re-arrange the TU allocated for study/normative phase, so 0.5 TU is not the exact number</a:t>
            </a:r>
            <a:r>
              <a:rPr lang="en-US" altLang="zh-CN" sz="1200" dirty="0"/>
              <a:t>)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60% progress on the normative work.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SA2#154,154AH, (3.5 TU): Start the normative work.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SA2#155, Feb (1TU): Solving the remaining issue.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SA2#156, Apr (1TUs): Solving remaining issues especially related to RAN WGs response.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SA2#157, May (</a:t>
            </a:r>
            <a:r>
              <a:rPr lang="en-US" altLang="zh-CN" sz="1200" dirty="0">
                <a:highlight>
                  <a:srgbClr val="FFFF00"/>
                </a:highlight>
              </a:rPr>
              <a:t>TBD</a:t>
            </a:r>
            <a:r>
              <a:rPr lang="en-US" altLang="zh-CN" sz="1200" dirty="0"/>
              <a:t>).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55728351-E7E0-4F86-8167-1FF6423CE8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9333092"/>
              </p:ext>
            </p:extLst>
          </p:nvPr>
        </p:nvGraphicFramePr>
        <p:xfrm>
          <a:off x="345970" y="5405204"/>
          <a:ext cx="8721062" cy="457200"/>
        </p:xfrm>
        <a:graphic>
          <a:graphicData uri="http://schemas.openxmlformats.org/drawingml/2006/table">
            <a:tbl>
              <a:tblPr/>
              <a:tblGrid>
                <a:gridCol w="1008697">
                  <a:extLst>
                    <a:ext uri="{9D8B030D-6E8A-4147-A177-3AD203B41FA5}">
                      <a16:colId xmlns:a16="http://schemas.microsoft.com/office/drawing/2014/main" val="2988440705"/>
                    </a:ext>
                  </a:extLst>
                </a:gridCol>
                <a:gridCol w="857955">
                  <a:extLst>
                    <a:ext uri="{9D8B030D-6E8A-4147-A177-3AD203B41FA5}">
                      <a16:colId xmlns:a16="http://schemas.microsoft.com/office/drawing/2014/main" val="3038793773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81458223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394199137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451516036"/>
                    </a:ext>
                  </a:extLst>
                </a:gridCol>
                <a:gridCol w="564445">
                  <a:extLst>
                    <a:ext uri="{9D8B030D-6E8A-4147-A177-3AD203B41FA5}">
                      <a16:colId xmlns:a16="http://schemas.microsoft.com/office/drawing/2014/main" val="1665674047"/>
                    </a:ext>
                  </a:extLst>
                </a:gridCol>
                <a:gridCol w="620889">
                  <a:extLst>
                    <a:ext uri="{9D8B030D-6E8A-4147-A177-3AD203B41FA5}">
                      <a16:colId xmlns:a16="http://schemas.microsoft.com/office/drawing/2014/main" val="1810929969"/>
                    </a:ext>
                  </a:extLst>
                </a:gridCol>
                <a:gridCol w="530577">
                  <a:extLst>
                    <a:ext uri="{9D8B030D-6E8A-4147-A177-3AD203B41FA5}">
                      <a16:colId xmlns:a16="http://schemas.microsoft.com/office/drawing/2014/main" val="1232346366"/>
                    </a:ext>
                  </a:extLst>
                </a:gridCol>
                <a:gridCol w="530578">
                  <a:extLst>
                    <a:ext uri="{9D8B030D-6E8A-4147-A177-3AD203B41FA5}">
                      <a16:colId xmlns:a16="http://schemas.microsoft.com/office/drawing/2014/main" val="4170978771"/>
                    </a:ext>
                  </a:extLst>
                </a:gridCol>
                <a:gridCol w="530578">
                  <a:extLst>
                    <a:ext uri="{9D8B030D-6E8A-4147-A177-3AD203B41FA5}">
                      <a16:colId xmlns:a16="http://schemas.microsoft.com/office/drawing/2014/main" val="1198950478"/>
                    </a:ext>
                  </a:extLst>
                </a:gridCol>
                <a:gridCol w="541867">
                  <a:extLst>
                    <a:ext uri="{9D8B030D-6E8A-4147-A177-3AD203B41FA5}">
                      <a16:colId xmlns:a16="http://schemas.microsoft.com/office/drawing/2014/main" val="1027331592"/>
                    </a:ext>
                  </a:extLst>
                </a:gridCol>
                <a:gridCol w="485422">
                  <a:extLst>
                    <a:ext uri="{9D8B030D-6E8A-4147-A177-3AD203B41FA5}">
                      <a16:colId xmlns:a16="http://schemas.microsoft.com/office/drawing/2014/main" val="3435214700"/>
                    </a:ext>
                  </a:extLst>
                </a:gridCol>
                <a:gridCol w="496711">
                  <a:extLst>
                    <a:ext uri="{9D8B030D-6E8A-4147-A177-3AD203B41FA5}">
                      <a16:colId xmlns:a16="http://schemas.microsoft.com/office/drawing/2014/main" val="1609561959"/>
                    </a:ext>
                  </a:extLst>
                </a:gridCol>
                <a:gridCol w="521343">
                  <a:extLst>
                    <a:ext uri="{9D8B030D-6E8A-4147-A177-3AD203B41FA5}">
                      <a16:colId xmlns:a16="http://schemas.microsoft.com/office/drawing/2014/main" val="349511845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Apr,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May,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Aug,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Oct,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Nov,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Jan,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Apr,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May,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95793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SID/WID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Study  TU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Normative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#154AH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87594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FS_5MBS_Ph2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 </a:t>
                      </a:r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(TBD)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01094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564620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17776</TotalTime>
  <Words>510</Words>
  <Application>Microsoft Office PowerPoint</Application>
  <PresentationFormat>全屏显示(4:3)</PresentationFormat>
  <Paragraphs>86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 </vt:lpstr>
      <vt:lpstr>等线</vt:lpstr>
      <vt:lpstr>宋体</vt:lpstr>
      <vt:lpstr>Arial</vt:lpstr>
      <vt:lpstr>Calibri</vt:lpstr>
      <vt:lpstr>Times New Roman</vt:lpstr>
      <vt:lpstr>Office Theme</vt:lpstr>
      <vt:lpstr>FS_5MBS_Ph2 status report</vt:lpstr>
      <vt:lpstr>FS_5MBS_Ph2, 5MBS_Ph2 status after SA2#154AHE (1/2)</vt:lpstr>
      <vt:lpstr>FS_5MBS_Ph2, 5MBS_Ph2 status after SA2#154AHE (2/2)</vt:lpstr>
    </vt:vector>
  </TitlesOfParts>
  <Company>Huawei Technologies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FS_5MBS_Ph2 status report</dc:title>
  <dc:creator>LiMeng</dc:creator>
  <cp:keywords/>
  <dc:description/>
  <cp:lastModifiedBy>Huawei user revision</cp:lastModifiedBy>
  <cp:revision>1869</cp:revision>
  <dcterms:created xsi:type="dcterms:W3CDTF">2008-08-30T09:32:10Z</dcterms:created>
  <dcterms:modified xsi:type="dcterms:W3CDTF">2023-01-23T02:08:57Z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(3)9EM/NeQClM8CMLZeayOGBMLGv5MYolKIqFzHt4tAVO+8k4jZcvnvcroWetpWKJsCZWjib8Ut
xdvklOhgexbeRFAJUoHmMDo6JasgF5fGDRTrS43dLuu+qYwSCs20OV0wHxJE9jjvhHk0lEh4
vUx287r2MV2YKeXrBF4Wet06frODE1CCoeo7+9TvVkxWesiap/Dp5UObxcVf+0xzhFMtk6vv
yJyGzEFbxM7zbeqX+R</vt:lpwstr>
  </property>
  <property fmtid="{D5CDD505-2E9C-101B-9397-08002B2CF9AE}" pid="9" name="_2015_ms_pID_7253431">
    <vt:lpwstr>VdQSm3Lfn+TDgf7aYhDBFC1ycOdVsuStdKGXNCmiiJjA22QZeJQvWv
r1EKCRcngsRah2+zRgqDQdvApEGtMr6AW4Omqpvl99sr4Rj1/N+6/OfIEbUAOjebzlsvQ9WI
z+p+VHq/kN6fYrKZ2e8Zf1rfcPy4KIUUbS8SMkUuVvfis3ZWKA0VLR3yPK59fVwzlk0syaMo
/QpF+42A5AY7ZgnhkMokKEkG7bQlIOU81Y/b</vt:lpwstr>
  </property>
  <property fmtid="{D5CDD505-2E9C-101B-9397-08002B2CF9AE}" pid="10" name="_2015_ms_pID_7253432">
    <vt:lpwstr>4Q==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1666074013</vt:lpwstr>
  </property>
</Properties>
</file>