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6" d="100"/>
          <a:sy n="126" d="100"/>
        </p:scale>
        <p:origin x="1488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153E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 Oct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WG2#153E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10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17 Oct,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FS_Ranging_SL</a:t>
            </a:r>
            <a:r>
              <a:rPr lang="en-US" altLang="de-DE" sz="3600" b="1" dirty="0" smtClean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000" b="1" dirty="0" smtClean="0"/>
              <a:t>Sherry (Yang) Shen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Xiaomi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49288" y="382385"/>
            <a:ext cx="2074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S2-2209226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FS_Ranging_SL</a:t>
            </a:r>
            <a:r>
              <a:rPr lang="en-US" altLang="de-DE" sz="2800" b="1" dirty="0"/>
              <a:t> status after </a:t>
            </a:r>
            <a:r>
              <a:rPr lang="en-US" altLang="de-DE" sz="2800" b="1" dirty="0" smtClean="0"/>
              <a:t>SA2#153E </a:t>
            </a:r>
            <a:r>
              <a:rPr lang="en-US" altLang="de-DE" sz="2800" b="1" dirty="0"/>
              <a:t>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99063" y="2464038"/>
            <a:ext cx="6210300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TR </a:t>
            </a:r>
            <a:r>
              <a:rPr lang="en-US" altLang="de-DE" sz="1200" kern="0" dirty="0" smtClean="0"/>
              <a:t>23.700-86 </a:t>
            </a:r>
            <a:r>
              <a:rPr lang="en-US" altLang="de-DE" sz="1200" kern="0" dirty="0"/>
              <a:t>is available </a:t>
            </a:r>
            <a:r>
              <a:rPr lang="en-US" altLang="de-DE" sz="1200" kern="0" dirty="0" smtClean="0"/>
              <a:t>here:</a:t>
            </a:r>
            <a:r>
              <a:rPr lang="zh-CN" altLang="zh-CN" dirty="0" smtClean="0"/>
              <a:t> </a:t>
            </a:r>
            <a:r>
              <a:rPr lang="en-US" altLang="zh-CN" sz="1200" kern="0" dirty="0">
                <a:hlinkClick r:id="rId3"/>
              </a:rPr>
              <a:t>http://</a:t>
            </a:r>
            <a:r>
              <a:rPr lang="en-US" altLang="zh-CN" sz="1200" kern="0" dirty="0" smtClean="0">
                <a:hlinkClick r:id="rId3"/>
              </a:rPr>
              <a:t>www.3gpp.org/ftp/Specs/archive/23_series</a:t>
            </a:r>
            <a:r>
              <a:rPr lang="en-US" altLang="de-DE" sz="1200" kern="0" dirty="0" smtClean="0"/>
              <a:t>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</a:t>
            </a:r>
            <a:r>
              <a:rPr lang="en-US" altLang="de-DE" sz="1200" kern="0" dirty="0" smtClean="0"/>
              <a:t>3.5 TUs. </a:t>
            </a:r>
            <a:r>
              <a:rPr lang="en-US" altLang="de-DE" sz="1200" kern="0" dirty="0"/>
              <a:t>3</a:t>
            </a:r>
            <a:r>
              <a:rPr lang="en-US" altLang="de-DE" sz="1200" kern="0" dirty="0" smtClean="0"/>
              <a:t> TU is used, and 0.5 TU is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Evaluation &amp; Conclusion for the 8 KIs and 1 new solutions (Solution#34) are added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6</a:t>
            </a:r>
            <a:r>
              <a:rPr lang="en-US" altLang="de-DE" sz="1200" kern="0" dirty="0" smtClean="0"/>
              <a:t> Solutions are updated (#6, #10, #19, #20, #31, #32)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LS sent to RAN WGs for RAN dependent issues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 smtClean="0"/>
              <a:t>34 solutions and their mapping to Key Issues (see the table)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Terminologies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RAN </a:t>
            </a:r>
            <a:r>
              <a:rPr lang="en-US" altLang="zh-CN" sz="1200" dirty="0"/>
              <a:t>impacts or dependencies identified for Key Issue </a:t>
            </a:r>
            <a:r>
              <a:rPr lang="en-US" altLang="zh-CN" sz="1200" dirty="0" smtClean="0"/>
              <a:t>#1, #2, #3, #4</a:t>
            </a:r>
            <a:r>
              <a:rPr lang="en-US" altLang="zh-CN" sz="1200" dirty="0"/>
              <a:t>, #5 and #8 and their corresponding </a:t>
            </a:r>
            <a:r>
              <a:rPr lang="en-US" altLang="zh-CN" sz="1200" dirty="0" smtClean="0"/>
              <a:t>solutions</a:t>
            </a:r>
            <a:endParaRPr lang="en-US" altLang="zh-CN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SA3 dependencies</a:t>
            </a:r>
            <a:r>
              <a:rPr lang="zh-CN" altLang="en-US" sz="1600" b="1" dirty="0"/>
              <a:t>：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200" dirty="0"/>
              <a:t>Privacy protection and other security aspects identified in Solution #6, #9, #11, #13, #17, #18, #19, #20, #21, #24, #25, #</a:t>
            </a:r>
            <a:r>
              <a:rPr lang="en-GB" altLang="zh-CN" sz="1200" dirty="0" smtClean="0"/>
              <a:t>31, </a:t>
            </a:r>
            <a:r>
              <a:rPr lang="en-GB" altLang="zh-CN" sz="1200" dirty="0"/>
              <a:t>#</a:t>
            </a:r>
            <a:r>
              <a:rPr lang="en-GB" altLang="zh-CN" sz="1200" dirty="0" smtClean="0"/>
              <a:t>33 and #34.</a:t>
            </a:r>
            <a:endParaRPr lang="de-DE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/>
              <a:t>TR completion postponed to Jan. 2023, due to no TU on #154.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altLang="zh-CN" sz="1200" kern="0" dirty="0" smtClean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5188552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Jan,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633316"/>
              </p:ext>
            </p:extLst>
          </p:nvPr>
        </p:nvGraphicFramePr>
        <p:xfrm>
          <a:off x="6309363" y="2319258"/>
          <a:ext cx="2834637" cy="45190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0487">
                  <a:extLst>
                    <a:ext uri="{9D8B030D-6E8A-4147-A177-3AD203B41FA5}">
                      <a16:colId xmlns:a16="http://schemas.microsoft.com/office/drawing/2014/main" val="3835071148"/>
                    </a:ext>
                  </a:extLst>
                </a:gridCol>
                <a:gridCol w="280697">
                  <a:extLst>
                    <a:ext uri="{9D8B030D-6E8A-4147-A177-3AD203B41FA5}">
                      <a16:colId xmlns:a16="http://schemas.microsoft.com/office/drawing/2014/main" val="896263893"/>
                    </a:ext>
                  </a:extLst>
                </a:gridCol>
                <a:gridCol w="314515">
                  <a:extLst>
                    <a:ext uri="{9D8B030D-6E8A-4147-A177-3AD203B41FA5}">
                      <a16:colId xmlns:a16="http://schemas.microsoft.com/office/drawing/2014/main" val="3801812521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3544401493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1493375446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1996434330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1893426041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160750861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2812287881"/>
                    </a:ext>
                  </a:extLst>
                </a:gridCol>
              </a:tblGrid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8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Key Issues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6471429"/>
                  </a:ext>
                </a:extLst>
              </a:tr>
              <a:tr h="35676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Solutions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2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3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4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5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6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7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8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6075889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774504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19295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3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217424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4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364826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5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552128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6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0686808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7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8178644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8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600936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9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570698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10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6962899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11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9165230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12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4495688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13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983657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14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305527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15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2257852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16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543030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17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183660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18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785458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19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r>
                        <a:rPr lang="en-US" altLang="zh-CN" sz="700" dirty="0" smtClean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526159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20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8569625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21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65039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22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875429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23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7313080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24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182894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25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09647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26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112800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27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772398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28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2496730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29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1588660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30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3440439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31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45426392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32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920677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33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588653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7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7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7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22082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FS_Ranging_SL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SA2#153E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182" y="1247961"/>
            <a:ext cx="8644418" cy="149524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</a:t>
            </a:r>
            <a:r>
              <a:rPr lang="de-DE" sz="1800" b="1" dirty="0"/>
              <a:t>for the Next </a:t>
            </a:r>
            <a:r>
              <a:rPr lang="de-DE" sz="1800" b="1" dirty="0" smtClean="0"/>
              <a:t>Meeting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 smtClean="0"/>
              <a:t>SA2#154: </a:t>
            </a:r>
            <a:r>
              <a:rPr lang="en-US" altLang="zh-CN" sz="1400" dirty="0"/>
              <a:t>establish the new </a:t>
            </a:r>
            <a:r>
              <a:rPr lang="en-US" altLang="zh-CN" sz="1400" dirty="0" smtClean="0"/>
              <a:t>WID, no TU for TR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 smtClean="0"/>
              <a:t>SA2#154AH: </a:t>
            </a:r>
            <a:r>
              <a:rPr lang="en-US" altLang="zh-CN" sz="1400" dirty="0" smtClean="0"/>
              <a:t>No updates to definition, Key Issues and Architecture </a:t>
            </a:r>
            <a:r>
              <a:rPr lang="en-US" altLang="zh-CN" sz="1400" dirty="0" err="1" smtClean="0"/>
              <a:t>Requirements&amp;Assumptions</a:t>
            </a:r>
            <a:r>
              <a:rPr lang="en-US" altLang="zh-CN" sz="1400" dirty="0" smtClean="0"/>
              <a:t> (except editorial changes and issues remarked with EN), no new solution, finalize existing solutions &amp; the  </a:t>
            </a:r>
            <a:r>
              <a:rPr lang="en-US" altLang="zh-CN" sz="1400" dirty="0" err="1" smtClean="0"/>
              <a:t>Evaluation&amp;Conclusions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and start normative work which are concluded in the TR.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800" b="1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29" y="2682241"/>
            <a:ext cx="8936671" cy="355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b="1" dirty="0"/>
              <a:t>FS_Ranging_SL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at </a:t>
            </a:r>
            <a:r>
              <a:rPr lang="en-US" altLang="de-DE" b="1" dirty="0" smtClean="0"/>
              <a:t>SA#98e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46861" y="248949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</a:t>
            </a:r>
            <a:r>
              <a:rPr lang="de-DE" altLang="de-DE" sz="1800" kern="0" dirty="0" smtClean="0"/>
              <a:t>SA#97-e</a:t>
            </a:r>
            <a:r>
              <a:rPr lang="de-DE" altLang="de-DE" sz="18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Evaluation &amp; Conclusion for the 8 KIs and 1 new solutions (Solution#34) are added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6 Solutions are updated (#6, #10, #19, #20, #31, #32)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LS sent to RAN WGs for RAN dependent </a:t>
            </a:r>
            <a:r>
              <a:rPr lang="en-US" altLang="de-DE" sz="1400" kern="0" dirty="0" smtClean="0"/>
              <a:t>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new </a:t>
            </a:r>
            <a:r>
              <a:rPr lang="en-US" altLang="zh-CN" sz="1400" dirty="0" smtClean="0"/>
              <a:t>WID is expected to be approved on </a:t>
            </a:r>
            <a:r>
              <a:rPr lang="de-DE" altLang="zh-CN" sz="1400" dirty="0" smtClean="0"/>
              <a:t>SA2#154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 smtClean="0"/>
              <a:t>RAN </a:t>
            </a:r>
            <a:r>
              <a:rPr lang="en-US" sz="1800" kern="0" dirty="0"/>
              <a:t>impacts and dependencies: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Terminologies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#1, #2, #3, #4, #5 and #8 and their corresponding </a:t>
            </a:r>
            <a:r>
              <a:rPr lang="en-US" altLang="zh-CN" sz="1400" dirty="0" smtClean="0"/>
              <a:t>solutions</a:t>
            </a:r>
            <a:endParaRPr lang="en-US" altLang="zh-CN" sz="1400" strike="sngStrike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800" kern="0" dirty="0" smtClean="0"/>
              <a:t>SA3 </a:t>
            </a:r>
            <a:r>
              <a:rPr lang="de-DE" altLang="zh-CN" sz="1800" kern="0" dirty="0"/>
              <a:t>dependencies</a:t>
            </a:r>
            <a:r>
              <a:rPr lang="zh-CN" altLang="en-US" sz="1800" kern="0" dirty="0"/>
              <a:t>：</a:t>
            </a:r>
            <a:endParaRPr lang="en-US" altLang="zh-CN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Privacy protection and other security aspects identified in Solution </a:t>
            </a:r>
            <a:r>
              <a:rPr lang="en-GB" altLang="zh-CN" sz="1400" dirty="0" smtClean="0"/>
              <a:t>#6, #9</a:t>
            </a:r>
            <a:r>
              <a:rPr lang="en-GB" altLang="zh-CN" sz="1400" dirty="0"/>
              <a:t>, #11, #13, #17, #18, #19, #20, #21, </a:t>
            </a:r>
            <a:r>
              <a:rPr lang="en-GB" altLang="zh-CN" sz="1400" dirty="0" smtClean="0"/>
              <a:t>#24, #</a:t>
            </a:r>
            <a:r>
              <a:rPr lang="en-GB" altLang="zh-CN" sz="1400" dirty="0"/>
              <a:t>25, </a:t>
            </a:r>
            <a:r>
              <a:rPr lang="en-GB" altLang="zh-CN" sz="1400" dirty="0" smtClean="0"/>
              <a:t>#31, #33 and #34</a:t>
            </a:r>
            <a:endParaRPr lang="de-DE" sz="1400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 smtClean="0"/>
              <a:t>Next </a:t>
            </a:r>
            <a:r>
              <a:rPr lang="de-DE" sz="1800" kern="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 smtClean="0"/>
              <a:t>SA2#154AH</a:t>
            </a:r>
            <a:r>
              <a:rPr lang="de-DE" altLang="zh-CN" sz="1400" b="1" dirty="0"/>
              <a:t>: </a:t>
            </a:r>
            <a:r>
              <a:rPr lang="en-US" altLang="zh-CN" sz="1400" dirty="0"/>
              <a:t>No updates to definition, Key Issues and Architecture </a:t>
            </a:r>
            <a:r>
              <a:rPr lang="en-US" altLang="zh-CN" sz="1400" dirty="0" err="1"/>
              <a:t>Requirements&amp;Assumptions</a:t>
            </a:r>
            <a:r>
              <a:rPr lang="en-US" altLang="zh-CN" sz="1400" dirty="0"/>
              <a:t> (except editorial changes and issues remarked with EN), no new solution, finalize existing solutions &amp; the  </a:t>
            </a:r>
            <a:r>
              <a:rPr lang="en-US" altLang="zh-CN" sz="1400" dirty="0" err="1"/>
              <a:t>Evaluation&amp;Conclusions</a:t>
            </a:r>
            <a:r>
              <a:rPr lang="en-US" altLang="zh-CN" sz="1400" dirty="0"/>
              <a:t> and start normative work which are </a:t>
            </a:r>
            <a:r>
              <a:rPr lang="en-US" altLang="zh-CN" sz="1400" dirty="0" smtClean="0"/>
              <a:t>concluded in the TR.</a:t>
            </a:r>
            <a:r>
              <a:rPr lang="en-US" altLang="zh-CN" sz="1200" kern="0" dirty="0" smtClean="0"/>
              <a:t> </a:t>
            </a:r>
            <a:endParaRPr lang="en-US" altLang="zh-CN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6877106"/>
              </p:ext>
            </p:extLst>
          </p:nvPr>
        </p:nvGraphicFramePr>
        <p:xfrm>
          <a:off x="170675" y="139888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Jan,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09cef1fd-e61b-4dbf-b745-21988b13f978"/>
    <ds:schemaRef ds:uri="dcc30912-d230-4cc2-b11f-bb5ca2a6b6f5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44796</TotalTime>
  <Words>862</Words>
  <Application>Microsoft Office PowerPoint</Application>
  <PresentationFormat>全屏显示(4:3)</PresentationFormat>
  <Paragraphs>369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FS_Ranging_SL Status Report</vt:lpstr>
      <vt:lpstr>FS_Ranging_SL status after SA2#153E (1/2)</vt:lpstr>
      <vt:lpstr>FS_Ranging_SL status after SA2#153E (2/2)</vt:lpstr>
      <vt:lpstr>FS_Ranging_SL status at SA#98e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Mi</cp:lastModifiedBy>
  <cp:revision>1897</cp:revision>
  <dcterms:created xsi:type="dcterms:W3CDTF">2008-08-30T09:32:10Z</dcterms:created>
  <dcterms:modified xsi:type="dcterms:W3CDTF">2022-10-19T09:32:03Z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