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7" r:id="rId6"/>
    <p:sldId id="788" r:id="rId7"/>
    <p:sldId id="786" r:id="rId8"/>
    <p:sldId id="789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Samsung_r08" initials="DGE" lastIdx="1" clrIdx="1">
    <p:extLst>
      <p:ext uri="{19B8F6BF-5375-455C-9EA6-DF929625EA0E}">
        <p15:presenceInfo xmlns:p15="http://schemas.microsoft.com/office/powerpoint/2012/main" userId="Samsung_r08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52" autoAdjust="0"/>
    <p:restoredTop sz="94627" autoAdjust="0"/>
  </p:normalViewPr>
  <p:slideViewPr>
    <p:cSldViewPr snapToGrid="0">
      <p:cViewPr varScale="1">
        <p:scale>
          <a:sx n="99" d="100"/>
          <a:sy n="99" d="100"/>
        </p:scale>
        <p:origin x="61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8361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#153E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10th – 17th </a:t>
            </a:r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October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10.4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2258" y="360231"/>
            <a:ext cx="22074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S2-2209214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9B8BBF-BB33-B0EE-F276-4177DE06185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71713" y="6718300"/>
            <a:ext cx="46037" cy="444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02355" y="6629400"/>
            <a:ext cx="6169025" cy="207963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30565" y="6618116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WG2#153E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October 10 - 17, 2022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53E_Electronic_2022-10/Docs/S2-220811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3gpp.org/ftp/tsg_sa/WG2_Arch/TSGS2_153E_Electronic_2022-10/INBOX/S2-2209910.zip" TargetMode="External"/><Relationship Id="rId5" Type="http://schemas.openxmlformats.org/officeDocument/2006/relationships/hyperlink" Target="file:///C:\US000141.INNOPEAKTECH\Downloads\Docs\S2-2208109.zip" TargetMode="External"/><Relationship Id="rId4" Type="http://schemas.openxmlformats.org/officeDocument/2006/relationships/hyperlink" Target="https://www.3gpp.org/ftp/tsg_sa/WG2_Arch/TSGS2_153E_Electronic_2022-10/Docs/S2-2208156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Document.docx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s://www.3gpp.org/ftp/tsg_sa/WG2_Arch/TSGS2_152E_Electronic_2022-08/Docs/S2-2205451.zip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10" Type="http://schemas.openxmlformats.org/officeDocument/2006/relationships/image" Target="../media/image8.png"/><Relationship Id="rId4" Type="http://schemas.openxmlformats.org/officeDocument/2006/relationships/hyperlink" Target="https://www.3gpp.org/ftp/tsg_sa/WG2_Arch/TSGS2_152E_Electronic_2022-08/Docs/S2-2205455.zip" TargetMode="External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FS_AIMLsys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3"/>
            <a:ext cx="6400800" cy="1491271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Tricci So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dirty="0">
                <a:latin typeface="Arial" charset="0"/>
              </a:rPr>
              <a:t>OPPO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</a:p>
          <a:p>
            <a:pPr>
              <a:lnSpc>
                <a:spcPct val="80000"/>
              </a:lnSpc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David Gutierrez Estevez</a:t>
            </a:r>
          </a:p>
          <a:p>
            <a:pPr>
              <a:lnSpc>
                <a:spcPct val="80000"/>
              </a:lnSpc>
            </a:pPr>
            <a:r>
              <a:rPr lang="en-GB" sz="1800" dirty="0">
                <a:latin typeface="Arial" charset="0"/>
              </a:rPr>
              <a:t>Samsung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</a:p>
          <a:p>
            <a:pPr>
              <a:lnSpc>
                <a:spcPct val="80000"/>
              </a:lnSpc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en-US" alt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FS_FS_AIMLsys_Ph2 status after SA2#153E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1" y="2281331"/>
            <a:ext cx="8672750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de-DE" altLang="de-DE" sz="1000" dirty="0"/>
              <a:t>FS_</a:t>
            </a:r>
            <a:r>
              <a:rPr lang="en-US" altLang="de-DE" sz="1000" dirty="0" err="1"/>
              <a:t>AIMLsys</a:t>
            </a:r>
            <a:r>
              <a:rPr lang="en-US" altLang="de-DE" sz="1000" dirty="0"/>
              <a:t> </a:t>
            </a:r>
            <a:r>
              <a:rPr lang="de-DE" altLang="de-DE" sz="1000" dirty="0"/>
              <a:t>TR 23.700-80 v1.1.0 </a:t>
            </a:r>
            <a:r>
              <a:rPr lang="de-DE" altLang="de-DE" sz="1000" dirty="0" err="1"/>
              <a:t>is</a:t>
            </a:r>
            <a:r>
              <a:rPr lang="de-DE" altLang="de-DE" sz="1000" dirty="0"/>
              <a:t> </a:t>
            </a:r>
            <a:r>
              <a:rPr lang="de-DE" altLang="de-DE" sz="1000" dirty="0" err="1"/>
              <a:t>available</a:t>
            </a:r>
            <a:endParaRPr lang="de-DE" altLang="de-DE" sz="1000" dirty="0"/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000" dirty="0"/>
              <a:t>Total TUs requested for Study Phase in 2022 is 7 TUs of which </a:t>
            </a:r>
            <a:r>
              <a:rPr lang="en-US" altLang="de-DE" sz="1000" dirty="0">
                <a:solidFill>
                  <a:srgbClr val="FF0000"/>
                </a:solidFill>
              </a:rPr>
              <a:t>7</a:t>
            </a:r>
            <a:r>
              <a:rPr lang="en-US" altLang="de-DE" sz="1000" dirty="0"/>
              <a:t> TUs have been consumed and </a:t>
            </a:r>
            <a:r>
              <a:rPr lang="en-US" altLang="de-DE" sz="1000" dirty="0">
                <a:solidFill>
                  <a:srgbClr val="FF0000"/>
                </a:solidFill>
              </a:rPr>
              <a:t>0</a:t>
            </a:r>
            <a:r>
              <a:rPr lang="en-US" altLang="de-DE" sz="1000" dirty="0"/>
              <a:t>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000" dirty="0"/>
              <a:t>Full coverage of all 7 Key Issues during SA2#153E with solution updates, general architecture principles, KI evaluations and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000" dirty="0"/>
              <a:t>3 </a:t>
            </a:r>
            <a:r>
              <a:rPr lang="en-US" altLang="de-DE" sz="1000" dirty="0" err="1"/>
              <a:t>LSin</a:t>
            </a:r>
            <a:r>
              <a:rPr lang="en-US" altLang="de-DE" sz="1000" dirty="0"/>
              <a:t> were received from SA4 and SA3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Abadi" panose="020B0604020104020204" pitchFamily="34" charset="0"/>
              <a:buChar char="-"/>
            </a:pPr>
            <a:r>
              <a:rPr lang="en-US" sz="1000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3"/>
              </a:rPr>
              <a:t>S2-2208110</a:t>
            </a:r>
            <a:r>
              <a:rPr lang="en-GB" sz="10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1000" dirty="0">
                <a:effectLst/>
                <a:latin typeface="+mj-lt"/>
                <a:ea typeface="Times New Roman" panose="02020603050405020304" pitchFamily="18" charset="0"/>
              </a:rPr>
              <a:t>LS from SA WG3: </a:t>
            </a:r>
            <a:r>
              <a:rPr lang="en-GB" sz="1000" dirty="0">
                <a:effectLst/>
                <a:ea typeface="Times New Roman" panose="02020603050405020304" pitchFamily="18" charset="0"/>
              </a:rPr>
              <a:t>LS reply on 5GC information exposure to UE (Revision of Postponed S2-2205455 from S2#152-e)</a:t>
            </a:r>
            <a:endParaRPr lang="en-US" sz="1000" dirty="0">
              <a:effectLst/>
              <a:ea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buFont typeface="Abadi" panose="020B0604020104020204" pitchFamily="34" charset="0"/>
              <a:buChar char="-"/>
            </a:pPr>
            <a:r>
              <a:rPr lang="en-US" sz="1000" u="sng" dirty="0">
                <a:solidFill>
                  <a:srgbClr val="0000FF"/>
                </a:solidFill>
                <a:effectLst/>
                <a:latin typeface="+mj-lt"/>
                <a:ea typeface="Times New Roman" panose="02020603050405020304" pitchFamily="18" charset="0"/>
                <a:hlinkClick r:id="rId4"/>
              </a:rPr>
              <a:t>S2-2208156</a:t>
            </a:r>
            <a:r>
              <a:rPr lang="en-GB" sz="1000" dirty="0">
                <a:effectLst/>
                <a:latin typeface="+mj-lt"/>
                <a:ea typeface="Times New Roman" panose="02020603050405020304" pitchFamily="18" charset="0"/>
              </a:rPr>
              <a:t>: </a:t>
            </a:r>
            <a:r>
              <a:rPr lang="en-US" sz="1000" dirty="0">
                <a:effectLst/>
                <a:latin typeface="+mj-lt"/>
                <a:ea typeface="Times New Roman" panose="02020603050405020304" pitchFamily="18" charset="0"/>
              </a:rPr>
              <a:t>LS from SA WG4: </a:t>
            </a:r>
            <a:r>
              <a:rPr lang="en-GB" sz="1000" dirty="0">
                <a:effectLst/>
                <a:ea typeface="Times New Roman" panose="02020603050405020304" pitchFamily="18" charset="0"/>
              </a:rPr>
              <a:t>Reply LS to SA2 on 5G Core Information Exposure to UE 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Abadi" panose="020B0604020104020204" pitchFamily="34" charset="0"/>
              <a:buChar char="-"/>
            </a:pPr>
            <a:r>
              <a:rPr lang="en-GB" sz="1000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5"/>
              </a:rPr>
              <a:t>S2-2208109</a:t>
            </a:r>
            <a:r>
              <a:rPr lang="en-GB" sz="1000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</a:rPr>
              <a:t>: </a:t>
            </a:r>
            <a:r>
              <a:rPr lang="en-GB" sz="1000" dirty="0">
                <a:effectLst/>
                <a:ea typeface="Times New Roman" panose="02020603050405020304" pitchFamily="18" charset="0"/>
              </a:rPr>
              <a:t>LS from SA WG4</a:t>
            </a:r>
            <a:r>
              <a:rPr lang="en-GB" sz="1000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</a:rPr>
              <a:t>: </a:t>
            </a:r>
            <a:r>
              <a:rPr lang="en-GB" sz="1000" dirty="0">
                <a:effectLst/>
                <a:ea typeface="Times New Roman" panose="02020603050405020304" pitchFamily="18" charset="0"/>
              </a:rPr>
              <a:t>LS on User plane solution for 5GC information exposure to UE</a:t>
            </a:r>
            <a:endParaRPr lang="en-US" sz="1000" dirty="0">
              <a:effectLst/>
              <a:ea typeface="Times New Roman" panose="02020603050405020304" pitchFamily="18" charset="0"/>
            </a:endParaRPr>
          </a:p>
          <a:p>
            <a:pPr marL="741363" lvl="2" indent="-287338"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</a:pPr>
            <a:r>
              <a:rPr lang="en-US" altLang="de-DE" sz="1000" dirty="0">
                <a:latin typeface="+mj-lt"/>
              </a:rPr>
              <a:t>1 </a:t>
            </a:r>
            <a:r>
              <a:rPr lang="en-US" altLang="de-DE" sz="1000" dirty="0" err="1">
                <a:latin typeface="+mj-lt"/>
              </a:rPr>
              <a:t>LSout</a:t>
            </a:r>
            <a:r>
              <a:rPr lang="en-US" altLang="de-DE" sz="1000" dirty="0">
                <a:latin typeface="+mj-lt"/>
              </a:rPr>
              <a:t> was sent from SA2 to SA4, SA3 (cc SA1) for responding S2-2208109</a:t>
            </a:r>
          </a:p>
          <a:p>
            <a:pPr marL="1146175" lvl="3" indent="-234950"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en-US" altLang="de-DE" sz="1000" dirty="0">
                <a:latin typeface="+mj-lt"/>
                <a:hlinkClick r:id="rId6"/>
              </a:rPr>
              <a:t>S2-2209910</a:t>
            </a:r>
            <a:r>
              <a:rPr lang="en-US" altLang="de-DE" sz="800" dirty="0">
                <a:latin typeface="+mj-lt"/>
              </a:rPr>
              <a:t>: </a:t>
            </a:r>
            <a:r>
              <a:rPr lang="en-US" altLang="de-DE" sz="1000" dirty="0"/>
              <a:t>LS to SA4</a:t>
            </a:r>
            <a:r>
              <a:rPr lang="en-US" altLang="de-DE" sz="1000" dirty="0">
                <a:solidFill>
                  <a:srgbClr val="FF0000"/>
                </a:solidFill>
              </a:rPr>
              <a:t>, </a:t>
            </a:r>
            <a:r>
              <a:rPr lang="en-US" altLang="de-DE" sz="1000" dirty="0"/>
              <a:t>SA3 (cc SA1)</a:t>
            </a:r>
            <a:r>
              <a:rPr lang="en-GB" sz="1000" dirty="0">
                <a:effectLst/>
                <a:ea typeface="Times New Roman" panose="02020603050405020304" pitchFamily="18" charset="0"/>
              </a:rPr>
              <a:t>: LS on User plane solution for 5GC information exposure to UE</a:t>
            </a:r>
            <a:endParaRPr lang="en-US" altLang="de-DE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Progress Summary per KI in SA2#153E</a:t>
            </a:r>
            <a:r>
              <a:rPr lang="de-DE" altLang="de-DE" sz="1200" b="1" dirty="0"/>
              <a:t>:  </a:t>
            </a:r>
            <a:endParaRPr lang="de-DE" altLang="de-DE" sz="1200" i="1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0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General Architecture Principle: No conclusion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0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KI#1: </a:t>
            </a:r>
            <a:r>
              <a:rPr lang="en-GB" sz="1000" dirty="0">
                <a:ea typeface="SimSun" panose="02010600030101010101" pitchFamily="2" charset="-122"/>
                <a:cs typeface="Times New Roman" panose="02020603050405020304" pitchFamily="18" charset="0"/>
              </a:rPr>
              <a:t>concluded and to be proceeded to normative work </a:t>
            </a:r>
            <a:endParaRPr lang="en-GB" sz="1000" dirty="0">
              <a:effectLst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0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KI#2: </a:t>
            </a:r>
            <a:r>
              <a:rPr lang="en-GB" sz="1000" dirty="0">
                <a:solidFill>
                  <a:srgbClr val="000000"/>
                </a:solidFill>
                <a:ea typeface="DengXian" panose="02010600030101010101" pitchFamily="2" charset="-122"/>
                <a:cs typeface="Arial" panose="020B0604020202020204" pitchFamily="34" charset="0"/>
              </a:rPr>
              <a:t>concluded</a:t>
            </a:r>
            <a:r>
              <a:rPr lang="en-GB" sz="10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 with no normative work expected in R18 due to lack of SA1 requirements</a:t>
            </a:r>
            <a:endParaRPr lang="en-GB" sz="1000" dirty="0">
              <a:effectLst/>
              <a:ea typeface="DengXian" panose="02010600030101010101" pitchFamily="2" charset="-122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000" dirty="0">
                <a:effectLst/>
                <a:ea typeface="Malgun Gothic" panose="020B0503020000020004" pitchFamily="34" charset="-127"/>
              </a:rPr>
              <a:t>KI#3: concluded and to be proceeded to normative work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000" dirty="0">
                <a:solidFill>
                  <a:srgbClr val="000000"/>
                </a:solidFill>
                <a:effectLst/>
                <a:ea typeface="Malgun Gothic" panose="020B0503020000020004" pitchFamily="34" charset="-127"/>
              </a:rPr>
              <a:t>KI#4: </a:t>
            </a:r>
            <a:r>
              <a:rPr lang="en-GB" sz="1000" dirty="0">
                <a:effectLst/>
                <a:ea typeface="Malgun Gothic" panose="020B0503020000020004" pitchFamily="34" charset="-127"/>
              </a:rPr>
              <a:t>concluded and to be proceeded to normative work</a:t>
            </a:r>
            <a:endParaRPr lang="en-GB" sz="1000" dirty="0">
              <a:effectLst/>
              <a:ea typeface="DengXian" panose="02010600030101010101" pitchFamily="2" charset="-122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0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KI#5: </a:t>
            </a:r>
            <a:r>
              <a:rPr lang="en-US" sz="1000" dirty="0">
                <a:effectLst/>
                <a:ea typeface="Malgun Gothic" panose="020B0503020000020004" pitchFamily="34" charset="-127"/>
              </a:rPr>
              <a:t>partly concluded with 1 outstanding issue</a:t>
            </a:r>
            <a:endParaRPr lang="en-GB" sz="1000" dirty="0">
              <a:effectLst/>
              <a:ea typeface="DengXian" panose="02010600030101010101" pitchFamily="2" charset="-122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000" dirty="0">
                <a:solidFill>
                  <a:srgbClr val="000000"/>
                </a:solidFill>
                <a:ea typeface="DengXian" panose="02010600030101010101" pitchFamily="2" charset="-122"/>
                <a:cs typeface="Calibri" panose="020F0502020204030204" pitchFamily="34" charset="0"/>
              </a:rPr>
              <a:t>KI#6: </a:t>
            </a:r>
            <a:r>
              <a:rPr lang="en-GB" sz="1000" dirty="0">
                <a:solidFill>
                  <a:srgbClr val="000000"/>
                </a:solidFill>
                <a:ea typeface="Malgun Gothic" panose="020B0503020000020004" pitchFamily="34" charset="-127"/>
                <a:cs typeface="Calibri" panose="020F0502020204030204" pitchFamily="34" charset="0"/>
              </a:rPr>
              <a:t>concluded and to be proceeded to normative work</a:t>
            </a:r>
            <a:endParaRPr lang="en-GB" sz="1000" dirty="0">
              <a:effectLst/>
              <a:ea typeface="DengXian" panose="02010600030101010101" pitchFamily="2" charset="-122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0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KI#7: no conclusion reached, on FL Member Selection Assistance Functionality working assumption </a:t>
            </a:r>
            <a:r>
              <a:rPr lang="en-US" sz="1000" dirty="0">
                <a:solidFill>
                  <a:srgbClr val="000000"/>
                </a:solidFill>
                <a:ea typeface="DengXian" panose="02010600030101010101" pitchFamily="2" charset="-122"/>
                <a:cs typeface="Calibri" panose="020F0502020204030204" pitchFamily="34" charset="0"/>
              </a:rPr>
              <a:t>was proposed </a:t>
            </a:r>
            <a:r>
              <a:rPr lang="en-US" sz="1000" dirty="0">
                <a:ea typeface="DengXian" panose="02010600030101010101" pitchFamily="2" charset="-122"/>
                <a:cs typeface="Calibri" panose="020F0502020204030204" pitchFamily="34" charset="0"/>
              </a:rPr>
              <a:t>resulting from </a:t>
            </a:r>
            <a:r>
              <a:rPr lang="en-US" sz="1000" dirty="0" err="1">
                <a:ea typeface="DengXian" panose="02010600030101010101" pitchFamily="2" charset="-122"/>
                <a:cs typeface="Calibri" panose="020F0502020204030204" pitchFamily="34" charset="0"/>
              </a:rPr>
              <a:t>SoH</a:t>
            </a:r>
            <a:r>
              <a:rPr lang="en-US" sz="1000" dirty="0">
                <a:ea typeface="DengXian" panose="02010600030101010101" pitchFamily="2" charset="-122"/>
                <a:cs typeface="Calibri" panose="020F0502020204030204" pitchFamily="34" charset="0"/>
              </a:rPr>
              <a:t> at SA2#153E</a:t>
            </a:r>
            <a:endParaRPr lang="en-GB" sz="1000" dirty="0">
              <a:effectLst/>
              <a:ea typeface="DengXian" panose="02010600030101010101" pitchFamily="2" charset="-122"/>
            </a:endParaRP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8855872"/>
              </p:ext>
            </p:extLst>
          </p:nvPr>
        </p:nvGraphicFramePr>
        <p:xfrm>
          <a:off x="307180" y="125935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90 %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SP-220071</a:t>
                      </a:r>
                      <a:endParaRPr lang="en-US" sz="1400" b="1" i="0" dirty="0">
                        <a:solidFill>
                          <a:srgbClr val="FF33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60138" y="6065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FS_AIMLsys status after SA2#153E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673769"/>
            <a:ext cx="8554481" cy="55818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1200" dirty="0"/>
              <a:t>No RAN impact.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 WG3 (KI#3, 5) and  SA WG5 (KI#5)</a:t>
            </a:r>
            <a:r>
              <a:rPr lang="en-US" sz="1200" dirty="0"/>
              <a:t>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de-DE" sz="1200" dirty="0"/>
              <a:t>Decision on the hosting Network </a:t>
            </a:r>
            <a:r>
              <a:rPr lang="de-DE" sz="1200" dirty="0" err="1"/>
              <a:t>Function</a:t>
            </a:r>
            <a:r>
              <a:rPr lang="de-DE" sz="1200" dirty="0"/>
              <a:t>(s) </a:t>
            </a:r>
            <a:r>
              <a:rPr lang="de-DE" sz="1200" dirty="0" err="1"/>
              <a:t>for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FL </a:t>
            </a:r>
            <a:r>
              <a:rPr lang="de-DE" sz="1200" dirty="0" err="1"/>
              <a:t>member</a:t>
            </a:r>
            <a:r>
              <a:rPr lang="de-DE" sz="1200" dirty="0"/>
              <a:t> </a:t>
            </a:r>
            <a:r>
              <a:rPr lang="de-DE" sz="1200" dirty="0" err="1"/>
              <a:t>selection</a:t>
            </a:r>
            <a:r>
              <a:rPr lang="de-DE" sz="1200" dirty="0"/>
              <a:t> </a:t>
            </a:r>
            <a:r>
              <a:rPr lang="de-DE" sz="1200" dirty="0" err="1"/>
              <a:t>assistance</a:t>
            </a:r>
            <a:r>
              <a:rPr lang="de-DE" sz="1200" dirty="0"/>
              <a:t> </a:t>
            </a:r>
            <a:r>
              <a:rPr lang="de-DE" sz="1200" dirty="0" err="1"/>
              <a:t>functionality</a:t>
            </a:r>
            <a:r>
              <a:rPr lang="de-DE" sz="1200" dirty="0"/>
              <a:t> </a:t>
            </a:r>
            <a:r>
              <a:rPr lang="de-DE" sz="1200" dirty="0" err="1"/>
              <a:t>as</a:t>
            </a:r>
            <a:r>
              <a:rPr lang="de-DE" sz="1200" dirty="0"/>
              <a:t> per </a:t>
            </a:r>
            <a:r>
              <a:rPr lang="de-DE" sz="1200" dirty="0" err="1"/>
              <a:t>working</a:t>
            </a:r>
            <a:r>
              <a:rPr lang="de-DE" sz="1200" dirty="0"/>
              <a:t> </a:t>
            </a:r>
            <a:r>
              <a:rPr lang="de-DE" sz="1200" dirty="0" err="1"/>
              <a:t>assumption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(SA2#154)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1200" dirty="0"/>
              <a:t>Complete conclusions for KI#5 and KI#7, conclude on general architecture principles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1200" dirty="0"/>
              <a:t>Agreeing on the WID and start the normative work</a:t>
            </a:r>
          </a:p>
          <a:p>
            <a:pPr lvl="1">
              <a:spcBef>
                <a:spcPts val="0"/>
              </a:spcBef>
              <a:spcAft>
                <a:spcPts val="900"/>
              </a:spcAft>
              <a:buClrTx/>
            </a:pPr>
            <a:r>
              <a:rPr lang="en-US" sz="1200" dirty="0"/>
              <a:t>1 TU = 0.5 (study conclusion) + 0.5 (normative)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SA2#149E Feb(1.0 TU): </a:t>
            </a:r>
            <a:r>
              <a:rPr lang="en-US" sz="1200" dirty="0"/>
              <a:t>TR Skeleton, Scope &amp; New KIs approval &amp; architecture requirements, assumptions, terminology.</a:t>
            </a:r>
            <a:r>
              <a:rPr lang="en-US" altLang="de-DE" sz="120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SA2#150E Apr(1.0 TU): </a:t>
            </a:r>
            <a:r>
              <a:rPr lang="en-US" sz="1200" dirty="0"/>
              <a:t>Last meeting to finalize KIs, start of collecting new possible solutions, continuation to study the architecture requirements, assumptions, terminology.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SA2#151E May(1.5 TU): </a:t>
            </a:r>
            <a:r>
              <a:rPr lang="en-US" sz="1200" dirty="0"/>
              <a:t>Last meeting for accepting new possible solutions, TR solution clean up, start of solution evaluation, and interim conclusion, if possible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SA2#152E Aug(2.0 TU):  </a:t>
            </a:r>
            <a:r>
              <a:rPr lang="en-US" sz="1200" dirty="0"/>
              <a:t>TR solution clean-up, solution evaluation, interim conclusions or final conclusion, if possible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SA2#153E Oct(1.5 TU):   TR solution clean-up, solution evaluation, s</a:t>
            </a:r>
            <a:r>
              <a:rPr lang="en-US" sz="1200" dirty="0"/>
              <a:t>tudy phase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SA2#154 Nov(1.0 TU): Complete study phase conclusion, start of normative implementation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SA2#154AH Jan(2.0 TU): Continue the normative implementation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SA2#155 Feb(2.0 TU): Complete the normative implementation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66BCF021-DC8D-BAFB-73F1-538E085C6A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6116888"/>
              </p:ext>
            </p:extLst>
          </p:nvPr>
        </p:nvGraphicFramePr>
        <p:xfrm>
          <a:off x="1277938" y="5175250"/>
          <a:ext cx="6796087" cy="1676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6238263" imgH="1822258" progId="Word.Document.12">
                  <p:embed/>
                </p:oleObj>
              </mc:Choice>
              <mc:Fallback>
                <p:oleObj name="Document" r:id="rId4" imgW="6238263" imgH="18222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77938" y="5175250"/>
                        <a:ext cx="6796087" cy="16766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FS_AIMLsys Status at SA#97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4618134"/>
              </p:ext>
            </p:extLst>
          </p:nvPr>
        </p:nvGraphicFramePr>
        <p:xfrm>
          <a:off x="179388" y="12620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&gt; 70 %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SP-220071</a:t>
                      </a:r>
                      <a:endParaRPr lang="en-US" sz="1400" b="1" i="0" dirty="0">
                        <a:solidFill>
                          <a:srgbClr val="FF33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214656"/>
            <a:ext cx="8709026" cy="382419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200" dirty="0"/>
              <a:t>Completed the solution phase of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200" dirty="0"/>
              <a:t>100% coverage of all Key Issues during SA2#152E with solution updates and new solution proposals.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200" dirty="0"/>
              <a:t>2 </a:t>
            </a:r>
            <a:r>
              <a:rPr lang="en-US" altLang="de-DE" sz="1200" dirty="0" err="1"/>
              <a:t>LSin</a:t>
            </a:r>
            <a:r>
              <a:rPr lang="en-US" altLang="de-DE" sz="1200" dirty="0"/>
              <a:t> were received from SA3 and SA4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Abadi" panose="020B0604020104020204" pitchFamily="34" charset="0"/>
              <a:buChar char="-"/>
            </a:pPr>
            <a:r>
              <a:rPr lang="en-US" sz="1200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3"/>
              </a:rPr>
              <a:t>S2-2205451</a:t>
            </a:r>
            <a:r>
              <a:rPr lang="en-GB" sz="12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1200" dirty="0">
                <a:effectLst/>
                <a:latin typeface="+mj-lt"/>
                <a:ea typeface="Times New Roman" panose="02020603050405020304" pitchFamily="18" charset="0"/>
              </a:rPr>
              <a:t>LS from SA WG4: LS on User plane solution for 5GC information exposure to UE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Abadi" panose="020B0604020104020204" pitchFamily="34" charset="0"/>
              <a:buChar char="-"/>
            </a:pPr>
            <a:r>
              <a:rPr lang="en-US" sz="1200" u="sng" dirty="0">
                <a:solidFill>
                  <a:srgbClr val="0000FF"/>
                </a:solidFill>
                <a:effectLst/>
                <a:latin typeface="+mj-lt"/>
                <a:ea typeface="Times New Roman" panose="02020603050405020304" pitchFamily="18" charset="0"/>
                <a:hlinkClick r:id="rId4"/>
              </a:rPr>
              <a:t>S2-2205455</a:t>
            </a:r>
            <a:r>
              <a:rPr lang="en-GB" sz="1200" dirty="0">
                <a:effectLst/>
                <a:latin typeface="+mj-lt"/>
                <a:ea typeface="Times New Roman" panose="02020603050405020304" pitchFamily="18" charset="0"/>
              </a:rPr>
              <a:t>: </a:t>
            </a:r>
            <a:r>
              <a:rPr lang="en-US" sz="1200" dirty="0">
                <a:effectLst/>
                <a:latin typeface="+mj-lt"/>
                <a:ea typeface="Times New Roman" panose="02020603050405020304" pitchFamily="18" charset="0"/>
              </a:rPr>
              <a:t>LS from SA WG3: LS reply on 5GC information exposure to UE</a:t>
            </a:r>
            <a:endParaRPr lang="en-US" altLang="de-DE" sz="1200" dirty="0">
              <a:latin typeface="+mj-lt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5"/>
              </a:buBlip>
            </a:pPr>
            <a:r>
              <a:rPr lang="en-US" sz="1600" dirty="0">
                <a:ea typeface="+mn-ea"/>
                <a:cs typeface="+mn-cs"/>
              </a:rPr>
              <a:t>RAN impacts and Other WGs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sz="1200" dirty="0"/>
              <a:t>RAN impact depends on the study outcomes of the solutions.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ClrTx/>
            </a:pPr>
            <a:r>
              <a:rPr lang="en-US" altLang="zh-CN" sz="1200" dirty="0"/>
              <a:t>SA WG1 (KI#2), SA WG3 (KI#2, 3, 4, 5), SA WG4 (KI#2) and  SA WG5 (KI#5)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SA2#153E Oct (1.5 TU</a:t>
            </a:r>
            <a:r>
              <a:rPr lang="en-US" altLang="zh-CN" sz="1200"/>
              <a:t>): </a:t>
            </a:r>
            <a:r>
              <a:rPr lang="en-US" sz="1200"/>
              <a:t>Finalizing</a:t>
            </a:r>
            <a:r>
              <a:rPr lang="en-US" sz="1200">
                <a:solidFill>
                  <a:srgbClr val="00B050"/>
                </a:solidFill>
              </a:rPr>
              <a:t> </a:t>
            </a:r>
            <a:r>
              <a:rPr lang="en-US" sz="1200"/>
              <a:t>solution updates/clean-up, solution evaluation on all KIs and reaching the conclusions. </a:t>
            </a: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BCB4582-9367-41CB-8CCA-A9DA668EA8E9}"/>
              </a:ext>
            </a:extLst>
          </p:cNvPr>
          <p:cNvGrpSpPr/>
          <p:nvPr/>
        </p:nvGrpSpPr>
        <p:grpSpPr>
          <a:xfrm>
            <a:off x="1090724" y="4936630"/>
            <a:ext cx="7229475" cy="1051886"/>
            <a:chOff x="407100" y="2049058"/>
            <a:chExt cx="9712945" cy="127957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2E3A4F6-CF06-464B-ADF7-30FC39D734B7}"/>
                </a:ext>
              </a:extLst>
            </p:cNvPr>
            <p:cNvGrpSpPr/>
            <p:nvPr/>
          </p:nvGrpSpPr>
          <p:grpSpPr>
            <a:xfrm>
              <a:off x="407100" y="2049058"/>
              <a:ext cx="9712945" cy="1279579"/>
              <a:chOff x="407100" y="2049058"/>
              <a:chExt cx="10829608" cy="1279579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DD284957-F880-4AAC-BC13-F766E9F7748E}"/>
                  </a:ext>
                </a:extLst>
              </p:cNvPr>
              <p:cNvGrpSpPr/>
              <p:nvPr/>
            </p:nvGrpSpPr>
            <p:grpSpPr>
              <a:xfrm>
                <a:off x="407100" y="2049058"/>
                <a:ext cx="10829608" cy="1279579"/>
                <a:chOff x="407100" y="2049058"/>
                <a:chExt cx="10829608" cy="1279579"/>
              </a:xfrm>
            </p:grpSpPr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390F53BA-E3C4-4AE4-AF15-4392FE4AB72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07100" y="2049058"/>
                  <a:ext cx="10829608" cy="1279579"/>
                </a:xfrm>
                <a:prstGeom prst="rect">
                  <a:avLst/>
                </a:prstGeom>
              </p:spPr>
            </p:pic>
            <p:pic>
              <p:nvPicPr>
                <p:cNvPr id="14" name="Picture 13">
                  <a:extLst>
                    <a:ext uri="{FF2B5EF4-FFF2-40B4-BE49-F238E27FC236}">
                      <a16:creationId xmlns:a16="http://schemas.microsoft.com/office/drawing/2014/main" id="{F5BCE387-5D4F-460A-8E7F-8C4687393F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318022" y="3132311"/>
                  <a:ext cx="104790" cy="161948"/>
                </a:xfrm>
                <a:prstGeom prst="rect">
                  <a:avLst/>
                </a:prstGeom>
              </p:spPr>
            </p:pic>
            <p:pic>
              <p:nvPicPr>
                <p:cNvPr id="15" name="Picture 14">
                  <a:extLst>
                    <a:ext uri="{FF2B5EF4-FFF2-40B4-BE49-F238E27FC236}">
                      <a16:creationId xmlns:a16="http://schemas.microsoft.com/office/drawing/2014/main" id="{8484E37E-99C7-45AD-8E15-9B4343398A3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8379578" y="3137074"/>
                  <a:ext cx="200053" cy="152421"/>
                </a:xfrm>
                <a:prstGeom prst="rect">
                  <a:avLst/>
                </a:prstGeom>
              </p:spPr>
            </p:pic>
            <p:pic>
              <p:nvPicPr>
                <p:cNvPr id="16" name="Picture 15">
                  <a:extLst>
                    <a:ext uri="{FF2B5EF4-FFF2-40B4-BE49-F238E27FC236}">
                      <a16:creationId xmlns:a16="http://schemas.microsoft.com/office/drawing/2014/main" id="{9E07C9F1-EBE1-469E-82A1-395A43AF131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117694" y="3133154"/>
                  <a:ext cx="104790" cy="161948"/>
                </a:xfrm>
                <a:prstGeom prst="rect">
                  <a:avLst/>
                </a:prstGeom>
              </p:spPr>
            </p:pic>
          </p:grp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AB1DDAC5-6C1A-4B8A-BCA1-DEF3918247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938612" y="3138973"/>
                <a:ext cx="257210" cy="133369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63B73E8B-EC58-4B86-9A25-8582C73C03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738285" y="3145852"/>
                <a:ext cx="257210" cy="133369"/>
              </a:xfrm>
              <a:prstGeom prst="rect">
                <a:avLst/>
              </a:prstGeom>
            </p:spPr>
          </p:pic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062B970-C33F-456F-A43D-41773A7923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241778" y="3151027"/>
              <a:ext cx="276264" cy="142895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23FF23B-BAB3-4A6D-9F9A-9472A89E4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509100" y="3145014"/>
              <a:ext cx="276264" cy="1428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394E7-566D-4126-96B9-8BC2803F8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 for Overall Work Planning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A8294FE5-4227-46A3-ACB3-ADF44EF31019}"/>
              </a:ext>
            </a:extLst>
          </p:cNvPr>
          <p:cNvSpPr/>
          <p:nvPr/>
        </p:nvSpPr>
        <p:spPr>
          <a:xfrm>
            <a:off x="6001426" y="1255093"/>
            <a:ext cx="3047324" cy="421429"/>
          </a:xfrm>
          <a:prstGeom prst="wedgeRoundRectCallout">
            <a:avLst>
              <a:gd name="adj1" fmla="val -1070"/>
              <a:gd name="adj2" fmla="val 130970"/>
              <a:gd name="adj3" fmla="val 16667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C38E439-FA4D-40D1-8543-2B29BDAE3BB0}"/>
              </a:ext>
            </a:extLst>
          </p:cNvPr>
          <p:cNvGrpSpPr/>
          <p:nvPr/>
        </p:nvGrpSpPr>
        <p:grpSpPr>
          <a:xfrm>
            <a:off x="4113824" y="3272342"/>
            <a:ext cx="198148" cy="514201"/>
            <a:chOff x="4889500" y="2295579"/>
            <a:chExt cx="355600" cy="625421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84EBB6F-3878-4A70-B75E-C4214392A912}"/>
                </a:ext>
              </a:extLst>
            </p:cNvPr>
            <p:cNvCxnSpPr>
              <a:cxnSpLocks/>
            </p:cNvCxnSpPr>
            <p:nvPr/>
          </p:nvCxnSpPr>
          <p:spPr>
            <a:xfrm>
              <a:off x="5245100" y="2295579"/>
              <a:ext cx="0" cy="62542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045F133E-7E42-4F05-9610-9CF7CB3C8AEE}"/>
                </a:ext>
              </a:extLst>
            </p:cNvPr>
            <p:cNvCxnSpPr/>
            <p:nvPr/>
          </p:nvCxnSpPr>
          <p:spPr>
            <a:xfrm flipH="1">
              <a:off x="4889500" y="2908300"/>
              <a:ext cx="355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6B274E4-E0FC-4ABE-8012-3041C99C4F3E}"/>
              </a:ext>
            </a:extLst>
          </p:cNvPr>
          <p:cNvSpPr txBox="1"/>
          <p:nvPr/>
        </p:nvSpPr>
        <p:spPr>
          <a:xfrm>
            <a:off x="345317" y="3500375"/>
            <a:ext cx="3927034" cy="432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(1) TR Skeleton, Scope &amp; New KIs approval &amp; architecture requirements, assumptions, terminology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ECDC37-DE07-4B13-AA7C-8674ECBC041D}"/>
              </a:ext>
            </a:extLst>
          </p:cNvPr>
          <p:cNvSpPr txBox="1"/>
          <p:nvPr/>
        </p:nvSpPr>
        <p:spPr>
          <a:xfrm>
            <a:off x="365639" y="4001720"/>
            <a:ext cx="3777800" cy="612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(2) Last meeting for finalizing KIs, start of collecting possible solutions, continuation to study collecting architecture requirements, assumptions, terminology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983D8D9-82D5-4B8B-BAB0-A3711061F7E0}"/>
              </a:ext>
            </a:extLst>
          </p:cNvPr>
          <p:cNvGrpSpPr/>
          <p:nvPr/>
        </p:nvGrpSpPr>
        <p:grpSpPr>
          <a:xfrm>
            <a:off x="4118461" y="3244610"/>
            <a:ext cx="1426875" cy="1590000"/>
            <a:chOff x="4889500" y="2295579"/>
            <a:chExt cx="1206500" cy="1133421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58D3504-36F4-4259-B310-DE96CE0A2387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2295579"/>
              <a:ext cx="0" cy="113342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730832C6-02EF-4C17-89CB-034F28A75FFA}"/>
                </a:ext>
              </a:extLst>
            </p:cNvPr>
            <p:cNvCxnSpPr/>
            <p:nvPr/>
          </p:nvCxnSpPr>
          <p:spPr>
            <a:xfrm flipH="1">
              <a:off x="4889500" y="3418684"/>
              <a:ext cx="12065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D156DEB-C79F-47D9-B8BF-842AEE3CFFA1}"/>
              </a:ext>
            </a:extLst>
          </p:cNvPr>
          <p:cNvSpPr txBox="1"/>
          <p:nvPr/>
        </p:nvSpPr>
        <p:spPr>
          <a:xfrm>
            <a:off x="365639" y="5215244"/>
            <a:ext cx="3777800" cy="432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(4) TR solution clean-up, solution evaluation, interim conclusions and possible finalize conclusion per KI, if possible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18E0F-0595-498D-8C68-7D11FE82E2E6}"/>
              </a:ext>
            </a:extLst>
          </p:cNvPr>
          <p:cNvSpPr txBox="1"/>
          <p:nvPr/>
        </p:nvSpPr>
        <p:spPr>
          <a:xfrm>
            <a:off x="365638" y="5611184"/>
            <a:ext cx="36729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(5) Study phase conclusion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E4BD028-0BA8-4F52-8EF1-BC089BDFE4FE}"/>
              </a:ext>
            </a:extLst>
          </p:cNvPr>
          <p:cNvGrpSpPr/>
          <p:nvPr/>
        </p:nvGrpSpPr>
        <p:grpSpPr>
          <a:xfrm>
            <a:off x="4118461" y="3311196"/>
            <a:ext cx="2006182" cy="2026386"/>
            <a:chOff x="4889499" y="2284071"/>
            <a:chExt cx="2020269" cy="1818029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5205508-688E-42BA-99D2-50A015B86D88}"/>
                </a:ext>
              </a:extLst>
            </p:cNvPr>
            <p:cNvCxnSpPr>
              <a:cxnSpLocks/>
            </p:cNvCxnSpPr>
            <p:nvPr/>
          </p:nvCxnSpPr>
          <p:spPr>
            <a:xfrm>
              <a:off x="6909768" y="2284071"/>
              <a:ext cx="0" cy="181802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BD11E4E1-88D4-430A-85A6-C9E15E86626E}"/>
                </a:ext>
              </a:extLst>
            </p:cNvPr>
            <p:cNvCxnSpPr/>
            <p:nvPr/>
          </p:nvCxnSpPr>
          <p:spPr>
            <a:xfrm flipH="1">
              <a:off x="4889499" y="4090583"/>
              <a:ext cx="2020269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943BD1A-2F4D-4087-95AE-9A3AA5F21DE4}"/>
              </a:ext>
            </a:extLst>
          </p:cNvPr>
          <p:cNvGrpSpPr/>
          <p:nvPr/>
        </p:nvGrpSpPr>
        <p:grpSpPr>
          <a:xfrm>
            <a:off x="4118461" y="3331110"/>
            <a:ext cx="2612080" cy="2345790"/>
            <a:chOff x="4889498" y="2296914"/>
            <a:chExt cx="2731471" cy="2567186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9B34516-8E33-4F7F-9F0A-5BDD92FCCCAF}"/>
                </a:ext>
              </a:extLst>
            </p:cNvPr>
            <p:cNvCxnSpPr>
              <a:cxnSpLocks/>
            </p:cNvCxnSpPr>
            <p:nvPr/>
          </p:nvCxnSpPr>
          <p:spPr>
            <a:xfrm>
              <a:off x="7620969" y="2296914"/>
              <a:ext cx="0" cy="256718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D8D63CD9-8E68-431F-9984-4D5176E4AF73}"/>
                </a:ext>
              </a:extLst>
            </p:cNvPr>
            <p:cNvCxnSpPr/>
            <p:nvPr/>
          </p:nvCxnSpPr>
          <p:spPr>
            <a:xfrm flipH="1">
              <a:off x="4889498" y="4850070"/>
              <a:ext cx="273147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D2EC11F4-4F24-4054-81F3-D70F01CF4512}"/>
              </a:ext>
            </a:extLst>
          </p:cNvPr>
          <p:cNvSpPr txBox="1"/>
          <p:nvPr/>
        </p:nvSpPr>
        <p:spPr>
          <a:xfrm>
            <a:off x="5958939" y="1268570"/>
            <a:ext cx="3429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u="sng" dirty="0">
                <a:solidFill>
                  <a:srgbClr val="C00000"/>
                </a:solidFill>
              </a:rPr>
              <a:t>TR 23.700-80 </a:t>
            </a:r>
            <a:r>
              <a:rPr lang="en-US" sz="900" b="1" dirty="0">
                <a:solidFill>
                  <a:srgbClr val="C00000"/>
                </a:solidFill>
              </a:rPr>
              <a:t>Submission to Dec. 2022 TSG SA#98 for Approval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D4135F0-7C53-4811-BDE7-47FED08EAA1F}"/>
              </a:ext>
            </a:extLst>
          </p:cNvPr>
          <p:cNvSpPr txBox="1"/>
          <p:nvPr/>
        </p:nvSpPr>
        <p:spPr>
          <a:xfrm>
            <a:off x="365639" y="4623711"/>
            <a:ext cx="4028612" cy="612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(3) Last meeting for collecting possible solutions, TR solution clean up, start of solution evaluation </a:t>
            </a:r>
            <a:r>
              <a:rPr lang="en-US" sz="900" dirty="0"/>
              <a:t>and agreeing on interim conclusion, if possible</a:t>
            </a:r>
            <a:endParaRPr lang="en-US" sz="900" b="1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01F46E8-B3A9-4F96-AB90-24395ECB65DC}"/>
              </a:ext>
            </a:extLst>
          </p:cNvPr>
          <p:cNvGrpSpPr/>
          <p:nvPr/>
        </p:nvGrpSpPr>
        <p:grpSpPr>
          <a:xfrm>
            <a:off x="4119937" y="3311196"/>
            <a:ext cx="778509" cy="1002096"/>
            <a:chOff x="4889500" y="2295579"/>
            <a:chExt cx="355600" cy="625421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6E52395E-7365-4F5D-9791-B011B79632DF}"/>
                </a:ext>
              </a:extLst>
            </p:cNvPr>
            <p:cNvCxnSpPr>
              <a:cxnSpLocks/>
            </p:cNvCxnSpPr>
            <p:nvPr/>
          </p:nvCxnSpPr>
          <p:spPr>
            <a:xfrm>
              <a:off x="5245100" y="2295579"/>
              <a:ext cx="0" cy="62542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7A822071-1A61-49B3-B580-F1E56CEADD7F}"/>
                </a:ext>
              </a:extLst>
            </p:cNvPr>
            <p:cNvCxnSpPr/>
            <p:nvPr/>
          </p:nvCxnSpPr>
          <p:spPr>
            <a:xfrm flipH="1">
              <a:off x="4889500" y="2908300"/>
              <a:ext cx="355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Speech Bubble: Rectangle with Corners Rounded 41">
            <a:extLst>
              <a:ext uri="{FF2B5EF4-FFF2-40B4-BE49-F238E27FC236}">
                <a16:creationId xmlns:a16="http://schemas.microsoft.com/office/drawing/2014/main" id="{B3871048-82C9-459B-A3D7-6B596D574C32}"/>
              </a:ext>
            </a:extLst>
          </p:cNvPr>
          <p:cNvSpPr/>
          <p:nvPr/>
        </p:nvSpPr>
        <p:spPr>
          <a:xfrm>
            <a:off x="3078890" y="1277638"/>
            <a:ext cx="2798086" cy="446209"/>
          </a:xfrm>
          <a:prstGeom prst="wedgeRoundRectCallout">
            <a:avLst>
              <a:gd name="adj1" fmla="val 50580"/>
              <a:gd name="adj2" fmla="val 110245"/>
              <a:gd name="adj3" fmla="val 16667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D8270B4-5554-47FA-AF01-48AFBB5762B5}"/>
              </a:ext>
            </a:extLst>
          </p:cNvPr>
          <p:cNvSpPr txBox="1"/>
          <p:nvPr/>
        </p:nvSpPr>
        <p:spPr>
          <a:xfrm>
            <a:off x="3353546" y="1307190"/>
            <a:ext cx="2744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u="sng" dirty="0">
                <a:solidFill>
                  <a:srgbClr val="C00000"/>
                </a:solidFill>
              </a:rPr>
              <a:t>TR 23.700-80 </a:t>
            </a:r>
            <a:r>
              <a:rPr lang="en-US" sz="900" b="1" dirty="0">
                <a:solidFill>
                  <a:srgbClr val="C00000"/>
                </a:solidFill>
              </a:rPr>
              <a:t>Submission to Sep. 2022 TSG SA#97 for Information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B89EE04-B989-4EA9-AA43-6A87BD421165}"/>
              </a:ext>
            </a:extLst>
          </p:cNvPr>
          <p:cNvGrpSpPr/>
          <p:nvPr/>
        </p:nvGrpSpPr>
        <p:grpSpPr>
          <a:xfrm>
            <a:off x="407101" y="2049058"/>
            <a:ext cx="8460674" cy="1279579"/>
            <a:chOff x="407100" y="2049058"/>
            <a:chExt cx="9712945" cy="1279579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63F486A1-1046-4EBE-8867-819F06E667B9}"/>
                </a:ext>
              </a:extLst>
            </p:cNvPr>
            <p:cNvGrpSpPr/>
            <p:nvPr/>
          </p:nvGrpSpPr>
          <p:grpSpPr>
            <a:xfrm>
              <a:off x="407100" y="2049058"/>
              <a:ext cx="9712945" cy="1279579"/>
              <a:chOff x="407100" y="2049058"/>
              <a:chExt cx="10829608" cy="1279579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AC06F730-02E2-4619-B7FB-FC4B164E985E}"/>
                  </a:ext>
                </a:extLst>
              </p:cNvPr>
              <p:cNvGrpSpPr/>
              <p:nvPr/>
            </p:nvGrpSpPr>
            <p:grpSpPr>
              <a:xfrm>
                <a:off x="407100" y="2049058"/>
                <a:ext cx="10829608" cy="1279579"/>
                <a:chOff x="407100" y="2049058"/>
                <a:chExt cx="10829608" cy="1279579"/>
              </a:xfrm>
            </p:grpSpPr>
            <p:pic>
              <p:nvPicPr>
                <p:cNvPr id="38" name="Picture 37">
                  <a:extLst>
                    <a:ext uri="{FF2B5EF4-FFF2-40B4-BE49-F238E27FC236}">
                      <a16:creationId xmlns:a16="http://schemas.microsoft.com/office/drawing/2014/main" id="{064C62A7-C715-4F91-A457-AEA08E11334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7100" y="2049058"/>
                  <a:ext cx="10829608" cy="1279579"/>
                </a:xfrm>
                <a:prstGeom prst="rect">
                  <a:avLst/>
                </a:prstGeom>
              </p:spPr>
            </p:pic>
            <p:pic>
              <p:nvPicPr>
                <p:cNvPr id="39" name="Picture 38">
                  <a:extLst>
                    <a:ext uri="{FF2B5EF4-FFF2-40B4-BE49-F238E27FC236}">
                      <a16:creationId xmlns:a16="http://schemas.microsoft.com/office/drawing/2014/main" id="{FE7E7A2F-F9E7-402C-AC1D-897A2F0AC7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318022" y="3132311"/>
                  <a:ext cx="104790" cy="161948"/>
                </a:xfrm>
                <a:prstGeom prst="rect">
                  <a:avLst/>
                </a:prstGeom>
              </p:spPr>
            </p:pic>
            <p:pic>
              <p:nvPicPr>
                <p:cNvPr id="40" name="Picture 39">
                  <a:extLst>
                    <a:ext uri="{FF2B5EF4-FFF2-40B4-BE49-F238E27FC236}">
                      <a16:creationId xmlns:a16="http://schemas.microsoft.com/office/drawing/2014/main" id="{2ECA3EC4-9C38-497C-A94C-8B8805FCB46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379578" y="3137074"/>
                  <a:ext cx="200053" cy="152421"/>
                </a:xfrm>
                <a:prstGeom prst="rect">
                  <a:avLst/>
                </a:prstGeom>
              </p:spPr>
            </p:pic>
            <p:pic>
              <p:nvPicPr>
                <p:cNvPr id="41" name="Picture 40">
                  <a:extLst>
                    <a:ext uri="{FF2B5EF4-FFF2-40B4-BE49-F238E27FC236}">
                      <a16:creationId xmlns:a16="http://schemas.microsoft.com/office/drawing/2014/main" id="{E2DD27B5-0193-4376-8D9A-9AE3B9A5BA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117694" y="3133154"/>
                  <a:ext cx="104790" cy="161948"/>
                </a:xfrm>
                <a:prstGeom prst="rect">
                  <a:avLst/>
                </a:prstGeom>
              </p:spPr>
            </p:pic>
          </p:grpSp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62C9D621-73F2-4926-A247-63236AED72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938612" y="3138973"/>
                <a:ext cx="257210" cy="133369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797CE0F4-88D1-4FF6-879C-B9EDE1C528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738285" y="3145852"/>
                <a:ext cx="257210" cy="133369"/>
              </a:xfrm>
              <a:prstGeom prst="rect">
                <a:avLst/>
              </a:prstGeom>
            </p:spPr>
          </p:pic>
        </p:grp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DD0451A-D61F-41F2-B6F8-6E0AFEA7E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41778" y="3151027"/>
              <a:ext cx="276264" cy="142895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0CFCD245-8454-456A-84EB-96115AD60E3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509100" y="3145014"/>
              <a:ext cx="276264" cy="142895"/>
            </a:xfrm>
            <a:prstGeom prst="rect">
              <a:avLst/>
            </a:prstGeom>
          </p:spPr>
        </p:pic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3710FEB9-4517-4649-874B-7862277BE5C5}"/>
              </a:ext>
            </a:extLst>
          </p:cNvPr>
          <p:cNvSpPr txBox="1"/>
          <p:nvPr/>
        </p:nvSpPr>
        <p:spPr>
          <a:xfrm>
            <a:off x="365639" y="1251476"/>
            <a:ext cx="20681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TR 23.700-80</a:t>
            </a:r>
          </a:p>
        </p:txBody>
      </p:sp>
      <p:sp>
        <p:nvSpPr>
          <p:cNvPr id="43" name="Right Brace 42">
            <a:extLst>
              <a:ext uri="{FF2B5EF4-FFF2-40B4-BE49-F238E27FC236}">
                <a16:creationId xmlns:a16="http://schemas.microsoft.com/office/drawing/2014/main" id="{DC940013-15FD-4205-A743-7ABAA736AD9C}"/>
              </a:ext>
            </a:extLst>
          </p:cNvPr>
          <p:cNvSpPr/>
          <p:nvPr/>
        </p:nvSpPr>
        <p:spPr bwMode="auto">
          <a:xfrm rot="5400000">
            <a:off x="5309086" y="4666967"/>
            <a:ext cx="230830" cy="2613998"/>
          </a:xfrm>
          <a:prstGeom prst="rightBrace">
            <a:avLst>
              <a:gd name="adj1" fmla="val 155630"/>
              <a:gd name="adj2" fmla="val 50000"/>
            </a:avLst>
          </a:prstGeom>
          <a:noFill/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2CAB5C2-368F-4F82-AD0E-BADDBD95D44F}"/>
              </a:ext>
            </a:extLst>
          </p:cNvPr>
          <p:cNvSpPr txBox="1"/>
          <p:nvPr/>
        </p:nvSpPr>
        <p:spPr>
          <a:xfrm>
            <a:off x="4986983" y="6073271"/>
            <a:ext cx="139476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/>
              <a:t>Study phase</a:t>
            </a:r>
          </a:p>
        </p:txBody>
      </p:sp>
      <p:sp>
        <p:nvSpPr>
          <p:cNvPr id="46" name="Right Brace 45">
            <a:extLst>
              <a:ext uri="{FF2B5EF4-FFF2-40B4-BE49-F238E27FC236}">
                <a16:creationId xmlns:a16="http://schemas.microsoft.com/office/drawing/2014/main" id="{FC506217-9A51-4574-B4EF-5F87D4A705F6}"/>
              </a:ext>
            </a:extLst>
          </p:cNvPr>
          <p:cNvSpPr/>
          <p:nvPr/>
        </p:nvSpPr>
        <p:spPr bwMode="auto">
          <a:xfrm rot="5400000">
            <a:off x="7867235" y="2596329"/>
            <a:ext cx="173647" cy="1811116"/>
          </a:xfrm>
          <a:prstGeom prst="rightBrace">
            <a:avLst>
              <a:gd name="adj1" fmla="val 155630"/>
              <a:gd name="adj2" fmla="val 48948"/>
            </a:avLst>
          </a:prstGeom>
          <a:noFill/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E4F6569-A58E-4627-8A44-7424DC2E2203}"/>
              </a:ext>
            </a:extLst>
          </p:cNvPr>
          <p:cNvSpPr txBox="1"/>
          <p:nvPr/>
        </p:nvSpPr>
        <p:spPr>
          <a:xfrm>
            <a:off x="7345964" y="3601176"/>
            <a:ext cx="12115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/>
              <a:t>Normative phase</a:t>
            </a:r>
          </a:p>
        </p:txBody>
      </p:sp>
    </p:spTree>
    <p:extLst>
      <p:ext uri="{BB962C8B-B14F-4D97-AF65-F5344CB8AC3E}">
        <p14:creationId xmlns:p14="http://schemas.microsoft.com/office/powerpoint/2010/main" val="12236351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21954</TotalTime>
  <Words>928</Words>
  <Application>Microsoft Office PowerPoint</Application>
  <PresentationFormat>On-screen Show (4:3)</PresentationFormat>
  <Paragraphs>96</Paragraphs>
  <Slides>5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Abadi</vt:lpstr>
      <vt:lpstr>Arial</vt:lpstr>
      <vt:lpstr>Arial </vt:lpstr>
      <vt:lpstr>Calibri</vt:lpstr>
      <vt:lpstr>Times New Roman</vt:lpstr>
      <vt:lpstr>Office Theme</vt:lpstr>
      <vt:lpstr>Microsoft Word Document</vt:lpstr>
      <vt:lpstr>   FS_AIMLsys Status Report</vt:lpstr>
      <vt:lpstr>FS_FS_AIMLsys_Ph2 status after SA2#153E (1/2)</vt:lpstr>
      <vt:lpstr>FS_AIMLsys status after SA2#153E (2/2)</vt:lpstr>
      <vt:lpstr>FS_AIMLsys Status at SA#97</vt:lpstr>
      <vt:lpstr>Backup Slide for Overall Work Planning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OPPO</cp:lastModifiedBy>
  <cp:revision>1374</cp:revision>
  <dcterms:created xsi:type="dcterms:W3CDTF">2008-08-30T09:32:10Z</dcterms:created>
  <dcterms:modified xsi:type="dcterms:W3CDTF">2022-10-19T15:28:06Z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