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6" r:id="rId5"/>
  </p:sldMasterIdLst>
  <p:notesMasterIdLst>
    <p:notesMasterId r:id="rId11"/>
  </p:notesMasterIdLst>
  <p:handoutMasterIdLst>
    <p:handoutMasterId r:id="rId12"/>
  </p:handoutMasterIdLst>
  <p:sldIdLst>
    <p:sldId id="303" r:id="rId6"/>
    <p:sldId id="787" r:id="rId7"/>
    <p:sldId id="789" r:id="rId8"/>
    <p:sldId id="791" r:id="rId9"/>
    <p:sldId id="788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>
        <p:scale>
          <a:sx n="100" d="100"/>
          <a:sy n="100" d="100"/>
        </p:scale>
        <p:origin x="-2496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153E</a:t>
            </a:r>
            <a:endParaRPr lang="de-DE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10–17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Qct,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</a:t>
            </a:r>
            <a:r>
              <a:rPr lang="de-DE" alt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10.4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S2-2209210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#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151E</a:t>
            </a:r>
            <a:endParaRPr lang="de-DE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E-Meeting,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16-20 May </a:t>
            </a:r>
            <a:r>
              <a:rPr lang="de-DE" sz="1200" b="1" dirty="0">
                <a:solidFill>
                  <a:prstClr val="black"/>
                </a:solidFill>
                <a:latin typeface="Arial "/>
              </a:rPr>
              <a:t>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10.2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S2-2205329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9798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1022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60414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182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10–17 </a:t>
            </a:r>
            <a:r>
              <a:rPr lang="en-GB" altLang="de-DE" sz="1200" baseline="0" dirty="0" err="1" smtClean="0">
                <a:solidFill>
                  <a:schemeClr val="bg1"/>
                </a:solidFill>
              </a:rPr>
              <a:t>Qct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WG2#151E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May 16-20, </a:t>
            </a:r>
            <a:r>
              <a:rPr lang="en-GB" altLang="de-DE" sz="1200" dirty="0">
                <a:solidFill>
                  <a:prstClr val="white"/>
                </a:solidFill>
              </a:rPr>
              <a:t>2022</a:t>
            </a: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78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smtClean="0"/>
              <a:t>FS_5GSATB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2000" b="1" dirty="0" smtClean="0"/>
          </a:p>
          <a:p>
            <a:pPr>
              <a:lnSpc>
                <a:spcPct val="80000"/>
              </a:lnSpc>
            </a:pPr>
            <a:endParaRPr lang="en-GB" sz="18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latin typeface="Arial" charset="0"/>
              </a:rPr>
              <a:t>CATT</a:t>
            </a:r>
            <a:r>
              <a:rPr lang="en-US" sz="18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4681"/>
            <a:ext cx="8554481" cy="397659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23.700-27 v.1.1.0 is created </a:t>
            </a:r>
            <a:r>
              <a:rPr lang="en-US" altLang="de-DE" sz="1200" dirty="0"/>
              <a:t>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5 contributions </a:t>
            </a:r>
            <a:r>
              <a:rPr lang="en-US" altLang="de-DE" sz="1200" dirty="0"/>
              <a:t>agreed (</a:t>
            </a:r>
            <a:r>
              <a:rPr lang="en-US" altLang="de-DE" sz="1200" dirty="0" smtClean="0"/>
              <a:t>including 1 LS out, 1 solution update and 3 evaluation plus conclusion update). 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Study phase is closed.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KI#1</a:t>
            </a:r>
            <a:r>
              <a:rPr lang="en-US" altLang="de-DE" sz="1600" b="1" dirty="0" smtClean="0"/>
              <a:t>: PCC/</a:t>
            </a:r>
            <a:r>
              <a:rPr lang="en-US" altLang="de-DE" sz="1600" b="1" dirty="0" err="1" smtClean="0"/>
              <a:t>QoS</a:t>
            </a:r>
            <a:r>
              <a:rPr lang="en-US" altLang="de-DE" sz="1600" b="1" dirty="0" smtClean="0"/>
              <a:t> </a:t>
            </a:r>
            <a:r>
              <a:rPr lang="en-US" altLang="de-DE" sz="1600" b="1" dirty="0"/>
              <a:t>control enhancement considering dynamic satellite backhaul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LS out is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updated evaluation </a:t>
            </a:r>
            <a:r>
              <a:rPr lang="en-US" altLang="de-DE" sz="1200" dirty="0"/>
              <a:t>plus </a:t>
            </a:r>
            <a:r>
              <a:rPr lang="en-US" altLang="de-DE" sz="1200" dirty="0" smtClean="0"/>
              <a:t>conclusion is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KI#2: Support of Satellite Edge Computing via UPF on 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solution updates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</a:t>
            </a:r>
            <a:r>
              <a:rPr lang="en-US" altLang="de-DE" sz="1200" dirty="0" smtClean="0"/>
              <a:t>updated evaluation </a:t>
            </a:r>
            <a:r>
              <a:rPr lang="en-US" altLang="de-DE" sz="1200" dirty="0"/>
              <a:t>plus conclusion is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KI#3</a:t>
            </a:r>
            <a:r>
              <a:rPr lang="en-US" altLang="zh-CN" sz="1600" b="1" dirty="0">
                <a:ea typeface="+mn-ea"/>
                <a:cs typeface="+mn-cs"/>
              </a:rPr>
              <a:t>: Support of Local Data Switching via UPF on-board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smtClean="0"/>
              <a:t>1 updated evaluation </a:t>
            </a:r>
            <a:r>
              <a:rPr lang="en-US" altLang="de-DE" sz="1100" dirty="0"/>
              <a:t>plus conclusion is </a:t>
            </a:r>
            <a:r>
              <a:rPr lang="en-US" altLang="de-DE" sz="1100" dirty="0" smtClean="0"/>
              <a:t>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zh-CN" sz="1600" b="1" dirty="0">
                <a:ea typeface="+mn-ea"/>
                <a:cs typeface="+mn-cs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smtClean="0"/>
              <a:t>Update the conclusion for KI#1 to remove the NOTE for packet out of order according to the result of </a:t>
            </a:r>
            <a:r>
              <a:rPr lang="en-US" altLang="de-DE" sz="1100" dirty="0" err="1" smtClean="0"/>
              <a:t>SoH</a:t>
            </a:r>
            <a:r>
              <a:rPr lang="en-US" altLang="de-DE" sz="1100" dirty="0" smtClean="0"/>
              <a:t> during the CC#4 in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/>
              <a:t>Send TR to SA#98 </a:t>
            </a:r>
            <a:r>
              <a:rPr lang="en-US" altLang="zh-CN" sz="1100" dirty="0"/>
              <a:t>for Approval</a:t>
            </a:r>
            <a:r>
              <a:rPr lang="en-US" altLang="zh-CN" sz="1100" dirty="0" smtClean="0"/>
              <a:t>.</a:t>
            </a:r>
            <a:endParaRPr lang="en-US" altLang="zh-CN" sz="11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4826759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zh-CN" sz="1600" b="1" dirty="0"/>
              <a:t>Contentious Issue</a:t>
            </a:r>
            <a:r>
              <a:rPr lang="de-DE" altLang="zh-CN" sz="1600" b="1" dirty="0" smtClean="0"/>
              <a:t>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SA2#154)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TR sent to SA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Start normative </a:t>
            </a:r>
            <a:r>
              <a:rPr lang="en-US" sz="1200" dirty="0" smtClean="0"/>
              <a:t>work.</a:t>
            </a: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</p:txBody>
      </p:sp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FS_5GSATB status after </a:t>
            </a:r>
            <a:r>
              <a:rPr lang="en-US" altLang="de-DE" sz="2800" b="1" kern="0" dirty="0" smtClean="0"/>
              <a:t>SA2#153E </a:t>
            </a:r>
            <a:r>
              <a:rPr lang="en-US" altLang="de-DE" sz="2800" b="1" kern="0" dirty="0" smtClean="0"/>
              <a:t>(2/2)</a:t>
            </a:r>
            <a:endParaRPr lang="de-DE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2158086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SA#97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33731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dirty="0">
                <a:ea typeface="+mn-ea"/>
                <a:cs typeface="+mn-cs"/>
              </a:rPr>
              <a:t>Progress since </a:t>
            </a:r>
            <a:r>
              <a:rPr lang="de-DE" altLang="de-DE" sz="1800" dirty="0" smtClean="0">
                <a:ea typeface="+mn-ea"/>
                <a:cs typeface="+mn-cs"/>
              </a:rPr>
              <a:t>SA#97-e</a:t>
            </a:r>
            <a:endParaRPr lang="de-DE" alt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</a:t>
            </a:r>
            <a:r>
              <a:rPr lang="en-US" altLang="de-DE" sz="1200" dirty="0"/>
              <a:t>23.700-27 </a:t>
            </a:r>
            <a:r>
              <a:rPr lang="en-US" altLang="de-DE" sz="1200" dirty="0" smtClean="0"/>
              <a:t>v.1.1.0 </a:t>
            </a:r>
            <a:r>
              <a:rPr lang="en-US" altLang="de-DE" sz="1200" dirty="0"/>
              <a:t>is </a:t>
            </a:r>
            <a:r>
              <a:rPr lang="en-US" altLang="de-DE" sz="1200" dirty="0" smtClean="0"/>
              <a:t>created.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5 contributions agreed (including 1 LS out, 1 solution update and 3 evaluation plus conclusion update).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Study is complete </a:t>
            </a:r>
            <a:r>
              <a:rPr lang="en-US" altLang="de-DE" sz="1200" dirty="0"/>
              <a:t>and  </a:t>
            </a:r>
            <a:r>
              <a:rPr lang="en-US" altLang="de-DE" sz="1200" dirty="0" smtClean="0"/>
              <a:t>1.5 </a:t>
            </a:r>
            <a:r>
              <a:rPr lang="en-US" altLang="de-DE" sz="1200" dirty="0"/>
              <a:t>TU left for the </a:t>
            </a:r>
            <a:r>
              <a:rPr lang="en-US" altLang="de-DE" sz="1200" dirty="0" smtClean="0"/>
              <a:t>normative Phase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dirty="0">
                <a:ea typeface="+mn-ea"/>
                <a:cs typeface="+mn-cs"/>
              </a:rPr>
              <a:t>RAN impacts and dependencies:</a:t>
            </a:r>
            <a:endParaRPr lang="de-DE" altLang="zh-CN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TR sent to SA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Start normative work.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752125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0882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SA2#149: discuss TR skeleton, TR scope, assumptions and Key Issues, start the solution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SA2#150: last meeting for Key Issues, continue the solution discussions 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SA2#151: continue the solution discussions.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SA2#152: last meeting for solutions, start the solution evaluation, and send the TR for information. </a:t>
            </a:r>
            <a:r>
              <a:rPr lang="en-US" altLang="zh-CN" sz="1200" dirty="0" smtClean="0">
                <a:solidFill>
                  <a:srgbClr val="FF0000"/>
                </a:solidFill>
              </a:rPr>
              <a:t>Approve</a:t>
            </a:r>
            <a:r>
              <a:rPr lang="en-US" altLang="zh-CN" sz="1200" dirty="0" smtClean="0"/>
              <a:t> the WID (for concluded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SA2#153: complete the evaluation and conclusion.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Revise and Approve the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 </a:t>
            </a:r>
            <a:r>
              <a:rPr lang="en-US" altLang="zh-CN" sz="1200" dirty="0"/>
              <a:t>and #154AH</a:t>
            </a:r>
            <a:r>
              <a:rPr lang="en-US" altLang="zh-CN" sz="1200"/>
              <a:t>: </a:t>
            </a:r>
            <a:r>
              <a:rPr lang="en-US" altLang="zh-CN" sz="1200" smtClean="0"/>
              <a:t>normative </a:t>
            </a:r>
            <a:r>
              <a:rPr lang="en-US" altLang="zh-CN" sz="1200" dirty="0"/>
              <a:t>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961213"/>
              </p:ext>
            </p:extLst>
          </p:nvPr>
        </p:nvGraphicFramePr>
        <p:xfrm>
          <a:off x="-4" y="3867150"/>
          <a:ext cx="9144004" cy="848961"/>
        </p:xfrm>
        <a:graphic>
          <a:graphicData uri="http://schemas.openxmlformats.org/drawingml/2006/table">
            <a:tbl>
              <a:tblPr firstRow="1" firstCol="1" bandRow="1"/>
              <a:tblGrid>
                <a:gridCol w="703385"/>
                <a:gridCol w="780643"/>
                <a:gridCol w="592422"/>
                <a:gridCol w="696731"/>
                <a:gridCol w="743743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smtClean="0">
                <a:solidFill>
                  <a:schemeClr val="tx1"/>
                </a:solidFill>
              </a:rPr>
              <a:t>Work </a:t>
            </a:r>
            <a:r>
              <a:rPr lang="en-US" altLang="de-DE" sz="2400" b="1" kern="0" dirty="0">
                <a:solidFill>
                  <a:schemeClr val="tx1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www.w3.org/XML/1998/namespace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6f846979-0e6f-42ff-8b87-e1893efeda99"/>
    <ds:schemaRef ds:uri="db33437f-65a5-48c5-b537-19efd290f967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18186</TotalTime>
  <Words>460</Words>
  <Application>Microsoft Office PowerPoint</Application>
  <PresentationFormat>全屏显示(4:3)</PresentationFormat>
  <Paragraphs>114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2_Office Theme</vt:lpstr>
      <vt:lpstr>   FS_5GSATB Status Report</vt:lpstr>
      <vt:lpstr>FS_5GSATB status after SA2#153E (1/2)</vt:lpstr>
      <vt:lpstr>PowerPoint 演示文稿</vt:lpstr>
      <vt:lpstr>FS_5GSATB status at SA#97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CICT</cp:lastModifiedBy>
  <cp:revision>1354</cp:revision>
  <dcterms:created xsi:type="dcterms:W3CDTF">2008-08-30T09:32:10Z</dcterms:created>
  <dcterms:modified xsi:type="dcterms:W3CDTF">2022-10-19T05:41:07Z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