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824" r:id="rId6"/>
    <p:sldId id="826" r:id="rId7"/>
    <p:sldId id="825" r:id="rId8"/>
    <p:sldId id="827" r:id="rId9"/>
    <p:sldId id="82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altLang="zh-CN" sz="1400" b="1" dirty="0" smtClean="0">
                <a:effectLst/>
              </a:rPr>
              <a:t>2088818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153E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 10-17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WG2#153E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Oct 10-17,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/>
              <a:t>FS_</a:t>
            </a:r>
            <a:r>
              <a:rPr lang="en-GB" sz="3600" b="1" dirty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</a:t>
            </a:r>
            <a:r>
              <a:rPr lang="en-GB" altLang="zh-CN" sz="3600" b="1" dirty="0" smtClean="0"/>
              <a:t>SA2#153E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r>
              <a:rPr lang="en-US" altLang="zh-CN" b="1" dirty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</a:t>
            </a:r>
            <a:r>
              <a:rPr lang="en-US" altLang="de-DE" sz="1400" dirty="0" smtClean="0"/>
              <a:t> paper on solution update and 6 paper on  </a:t>
            </a:r>
            <a:r>
              <a:rPr lang="en-US" altLang="zh-CN" sz="1400" dirty="0" smtClean="0"/>
              <a:t>evaluation/conclusion are approved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23.700-41 </a:t>
            </a:r>
            <a:r>
              <a:rPr lang="en-US" altLang="zh-CN" sz="1400" dirty="0" smtClean="0"/>
              <a:t>v1.1.0 </a:t>
            </a:r>
            <a:r>
              <a:rPr lang="en-US" altLang="zh-CN" sz="1400" dirty="0"/>
              <a:t>generated based on the agreed </a:t>
            </a:r>
            <a:r>
              <a:rPr lang="en-US" altLang="zh-CN" sz="1400" dirty="0" smtClean="0"/>
              <a:t>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WID </a:t>
            </a:r>
            <a:r>
              <a:rPr lang="en-US" altLang="zh-CN" sz="1400" dirty="0"/>
              <a:t>on eNS_Ph3 </a:t>
            </a:r>
            <a:r>
              <a:rPr lang="en-US" altLang="zh-CN" sz="1400" dirty="0" smtClean="0"/>
              <a:t>was postponed to next meeting.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Issues 1(</a:t>
            </a:r>
            <a:r>
              <a:rPr lang="en-GB" altLang="zh-CN" sz="1800" b="1" kern="0" dirty="0" smtClean="0"/>
              <a:t>Service continuity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to WI#1.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Evaluation and interim conclusion have been agreed. 12 ENs </a:t>
            </a:r>
            <a:r>
              <a:rPr lang="en-US" altLang="zh-CN" sz="1400" kern="0" dirty="0" smtClean="0"/>
              <a:t>are</a:t>
            </a:r>
            <a:r>
              <a:rPr lang="en-US" altLang="de-DE" sz="1400" kern="0" dirty="0" smtClean="0"/>
              <a:t> remained in the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en-US" altLang="zh-CN" sz="1800" b="1" kern="0" dirty="0" smtClean="0"/>
              <a:t>2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providing VPLMN network slice info to roaming UE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WI#3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Evaluation and </a:t>
            </a:r>
            <a:r>
              <a:rPr lang="en-US" altLang="de-DE" sz="1400" kern="0" dirty="0" smtClean="0"/>
              <a:t>conclusion </a:t>
            </a:r>
            <a:r>
              <a:rPr lang="en-US" altLang="de-DE" sz="1400" kern="0" dirty="0"/>
              <a:t>have been agreed.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en-US" altLang="de-DE" sz="1800" b="1" kern="0" dirty="0"/>
              <a:t>3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Slice Service Area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WI#5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Interim conclusion </a:t>
            </a:r>
            <a:r>
              <a:rPr lang="en-US" altLang="de-DE" sz="1400" kern="0" dirty="0"/>
              <a:t>have been agreed. </a:t>
            </a:r>
            <a:r>
              <a:rPr lang="en-US" altLang="de-DE" sz="1400" kern="0" dirty="0" smtClean="0"/>
              <a:t>6 </a:t>
            </a:r>
            <a:r>
              <a:rPr lang="en-US" altLang="zh-CN" sz="1400" kern="0" dirty="0" smtClean="0"/>
              <a:t>ENs are remained in the interim conclusion.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45660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70%-&gt;85%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39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r>
              <a:rPr lang="en-US" altLang="zh-CN" b="1" dirty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de-DE" altLang="de-DE" sz="1800" b="1" kern="0" dirty="0" smtClean="0"/>
              <a:t>4(</a:t>
            </a:r>
            <a:r>
              <a:rPr lang="en-GB" altLang="zh-CN" sz="1800" b="1" kern="0" dirty="0"/>
              <a:t>multiple NSACF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WI#6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Evaluation and </a:t>
            </a:r>
            <a:r>
              <a:rPr lang="en-US" altLang="de-DE" sz="1400" kern="0" dirty="0" smtClean="0"/>
              <a:t>interim conclusion </a:t>
            </a:r>
            <a:r>
              <a:rPr lang="en-US" altLang="de-DE" sz="1400" kern="0" dirty="0"/>
              <a:t>have been agreed. </a:t>
            </a:r>
            <a:r>
              <a:rPr lang="en-US" altLang="de-DE" sz="1400" kern="0" dirty="0" smtClean="0"/>
              <a:t>Roaming aspect will be resolved at next meeting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5(</a:t>
            </a:r>
            <a:r>
              <a:rPr lang="en-GB" altLang="zh-CN" sz="1800" b="1" kern="0" dirty="0"/>
              <a:t>Rejected S-NSSAI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</a:t>
            </a:r>
            <a:r>
              <a:rPr lang="en-US" altLang="de-DE" sz="1400" kern="0" dirty="0"/>
              <a:t>to </a:t>
            </a:r>
            <a:r>
              <a:rPr lang="en-US" altLang="de-DE" sz="1400" kern="0" dirty="0" smtClean="0"/>
              <a:t>WI#2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Evaluation and interim conclusion ha</a:t>
            </a:r>
            <a:r>
              <a:rPr lang="en-US" altLang="zh-CN" sz="1400" kern="0" dirty="0" smtClean="0"/>
              <a:t>ve</a:t>
            </a:r>
            <a:r>
              <a:rPr lang="en-US" altLang="de-DE" sz="1400" kern="0" dirty="0" smtClean="0"/>
              <a:t> been </a:t>
            </a:r>
            <a:r>
              <a:rPr lang="en-US" altLang="de-DE" sz="1400" kern="0" dirty="0"/>
              <a:t>agreed. </a:t>
            </a:r>
            <a:r>
              <a:rPr lang="en-US" altLang="de-DE" sz="1400" kern="0" dirty="0" smtClean="0"/>
              <a:t>3 ENs are remained in the interim conclusion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6(</a:t>
            </a:r>
            <a:r>
              <a:rPr lang="en-GB" altLang="zh-CN" sz="1800" b="1" kern="0" dirty="0"/>
              <a:t>NW Control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Evaluation and </a:t>
            </a:r>
            <a:r>
              <a:rPr lang="en-US" altLang="de-DE" sz="1400" kern="0" dirty="0" smtClean="0"/>
              <a:t>interim conclusion </a:t>
            </a:r>
            <a:r>
              <a:rPr lang="en-US" altLang="de-DE" sz="1400" kern="0" dirty="0"/>
              <a:t>have been agreed. </a:t>
            </a:r>
            <a:r>
              <a:rPr lang="en-US" altLang="de-DE" sz="1400" kern="0" dirty="0" smtClean="0"/>
              <a:t>4 </a:t>
            </a:r>
            <a:r>
              <a:rPr lang="en-US" altLang="de-DE" sz="1400" kern="0" dirty="0"/>
              <a:t>ENs are remained in the interim conclusion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91887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70%-&gt;85%</a:t>
                      </a:r>
                      <a:endParaRPr lang="en-US" altLang="zh-CN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178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 smtClean="0"/>
              <a:t>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0"/>
            <a:ext cx="8644418" cy="369562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KI#3 may </a:t>
            </a:r>
            <a:endParaRPr lang="en-US" altLang="zh-CN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Final conclusion on KI#3 depends on RAN2/RAN3 response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</a:t>
            </a:r>
            <a:r>
              <a:rPr lang="de-DE" altLang="zh-CN" sz="1600" b="1" dirty="0" smtClean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CT1 is expected to continue the work on KI#2, LS OUT at next SA2 meeting.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SA3 is working on security aspect of KI#2, further coordination may be needed.</a:t>
            </a:r>
            <a:endParaRPr lang="en-US" altLang="zh-CN" sz="1200" strike="sngStrike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of the Next Meeting (SA2#154)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Finalize conclusion of all key </a:t>
            </a:r>
            <a:r>
              <a:rPr lang="en-US" altLang="zh-CN" sz="1400" dirty="0" smtClean="0"/>
              <a:t>issues </a:t>
            </a:r>
            <a:r>
              <a:rPr lang="en-US" altLang="zh-CN" sz="1400" dirty="0" smtClean="0"/>
              <a:t>that </a:t>
            </a:r>
            <a:r>
              <a:rPr lang="en-US" altLang="zh-CN" sz="1400" dirty="0"/>
              <a:t>have interim conclusion</a:t>
            </a:r>
            <a:r>
              <a:rPr lang="en-US" altLang="zh-CN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 TR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Submit the WID to include all agreed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sp>
        <p:nvSpPr>
          <p:cNvPr id="5" name="Rectangle 1">
            <a:extLst>
              <a:ext uri="{FF2B5EF4-FFF2-40B4-BE49-F238E27FC236}">
                <a16:creationId xmlns=""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891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Overall plan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473684"/>
              </p:ext>
            </p:extLst>
          </p:nvPr>
        </p:nvGraphicFramePr>
        <p:xfrm>
          <a:off x="488950" y="1609344"/>
          <a:ext cx="8388346" cy="6962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0815"/>
                <a:gridCol w="662103"/>
                <a:gridCol w="914577"/>
                <a:gridCol w="669831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Feb,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Apr,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May, 22</a:t>
                      </a:r>
                      <a:endParaRPr lang="en-US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Aug, 22</a:t>
                      </a:r>
                      <a:endParaRPr lang="en-US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Oct,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Nov,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Jan, 23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Feb, 23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SID/WID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Study 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Normative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Total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#149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#150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#151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#152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#153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#154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#154AH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#155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Total TU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FS_eNS_Ph3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6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3.25</a:t>
                      </a:r>
                      <a:endParaRPr lang="en-US" altLang="zh-CN" sz="12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9.25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1.25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</a:rPr>
                        <a:t>9.25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6616" y="2717901"/>
            <a:ext cx="8476488" cy="2500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SA2#149 </a:t>
            </a:r>
            <a:r>
              <a:rPr lang="en-US" altLang="zh-CN" sz="1600" dirty="0"/>
              <a:t>Feb’22: </a:t>
            </a:r>
            <a:r>
              <a:rPr lang="en-US" altLang="zh-CN" sz="1600" dirty="0" smtClean="0"/>
              <a:t>TR </a:t>
            </a:r>
            <a:r>
              <a:rPr lang="en-US" altLang="zh-CN" sz="1600" dirty="0"/>
              <a:t>skeleton, arch assumptions,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SA2#150 Apr’22: solutions discussions, and KIs. Finalize the KIs. Last meeting for </a:t>
            </a:r>
            <a:r>
              <a:rPr lang="en-US" altLang="zh-CN" sz="1600" dirty="0" err="1"/>
              <a:t>Kis</a:t>
            </a:r>
            <a:r>
              <a:rPr lang="en-US" altLang="zh-CN" sz="1600" dirty="0"/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SA2#151 May’22: continue the solution discussions and start to evaluate solutions</a:t>
            </a:r>
            <a:r>
              <a:rPr lang="en-US" altLang="zh-CN" sz="1600" strike="sngStrike" dirty="0"/>
              <a:t>; </a:t>
            </a:r>
            <a:r>
              <a:rPr lang="en-US" altLang="zh-CN" sz="1600" dirty="0" smtClean="0"/>
              <a:t>SA2#152 </a:t>
            </a:r>
            <a:r>
              <a:rPr lang="en-US" altLang="zh-CN" sz="1600" dirty="0"/>
              <a:t>Aug’22: solution updates (last meeting for </a:t>
            </a:r>
            <a:r>
              <a:rPr lang="en-US" altLang="zh-CN" sz="1600" dirty="0" smtClean="0"/>
              <a:t>new solution and solution update),</a:t>
            </a:r>
            <a:r>
              <a:rPr lang="en-US" altLang="zh-CN" sz="1600" dirty="0"/>
              <a:t>finalize the evaluation and conclusion ; TR for </a:t>
            </a:r>
            <a:r>
              <a:rPr lang="en-US" altLang="zh-CN" sz="1600" dirty="0" smtClean="0"/>
              <a:t>information; </a:t>
            </a:r>
            <a:r>
              <a:rPr lang="en-US" altLang="zh-CN" sz="1600" dirty="0"/>
              <a:t>WID for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SA2#153 </a:t>
            </a:r>
            <a:r>
              <a:rPr lang="en-US" altLang="zh-CN" sz="1600" dirty="0"/>
              <a:t>Oct’22: finalize the conclusions for the KIs; </a:t>
            </a:r>
            <a:r>
              <a:rPr lang="en-US" altLang="zh-CN" sz="1600" strike="sngStrike" dirty="0"/>
              <a:t>TR for approval, WID </a:t>
            </a:r>
            <a:r>
              <a:rPr lang="en-US" altLang="zh-CN" sz="1600" strike="sngStrike" dirty="0" smtClean="0"/>
              <a:t>update</a:t>
            </a:r>
            <a:r>
              <a:rPr lang="en-US" altLang="zh-CN" sz="1600" dirty="0" smtClean="0"/>
              <a:t>; </a:t>
            </a:r>
          </a:p>
          <a:p>
            <a:pPr marL="171450" lvl="1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 smtClean="0"/>
              <a:t>SA2#154 </a:t>
            </a:r>
            <a:r>
              <a:rPr lang="en-US" altLang="zh-CN" sz="1600" u="sng" dirty="0" smtClean="0"/>
              <a:t>Nov’22: </a:t>
            </a:r>
            <a:r>
              <a:rPr lang="en-US" altLang="zh-CN" sz="1600" u="sng" dirty="0"/>
              <a:t>Evaluation on KI#3 </a:t>
            </a:r>
            <a:r>
              <a:rPr lang="en-US" altLang="zh-CN" sz="1600" u="sng" dirty="0"/>
              <a:t>and </a:t>
            </a:r>
            <a:r>
              <a:rPr lang="en-US" altLang="zh-CN" sz="1600" u="sng" dirty="0"/>
              <a:t>finalize the </a:t>
            </a:r>
            <a:r>
              <a:rPr lang="en-US" altLang="zh-CN" sz="1600" u="sng" dirty="0" smtClean="0"/>
              <a:t>conclusions </a:t>
            </a:r>
            <a:r>
              <a:rPr lang="en-US" altLang="zh-CN" sz="1600" u="sng" dirty="0"/>
              <a:t>that have </a:t>
            </a:r>
            <a:r>
              <a:rPr lang="en-US" altLang="zh-CN" sz="1600" u="sng" dirty="0"/>
              <a:t>interim </a:t>
            </a:r>
            <a:r>
              <a:rPr lang="en-US" altLang="zh-CN" sz="1600" u="sng" dirty="0" smtClean="0"/>
              <a:t>conclusion, Normative work, TR for approval, WID approval</a:t>
            </a:r>
            <a:endParaRPr lang="en-US" altLang="zh-CN" sz="1600" u="sng" dirty="0" smtClean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 smtClean="0"/>
              <a:t>SA2#154AH+SA2#155 </a:t>
            </a:r>
            <a:r>
              <a:rPr lang="en-US" altLang="zh-CN" sz="1600" u="sng" dirty="0" smtClean="0"/>
              <a:t>meeting: </a:t>
            </a:r>
            <a:r>
              <a:rPr lang="en-US" altLang="zh-CN" sz="1600" u="sng" dirty="0" smtClean="0"/>
              <a:t>Normative </a:t>
            </a:r>
            <a:r>
              <a:rPr lang="en-US" altLang="zh-CN" sz="1600" u="sng" dirty="0" smtClean="0"/>
              <a:t>work</a:t>
            </a:r>
            <a:endParaRPr lang="de-DE" altLang="de-DE" sz="24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31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de-DE" altLang="de-DE" b="1" dirty="0" smtClean="0"/>
              <a:t>FS_eNS_Ph3 status </a:t>
            </a:r>
            <a:r>
              <a:rPr lang="en-US" altLang="zh-CN" b="1" dirty="0" smtClean="0"/>
              <a:t>after</a:t>
            </a:r>
            <a:r>
              <a:rPr lang="de-DE" altLang="de-DE" b="1" dirty="0" smtClean="0"/>
              <a:t> </a:t>
            </a:r>
            <a:r>
              <a:rPr lang="en-US" altLang="zh-CN" b="1" dirty="0" smtClean="0"/>
              <a:t>SA#97 (TBD)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27979937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70%-&gt;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561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>
                <a:solidFill>
                  <a:schemeClr val="bg2">
                    <a:lumMod val="75000"/>
                  </a:schemeClr>
                </a:solidFill>
              </a:rPr>
              <a:t>General</a:t>
            </a:r>
            <a:r>
              <a:rPr lang="de-DE" altLang="de-DE" sz="2000" dirty="0" smtClean="0">
                <a:solidFill>
                  <a:schemeClr val="bg2">
                    <a:lumMod val="75000"/>
                  </a:schemeClr>
                </a:solidFill>
              </a:rPr>
              <a:t>:</a:t>
            </a:r>
            <a:endParaRPr lang="de-DE" altLang="de-DE" sz="2000" dirty="0">
              <a:solidFill>
                <a:schemeClr val="bg2">
                  <a:lumMod val="75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chemeClr val="bg2">
                    <a:lumMod val="75000"/>
                  </a:schemeClr>
                </a:solidFill>
              </a:rPr>
              <a:t>6 key issues are agreed. Totally 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</a:rPr>
              <a:t>46 solutions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</a:rPr>
              <a:t>TR 23.700-41 v1.4.0 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</a:rPr>
              <a:t>generated based on the agreed 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</a:rPr>
              <a:t>contributions, and send to SA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</a:rPr>
              <a:t>WID on eNS_Ph3 is approved. The only objective is to specify one requirement from GSMA which is not within the study scope.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</a:rPr>
              <a:t> SA2 will not further work on 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</a:rPr>
              <a:t>support 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</a:rPr>
              <a:t>for scenario 2a and 2c as part of the study. </a:t>
            </a:r>
            <a:endParaRPr lang="en-US" altLang="zh-CN" sz="1400" dirty="0" smtClean="0">
              <a:solidFill>
                <a:schemeClr val="bg2">
                  <a:lumMod val="75000"/>
                </a:schemeClr>
              </a:solidFill>
            </a:endParaRPr>
          </a:p>
          <a:p>
            <a:pPr lvl="1">
              <a:lnSpc>
                <a:spcPts val="1600"/>
              </a:lnSpc>
              <a:spcBef>
                <a:spcPts val="0"/>
              </a:spcBef>
            </a:pPr>
            <a:endParaRPr lang="en-US" altLang="zh-CN" sz="1400" dirty="0" smtClean="0">
              <a:solidFill>
                <a:schemeClr val="bg2">
                  <a:lumMod val="75000"/>
                </a:schemeClr>
              </a:solidFill>
            </a:endParaRP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>
                <a:solidFill>
                  <a:schemeClr val="bg2">
                    <a:lumMod val="75000"/>
                  </a:schemeClr>
                </a:solidFill>
              </a:rPr>
              <a:t>Contentious Issue: None</a:t>
            </a:r>
            <a:endParaRPr lang="en-US" altLang="zh-CN" sz="14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  <a:ea typeface="+mn-ea"/>
                <a:cs typeface="+mn-cs"/>
              </a:rPr>
              <a:t>RAN impacts and dependencies:</a:t>
            </a:r>
            <a:endParaRPr lang="de-DE" sz="2000" dirty="0">
              <a:solidFill>
                <a:schemeClr val="bg2">
                  <a:lumMod val="75000"/>
                </a:schemeClr>
              </a:solidFill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</a:rPr>
              <a:t>On LS has been send to RAN2/RAN3 on RAN dependency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>
              <a:solidFill>
                <a:schemeClr val="bg2">
                  <a:lumMod val="75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>
                <a:solidFill>
                  <a:schemeClr val="bg2">
                    <a:lumMod val="75000"/>
                  </a:schemeClr>
                </a:solidFill>
              </a:rPr>
              <a:t>Next </a:t>
            </a:r>
            <a:r>
              <a:rPr lang="de-DE" sz="2000" dirty="0">
                <a:solidFill>
                  <a:schemeClr val="bg2">
                    <a:lumMod val="75000"/>
                  </a:schemeClr>
                </a:solidFill>
              </a:rPr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</a:rPr>
              <a:t>Key issues evaluation and conclusion(SA2#153E)</a:t>
            </a:r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29781</TotalTime>
  <Words>605</Words>
  <Application>Microsoft Office PowerPoint</Application>
  <PresentationFormat>全屏显示(4:3)</PresentationFormat>
  <Paragraphs>126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   FS_eNS_Ph3 Status Report after SA2#153E </vt:lpstr>
      <vt:lpstr>FS_eNS_Ph3 status after SA2#153E (1/3) </vt:lpstr>
      <vt:lpstr>FS_eNS_Ph3 status after SA2#153E (1/3) </vt:lpstr>
      <vt:lpstr>FS_eNS_Ph3 status after SA2#153E (3/3)</vt:lpstr>
      <vt:lpstr>Overall plan</vt:lpstr>
      <vt:lpstr>FS_eNS_Ph3 status after SA#97 (TBD)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ZTE1</cp:lastModifiedBy>
  <cp:revision>1385</cp:revision>
  <dcterms:created xsi:type="dcterms:W3CDTF">2008-08-30T09:32:10Z</dcterms:created>
  <dcterms:modified xsi:type="dcterms:W3CDTF">2022-10-19T07:21:33Z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