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7"/>
  </p:notesMasterIdLst>
  <p:sldIdLst>
    <p:sldId id="434" r:id="rId3"/>
    <p:sldId id="1100" r:id="rId4"/>
    <p:sldId id="1099" r:id="rId5"/>
    <p:sldId id="1106" r:id="rId6"/>
    <p:sldId id="1109" r:id="rId7"/>
    <p:sldId id="1110" r:id="rId8"/>
    <p:sldId id="1111" r:id="rId9"/>
    <p:sldId id="1112" r:id="rId10"/>
    <p:sldId id="1113" r:id="rId11"/>
    <p:sldId id="1103" r:id="rId12"/>
    <p:sldId id="874" r:id="rId13"/>
    <p:sldId id="1102" r:id="rId14"/>
    <p:sldId id="1104" r:id="rId15"/>
    <p:sldId id="1105" r:id="rId16"/>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C5C5C5"/>
    <a:srgbClr val="C800BE"/>
    <a:srgbClr val="FA7100"/>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77" d="100"/>
          <a:sy n="77" d="100"/>
        </p:scale>
        <p:origin x="144" y="56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8/9/2022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5563" y="1143000"/>
            <a:ext cx="6746875"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C2616F-011D-47B3-A2C1-4E16F11993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9985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2214858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10</a:t>
            </a:fld>
            <a:endParaRPr lang="en-US"/>
          </a:p>
        </p:txBody>
      </p:sp>
    </p:spTree>
    <p:extLst>
      <p:ext uri="{BB962C8B-B14F-4D97-AF65-F5344CB8AC3E}">
        <p14:creationId xmlns:p14="http://schemas.microsoft.com/office/powerpoint/2010/main" val="1554424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12</a:t>
            </a:fld>
            <a:endParaRPr lang="en-US"/>
          </a:p>
        </p:txBody>
      </p:sp>
    </p:spTree>
    <p:extLst>
      <p:ext uri="{BB962C8B-B14F-4D97-AF65-F5344CB8AC3E}">
        <p14:creationId xmlns:p14="http://schemas.microsoft.com/office/powerpoint/2010/main" val="2523118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13</a:t>
            </a:fld>
            <a:endParaRPr lang="en-US"/>
          </a:p>
        </p:txBody>
      </p:sp>
    </p:spTree>
    <p:extLst>
      <p:ext uri="{BB962C8B-B14F-4D97-AF65-F5344CB8AC3E}">
        <p14:creationId xmlns:p14="http://schemas.microsoft.com/office/powerpoint/2010/main" val="2290311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14</a:t>
            </a:fld>
            <a:endParaRPr lang="en-US"/>
          </a:p>
        </p:txBody>
      </p:sp>
    </p:spTree>
    <p:extLst>
      <p:ext uri="{BB962C8B-B14F-4D97-AF65-F5344CB8AC3E}">
        <p14:creationId xmlns:p14="http://schemas.microsoft.com/office/powerpoint/2010/main" val="1898191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685691" y="372350"/>
            <a:ext cx="13495974"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685693"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4534136" y="6609919"/>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6"/>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SA2 Work Planning</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dirty="0"/>
              <a:t>Puneet Jain</a:t>
            </a:r>
          </a:p>
          <a:p>
            <a:r>
              <a:rPr lang="en-US" dirty="0"/>
              <a:t>SA2 Chair</a:t>
            </a:r>
          </a:p>
        </p:txBody>
      </p:sp>
      <p:sp>
        <p:nvSpPr>
          <p:cNvPr id="7" name="TextBox 6">
            <a:extLst>
              <a:ext uri="{FF2B5EF4-FFF2-40B4-BE49-F238E27FC236}">
                <a16:creationId xmlns:a16="http://schemas.microsoft.com/office/drawing/2014/main" id="{BD4C07CE-5B29-4702-9D1C-D0C398AA13C3}"/>
              </a:ext>
            </a:extLst>
          </p:cNvPr>
          <p:cNvSpPr txBox="1"/>
          <p:nvPr/>
        </p:nvSpPr>
        <p:spPr>
          <a:xfrm>
            <a:off x="6915116" y="222839"/>
            <a:ext cx="7946290" cy="761747"/>
          </a:xfrm>
          <a:prstGeom prst="rect">
            <a:avLst/>
          </a:prstGeom>
          <a:noFill/>
        </p:spPr>
        <p:txBody>
          <a:bodyPr wrap="square">
            <a:spAutoFit/>
          </a:bodyPr>
          <a:lstStyle/>
          <a:p>
            <a:pPr marL="0" marR="0" hangingPunct="0">
              <a:spcBef>
                <a:spcPts val="0"/>
              </a:spcBef>
              <a:spcAft>
                <a:spcPts val="900"/>
              </a:spcAft>
              <a:tabLst>
                <a:tab pos="6120130" algn="r"/>
              </a:tabLst>
            </a:pPr>
            <a:r>
              <a:rPr lang="en-GB" sz="1800" b="1" dirty="0">
                <a:solidFill>
                  <a:srgbClr val="000000"/>
                </a:solidFill>
                <a:effectLst/>
                <a:latin typeface="Arial" panose="020B0604020202020204" pitchFamily="34" charset="0"/>
                <a:ea typeface="SimSun" panose="02010600030101010101" pitchFamily="2" charset="-122"/>
              </a:rPr>
              <a:t>SA WG2 Meeting #152E (e-meeting)		S2-2205668</a:t>
            </a:r>
            <a:endParaRPr lang="en-US" sz="1200" dirty="0">
              <a:solidFill>
                <a:srgbClr val="000000"/>
              </a:solidFill>
              <a:effectLst/>
              <a:latin typeface="Times New Roman" panose="02020603050405020304" pitchFamily="18" charset="0"/>
              <a:ea typeface="SimSun" panose="02010600030101010101" pitchFamily="2" charset="-122"/>
            </a:endParaRPr>
          </a:p>
          <a:p>
            <a:r>
              <a:rPr lang="en-GB" sz="1800" b="1" dirty="0">
                <a:solidFill>
                  <a:srgbClr val="000000"/>
                </a:solidFill>
                <a:effectLst/>
                <a:latin typeface="Arial" panose="020B0604020202020204" pitchFamily="34" charset="0"/>
                <a:ea typeface="SimSun" panose="02010600030101010101" pitchFamily="2" charset="-122"/>
              </a:rPr>
              <a:t>Aug 17 – 26, 2022</a:t>
            </a:r>
            <a:endParaRPr lang="en-US"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TEI18 Handling</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407361"/>
            <a:ext cx="13487400" cy="5002964"/>
          </a:xfrm>
        </p:spPr>
        <p:txBody>
          <a:bodyPr/>
          <a:lstStyle/>
          <a:p>
            <a:pPr>
              <a:lnSpc>
                <a:spcPct val="110000"/>
              </a:lnSpc>
              <a:defRPr/>
            </a:pPr>
            <a:r>
              <a:rPr lang="en-US" sz="3200" dirty="0"/>
              <a:t>TEI18 proposals will be on agenda in Aug e-meeting.</a:t>
            </a:r>
          </a:p>
          <a:p>
            <a:pPr>
              <a:lnSpc>
                <a:spcPct val="110000"/>
              </a:lnSpc>
              <a:defRPr/>
            </a:pPr>
            <a:r>
              <a:rPr lang="en-US" sz="3200" dirty="0"/>
              <a:t>SA2#152E will be the last meeting for TEI18 proposals. No TEI18 proposals will be considered after SA2#152E (Aug) e-meeting. </a:t>
            </a:r>
          </a:p>
          <a:p>
            <a:pPr>
              <a:lnSpc>
                <a:spcPct val="110000"/>
              </a:lnSpc>
              <a:defRPr/>
            </a:pPr>
            <a:r>
              <a:rPr lang="en-US" sz="3200" dirty="0"/>
              <a:t>TEI18 proposals can be Approval at Q3, 22 (Aug meeting). </a:t>
            </a:r>
          </a:p>
          <a:p>
            <a:pPr lvl="1">
              <a:lnSpc>
                <a:spcPct val="110000"/>
              </a:lnSpc>
              <a:defRPr/>
            </a:pPr>
            <a:r>
              <a:rPr lang="en-US" sz="2800" dirty="0"/>
              <a:t>7 - 9 TU available from the buffer </a:t>
            </a:r>
            <a:r>
              <a:rPr lang="en-US" sz="2800" dirty="0">
                <a:solidFill>
                  <a:srgbClr val="FF0000"/>
                </a:solidFill>
              </a:rPr>
              <a:t>(0.5 min TU)</a:t>
            </a:r>
            <a:r>
              <a:rPr lang="en-US" sz="2800" dirty="0"/>
              <a:t>.</a:t>
            </a:r>
          </a:p>
          <a:p>
            <a:pPr lvl="1">
              <a:lnSpc>
                <a:spcPct val="110000"/>
              </a:lnSpc>
              <a:defRPr/>
            </a:pPr>
            <a:r>
              <a:rPr lang="en-US" sz="2669" dirty="0"/>
              <a:t>Prioritization within SA2, if necessary, in Q4, 22</a:t>
            </a:r>
          </a:p>
          <a:p>
            <a:pPr>
              <a:lnSpc>
                <a:spcPct val="110000"/>
              </a:lnSpc>
              <a:defRPr/>
            </a:pPr>
            <a:r>
              <a:rPr lang="en-US" sz="3200" dirty="0"/>
              <a:t>Scheduling in Q1, 23</a:t>
            </a:r>
          </a:p>
          <a:p>
            <a:pPr marL="0" indent="0">
              <a:buNone/>
              <a:defRPr/>
            </a:pPr>
            <a:endParaRPr lang="en-US" altLang="en-US" sz="1400" dirty="0"/>
          </a:p>
          <a:p>
            <a:pPr>
              <a:defRPr/>
            </a:pPr>
            <a:endParaRPr lang="en-US" altLang="en-US" sz="1400" dirty="0"/>
          </a:p>
        </p:txBody>
      </p:sp>
    </p:spTree>
    <p:extLst>
      <p:ext uri="{BB962C8B-B14F-4D97-AF65-F5344CB8AC3E}">
        <p14:creationId xmlns:p14="http://schemas.microsoft.com/office/powerpoint/2010/main" val="44570176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3228182" y="319089"/>
            <a:ext cx="8306092" cy="719719"/>
          </a:xfrm>
        </p:spPr>
        <p:txBody>
          <a:bodyPr/>
          <a:lstStyle/>
          <a:p>
            <a:pPr eaLnBrk="1" hangingPunct="1"/>
            <a:r>
              <a:rPr lang="en-US" altLang="en-US" b="1" dirty="0"/>
              <a:t>Rel-18 TU Update for SA2#154</a:t>
            </a:r>
          </a:p>
        </p:txBody>
      </p:sp>
      <p:sp>
        <p:nvSpPr>
          <p:cNvPr id="2" name="TextBox 1">
            <a:extLst>
              <a:ext uri="{FF2B5EF4-FFF2-40B4-BE49-F238E27FC236}">
                <a16:creationId xmlns:a16="http://schemas.microsoft.com/office/drawing/2014/main" id="{3CA5B2E3-0348-4FED-AB10-699532D40C5A}"/>
              </a:ext>
            </a:extLst>
          </p:cNvPr>
          <p:cNvSpPr txBox="1"/>
          <p:nvPr/>
        </p:nvSpPr>
        <p:spPr>
          <a:xfrm>
            <a:off x="8952931" y="1861456"/>
            <a:ext cx="5601270" cy="3754874"/>
          </a:xfrm>
          <a:prstGeom prst="rect">
            <a:avLst/>
          </a:prstGeom>
          <a:noFill/>
        </p:spPr>
        <p:txBody>
          <a:bodyPr wrap="square" rtlCol="0">
            <a:spAutoFit/>
          </a:bodyPr>
          <a:lstStyle/>
          <a:p>
            <a:pPr marL="285750" indent="-285750">
              <a:buFont typeface="Arial" panose="020B0604020202020204" pitchFamily="34" charset="0"/>
              <a:buChar char="•"/>
            </a:pPr>
            <a:r>
              <a:rPr lang="en-US" sz="2000" dirty="0"/>
              <a:t>SA2#154 is planned as F2F meeting.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Need to reduce the sessions that can run in parallel.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a:solidFill>
                  <a:srgbClr val="FF0000"/>
                </a:solidFill>
              </a:rPr>
              <a:t>Proposal</a:t>
            </a:r>
            <a:r>
              <a:rPr lang="en-US" sz="2000" dirty="0"/>
              <a:t>: Move topics with 0.5 TUs allocation from SA2#154 to either SA2#153-e or 1H 2023 meetings. </a:t>
            </a:r>
          </a:p>
          <a:p>
            <a:pPr lvl="1"/>
            <a:r>
              <a:rPr lang="en-US" sz="2000" b="1" dirty="0"/>
              <a:t>NOTE</a:t>
            </a:r>
            <a:r>
              <a:rPr lang="en-US" sz="2000" dirty="0"/>
              <a:t>: Please see </a:t>
            </a:r>
            <a:r>
              <a:rPr lang="en-US" sz="2000" b="1" dirty="0"/>
              <a:t>S2-2205667 </a:t>
            </a:r>
            <a:r>
              <a:rPr lang="en-US" sz="2000" dirty="0"/>
              <a:t>(or latest revision) for the updated SA2 work planning sheet. </a:t>
            </a:r>
          </a:p>
          <a:p>
            <a:r>
              <a:rPr lang="en-US" dirty="0"/>
              <a:t> </a:t>
            </a:r>
          </a:p>
        </p:txBody>
      </p:sp>
      <p:graphicFrame>
        <p:nvGraphicFramePr>
          <p:cNvPr id="3" name="Table 2">
            <a:extLst>
              <a:ext uri="{FF2B5EF4-FFF2-40B4-BE49-F238E27FC236}">
                <a16:creationId xmlns:a16="http://schemas.microsoft.com/office/drawing/2014/main" id="{530C928D-B59D-43E6-9E49-73EB4C9E9220}"/>
              </a:ext>
            </a:extLst>
          </p:cNvPr>
          <p:cNvGraphicFramePr>
            <a:graphicFrameLocks noGrp="1"/>
          </p:cNvGraphicFramePr>
          <p:nvPr>
            <p:extLst>
              <p:ext uri="{D42A27DB-BD31-4B8C-83A1-F6EECF244321}">
                <p14:modId xmlns:p14="http://schemas.microsoft.com/office/powerpoint/2010/main" val="2100211642"/>
              </p:ext>
            </p:extLst>
          </p:nvPr>
        </p:nvGraphicFramePr>
        <p:xfrm>
          <a:off x="250520" y="1115948"/>
          <a:ext cx="7853826" cy="5607240"/>
        </p:xfrm>
        <a:graphic>
          <a:graphicData uri="http://schemas.openxmlformats.org/drawingml/2006/table">
            <a:tbl>
              <a:tblPr/>
              <a:tblGrid>
                <a:gridCol w="1054284">
                  <a:extLst>
                    <a:ext uri="{9D8B030D-6E8A-4147-A177-3AD203B41FA5}">
                      <a16:colId xmlns:a16="http://schemas.microsoft.com/office/drawing/2014/main" val="4137213721"/>
                    </a:ext>
                  </a:extLst>
                </a:gridCol>
                <a:gridCol w="781829">
                  <a:extLst>
                    <a:ext uri="{9D8B030D-6E8A-4147-A177-3AD203B41FA5}">
                      <a16:colId xmlns:a16="http://schemas.microsoft.com/office/drawing/2014/main" val="1054395827"/>
                    </a:ext>
                  </a:extLst>
                </a:gridCol>
                <a:gridCol w="793674">
                  <a:extLst>
                    <a:ext uri="{9D8B030D-6E8A-4147-A177-3AD203B41FA5}">
                      <a16:colId xmlns:a16="http://schemas.microsoft.com/office/drawing/2014/main" val="1463117653"/>
                    </a:ext>
                  </a:extLst>
                </a:gridCol>
                <a:gridCol w="675215">
                  <a:extLst>
                    <a:ext uri="{9D8B030D-6E8A-4147-A177-3AD203B41FA5}">
                      <a16:colId xmlns:a16="http://schemas.microsoft.com/office/drawing/2014/main" val="2185220867"/>
                    </a:ext>
                  </a:extLst>
                </a:gridCol>
                <a:gridCol w="568603">
                  <a:extLst>
                    <a:ext uri="{9D8B030D-6E8A-4147-A177-3AD203B41FA5}">
                      <a16:colId xmlns:a16="http://schemas.microsoft.com/office/drawing/2014/main" val="1636199259"/>
                    </a:ext>
                  </a:extLst>
                </a:gridCol>
                <a:gridCol w="568603">
                  <a:extLst>
                    <a:ext uri="{9D8B030D-6E8A-4147-A177-3AD203B41FA5}">
                      <a16:colId xmlns:a16="http://schemas.microsoft.com/office/drawing/2014/main" val="4143446801"/>
                    </a:ext>
                  </a:extLst>
                </a:gridCol>
                <a:gridCol w="568603">
                  <a:extLst>
                    <a:ext uri="{9D8B030D-6E8A-4147-A177-3AD203B41FA5}">
                      <a16:colId xmlns:a16="http://schemas.microsoft.com/office/drawing/2014/main" val="1018714618"/>
                    </a:ext>
                  </a:extLst>
                </a:gridCol>
                <a:gridCol w="568603">
                  <a:extLst>
                    <a:ext uri="{9D8B030D-6E8A-4147-A177-3AD203B41FA5}">
                      <a16:colId xmlns:a16="http://schemas.microsoft.com/office/drawing/2014/main" val="839110504"/>
                    </a:ext>
                  </a:extLst>
                </a:gridCol>
                <a:gridCol w="568603">
                  <a:extLst>
                    <a:ext uri="{9D8B030D-6E8A-4147-A177-3AD203B41FA5}">
                      <a16:colId xmlns:a16="http://schemas.microsoft.com/office/drawing/2014/main" val="1959572885"/>
                    </a:ext>
                  </a:extLst>
                </a:gridCol>
                <a:gridCol w="568603">
                  <a:extLst>
                    <a:ext uri="{9D8B030D-6E8A-4147-A177-3AD203B41FA5}">
                      <a16:colId xmlns:a16="http://schemas.microsoft.com/office/drawing/2014/main" val="447183223"/>
                    </a:ext>
                  </a:extLst>
                </a:gridCol>
                <a:gridCol w="568603">
                  <a:extLst>
                    <a:ext uri="{9D8B030D-6E8A-4147-A177-3AD203B41FA5}">
                      <a16:colId xmlns:a16="http://schemas.microsoft.com/office/drawing/2014/main" val="3555339359"/>
                    </a:ext>
                  </a:extLst>
                </a:gridCol>
                <a:gridCol w="568603">
                  <a:extLst>
                    <a:ext uri="{9D8B030D-6E8A-4147-A177-3AD203B41FA5}">
                      <a16:colId xmlns:a16="http://schemas.microsoft.com/office/drawing/2014/main" val="3713410157"/>
                    </a:ext>
                  </a:extLst>
                </a:gridCol>
              </a:tblGrid>
              <a:tr h="175732">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1" i="0" u="none" strike="noStrike">
                          <a:solidFill>
                            <a:srgbClr val="000000"/>
                          </a:solidFill>
                          <a:effectLst/>
                          <a:latin typeface="Calibri" panose="020F0502020204030204" pitchFamily="34" charset="0"/>
                        </a:rPr>
                        <a:t>Feb,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Apr,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May,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Aug,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Oct,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Nov,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Jan,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Feb,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8500583"/>
                  </a:ext>
                </a:extLst>
              </a:tr>
              <a:tr h="175732">
                <a:tc>
                  <a:txBody>
                    <a:bodyPr/>
                    <a:lstStyle/>
                    <a:p>
                      <a:pPr algn="ctr" fontAlgn="b"/>
                      <a:r>
                        <a:rPr lang="en-US" sz="1100" b="1" i="0" u="none" strike="noStrike">
                          <a:solidFill>
                            <a:srgbClr val="000000"/>
                          </a:solidFill>
                          <a:effectLst/>
                          <a:latin typeface="Calibri" panose="020F0502020204030204" pitchFamily="34" charset="0"/>
                        </a:rPr>
                        <a:t>SID/WID</a:t>
                      </a:r>
                    </a:p>
                  </a:txBody>
                  <a:tcPr marL="0" marR="0" marT="0" marB="0" anchor="b">
                    <a:lnL>
                      <a:noFill/>
                    </a:lnL>
                    <a:lnR>
                      <a:noFill/>
                    </a:lnR>
                    <a:lnT>
                      <a:noFill/>
                    </a:lnT>
                    <a:lnB>
                      <a:noFill/>
                    </a:lnB>
                    <a:solidFill>
                      <a:srgbClr val="D9E1F2"/>
                    </a:solidFill>
                  </a:tcPr>
                </a:tc>
                <a:tc>
                  <a:txBody>
                    <a:bodyPr/>
                    <a:lstStyle/>
                    <a:p>
                      <a:pPr algn="ctr" fontAlgn="b"/>
                      <a:r>
                        <a:rPr lang="en-US" sz="1100" b="1" i="0" u="none" strike="noStrike">
                          <a:solidFill>
                            <a:srgbClr val="000000"/>
                          </a:solidFill>
                          <a:effectLst/>
                          <a:latin typeface="Calibri" panose="020F0502020204030204" pitchFamily="34" charset="0"/>
                        </a:rPr>
                        <a:t>Study  TU</a:t>
                      </a:r>
                    </a:p>
                  </a:txBody>
                  <a:tcPr marL="0" marR="0" marT="0" marB="0" anchor="b">
                    <a:lnL>
                      <a:noFill/>
                    </a:lnL>
                    <a:lnR>
                      <a:noFill/>
                    </a:lnR>
                    <a:lnT>
                      <a:noFill/>
                    </a:lnT>
                    <a:lnB>
                      <a:noFill/>
                    </a:lnB>
                    <a:solidFill>
                      <a:srgbClr val="D9E1F2"/>
                    </a:solidFill>
                  </a:tcPr>
                </a:tc>
                <a:tc>
                  <a:txBody>
                    <a:bodyPr/>
                    <a:lstStyle/>
                    <a:p>
                      <a:pPr algn="ctr" fontAlgn="b"/>
                      <a:r>
                        <a:rPr lang="en-US" sz="1100" b="1" i="0" u="none" strike="noStrike">
                          <a:solidFill>
                            <a:srgbClr val="000000"/>
                          </a:solidFill>
                          <a:effectLst/>
                          <a:latin typeface="Calibri" panose="020F0502020204030204" pitchFamily="34" charset="0"/>
                        </a:rPr>
                        <a:t>Normative TU</a:t>
                      </a:r>
                    </a:p>
                  </a:txBody>
                  <a:tcPr marL="0" marR="0" marT="0" marB="0" anchor="b">
                    <a:lnL>
                      <a:noFill/>
                    </a:lnL>
                    <a:lnR>
                      <a:noFill/>
                    </a:lnR>
                    <a:lnT>
                      <a:noFill/>
                    </a:lnT>
                    <a:lnB>
                      <a:noFill/>
                    </a:lnB>
                    <a:solidFill>
                      <a:srgbClr val="D9E1F2"/>
                    </a:solidFill>
                  </a:tcPr>
                </a:tc>
                <a:tc>
                  <a:txBody>
                    <a:bodyPr/>
                    <a:lstStyle/>
                    <a:p>
                      <a:pPr algn="ctr" fontAlgn="b"/>
                      <a:r>
                        <a:rPr lang="en-US" sz="1100" b="1" i="0" u="none" strike="noStrike">
                          <a:solidFill>
                            <a:srgbClr val="000000"/>
                          </a:solidFill>
                          <a:effectLst/>
                          <a:latin typeface="Calibri" panose="020F0502020204030204" pitchFamily="34" charset="0"/>
                        </a:rPr>
                        <a:t>Total TU</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D9E1F2"/>
                    </a:solidFill>
                  </a:tcPr>
                </a:tc>
                <a:tc>
                  <a:txBody>
                    <a:bodyPr/>
                    <a:lstStyle/>
                    <a:p>
                      <a:pPr algn="l" fontAlgn="b"/>
                      <a:r>
                        <a:rPr lang="en-US" sz="1100" b="1" i="0" u="none" strike="noStrike">
                          <a:solidFill>
                            <a:srgbClr val="000000"/>
                          </a:solidFill>
                          <a:effectLst/>
                          <a:latin typeface="Calibri" panose="020F0502020204030204" pitchFamily="34" charset="0"/>
                        </a:rPr>
                        <a:t>#149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#154AH</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1966679049"/>
                  </a:ext>
                </a:extLst>
              </a:tr>
              <a:tr h="175732">
                <a:tc>
                  <a:txBody>
                    <a:bodyPr/>
                    <a:lstStyle/>
                    <a:p>
                      <a:pPr algn="r" fontAlgn="b"/>
                      <a:r>
                        <a:rPr lang="en-US" sz="1100" b="0" i="0" u="none" strike="noStrike">
                          <a:solidFill>
                            <a:srgbClr val="000000"/>
                          </a:solidFill>
                          <a:effectLst/>
                          <a:latin typeface="Calibri" panose="020F0502020204030204" pitchFamily="34" charset="0"/>
                        </a:rPr>
                        <a:t>FS_AMP</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7627535"/>
                  </a:ext>
                </a:extLst>
              </a:tr>
              <a:tr h="175732">
                <a:tc>
                  <a:txBody>
                    <a:bodyPr/>
                    <a:lstStyle/>
                    <a:p>
                      <a:pPr algn="r" fontAlgn="b"/>
                      <a:r>
                        <a:rPr lang="en-US" sz="1100" b="0" i="0" u="none" strike="noStrike">
                          <a:solidFill>
                            <a:srgbClr val="000000"/>
                          </a:solidFill>
                          <a:effectLst/>
                          <a:latin typeface="Calibri" panose="020F0502020204030204" pitchFamily="34" charset="0"/>
                        </a:rPr>
                        <a:t>FS_5WWC_Ph2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9783150"/>
                  </a:ext>
                </a:extLst>
              </a:tr>
              <a:tr h="175732">
                <a:tc>
                  <a:txBody>
                    <a:bodyPr/>
                    <a:lstStyle/>
                    <a:p>
                      <a:pPr algn="r" fontAlgn="b"/>
                      <a:r>
                        <a:rPr lang="en-US" sz="1100" b="0" i="0" u="none" strike="noStrike">
                          <a:solidFill>
                            <a:srgbClr val="000000"/>
                          </a:solidFill>
                          <a:effectLst/>
                          <a:latin typeface="Calibri" panose="020F0502020204030204" pitchFamily="34" charset="0"/>
                        </a:rPr>
                        <a:t>FS_VMR</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2.75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4908543"/>
                  </a:ext>
                </a:extLst>
              </a:tr>
              <a:tr h="175732">
                <a:tc>
                  <a:txBody>
                    <a:bodyPr/>
                    <a:lstStyle/>
                    <a:p>
                      <a:pPr algn="r" fontAlgn="b"/>
                      <a:r>
                        <a:rPr lang="en-US" sz="1100" b="0" i="0" u="none" strike="noStrike">
                          <a:solidFill>
                            <a:srgbClr val="000000"/>
                          </a:solidFill>
                          <a:effectLst/>
                          <a:latin typeface="Calibri" panose="020F0502020204030204" pitchFamily="34" charset="0"/>
                        </a:rPr>
                        <a:t>FS_TRS_URLLC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872704"/>
                  </a:ext>
                </a:extLst>
              </a:tr>
              <a:tr h="175732">
                <a:tc>
                  <a:txBody>
                    <a:bodyPr/>
                    <a:lstStyle/>
                    <a:p>
                      <a:pPr algn="r" fontAlgn="b"/>
                      <a:r>
                        <a:rPr lang="en-US" sz="1100" b="0" i="0" u="none" strike="noStrike">
                          <a:solidFill>
                            <a:srgbClr val="000000"/>
                          </a:solidFill>
                          <a:effectLst/>
                          <a:latin typeface="Calibri" panose="020F0502020204030204" pitchFamily="34" charset="0"/>
                        </a:rPr>
                        <a:t>FS_Ranging_SL</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6603615"/>
                  </a:ext>
                </a:extLst>
              </a:tr>
              <a:tr h="175732">
                <a:tc>
                  <a:txBody>
                    <a:bodyPr/>
                    <a:lstStyle/>
                    <a:p>
                      <a:pPr algn="r" fontAlgn="b"/>
                      <a:r>
                        <a:rPr lang="en-US" sz="1100" b="0" i="0" u="none" strike="noStrike">
                          <a:solidFill>
                            <a:srgbClr val="000000"/>
                          </a:solidFill>
                          <a:effectLst/>
                          <a:latin typeface="Calibri" panose="020F0502020204030204" pitchFamily="34" charset="0"/>
                        </a:rPr>
                        <a:t>FS_5G_ProSe_Ph2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0044371"/>
                  </a:ext>
                </a:extLst>
              </a:tr>
              <a:tr h="175732">
                <a:tc>
                  <a:txBody>
                    <a:bodyPr/>
                    <a:lstStyle/>
                    <a:p>
                      <a:pPr algn="r" fontAlgn="b"/>
                      <a:r>
                        <a:rPr lang="en-US" sz="1100" b="0" i="0" u="none" strike="noStrike">
                          <a:solidFill>
                            <a:srgbClr val="000000"/>
                          </a:solidFill>
                          <a:effectLst/>
                          <a:latin typeface="Calibri" panose="020F0502020204030204" pitchFamily="34" charset="0"/>
                        </a:rPr>
                        <a:t>FS_SATB</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5210618"/>
                  </a:ext>
                </a:extLst>
              </a:tr>
              <a:tr h="175732">
                <a:tc>
                  <a:txBody>
                    <a:bodyPr/>
                    <a:lstStyle/>
                    <a:p>
                      <a:pPr algn="r" fontAlgn="b"/>
                      <a:r>
                        <a:rPr lang="en-US" sz="1100" b="0" i="0" u="none" strike="noStrike">
                          <a:solidFill>
                            <a:srgbClr val="000000"/>
                          </a:solidFill>
                          <a:effectLst/>
                          <a:latin typeface="Calibri" panose="020F0502020204030204" pitchFamily="34" charset="0"/>
                        </a:rPr>
                        <a:t>FS_AIMLsys</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7</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8978050"/>
                  </a:ext>
                </a:extLst>
              </a:tr>
              <a:tr h="175732">
                <a:tc>
                  <a:txBody>
                    <a:bodyPr/>
                    <a:lstStyle/>
                    <a:p>
                      <a:pPr algn="r" fontAlgn="b"/>
                      <a:r>
                        <a:rPr lang="en-US" sz="1100" b="0" i="0" u="none" strike="noStrike">
                          <a:solidFill>
                            <a:srgbClr val="000000"/>
                          </a:solidFill>
                          <a:effectLst/>
                          <a:latin typeface="Calibri" panose="020F0502020204030204" pitchFamily="34" charset="0"/>
                        </a:rPr>
                        <a:t>FS_XRM</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644099"/>
                  </a:ext>
                </a:extLst>
              </a:tr>
              <a:tr h="175732">
                <a:tc>
                  <a:txBody>
                    <a:bodyPr/>
                    <a:lstStyle/>
                    <a:p>
                      <a:pPr algn="r" fontAlgn="b"/>
                      <a:r>
                        <a:rPr lang="en-US" sz="1100" b="0" i="0" u="none" strike="noStrike">
                          <a:solidFill>
                            <a:srgbClr val="000000"/>
                          </a:solidFill>
                          <a:effectLst/>
                          <a:latin typeface="Calibri" panose="020F0502020204030204" pitchFamily="34" charset="0"/>
                        </a:rPr>
                        <a:t>FS_5GSAT_Ph2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8599623"/>
                  </a:ext>
                </a:extLst>
              </a:tr>
              <a:tr h="175732">
                <a:tc>
                  <a:txBody>
                    <a:bodyPr/>
                    <a:lstStyle/>
                    <a:p>
                      <a:pPr algn="r" fontAlgn="b"/>
                      <a:r>
                        <a:rPr lang="en-US" sz="1100" b="0" i="0" u="none" strike="noStrike">
                          <a:solidFill>
                            <a:srgbClr val="000000"/>
                          </a:solidFill>
                          <a:effectLst/>
                          <a:latin typeface="Calibri" panose="020F0502020204030204" pitchFamily="34" charset="0"/>
                        </a:rPr>
                        <a:t>FS_UPEAS</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5838414"/>
                  </a:ext>
                </a:extLst>
              </a:tr>
              <a:tr h="175732">
                <a:tc>
                  <a:txBody>
                    <a:bodyPr/>
                    <a:lstStyle/>
                    <a:p>
                      <a:pPr algn="r" fontAlgn="b"/>
                      <a:r>
                        <a:rPr lang="en-US" sz="1100" b="0" i="0" u="none" strike="noStrike">
                          <a:solidFill>
                            <a:srgbClr val="000000"/>
                          </a:solidFill>
                          <a:effectLst/>
                          <a:latin typeface="Calibri" panose="020F0502020204030204" pitchFamily="34" charset="0"/>
                        </a:rPr>
                        <a:t>FS_eNA_Ph3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8</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7722912"/>
                  </a:ext>
                </a:extLst>
              </a:tr>
              <a:tr h="175732">
                <a:tc>
                  <a:txBody>
                    <a:bodyPr/>
                    <a:lstStyle/>
                    <a:p>
                      <a:pPr algn="r" fontAlgn="b"/>
                      <a:r>
                        <a:rPr lang="en-US" sz="1100" b="0" i="0" u="none" strike="noStrike">
                          <a:solidFill>
                            <a:srgbClr val="000000"/>
                          </a:solidFill>
                          <a:effectLst/>
                          <a:latin typeface="Calibri" panose="020F0502020204030204" pitchFamily="34" charset="0"/>
                        </a:rPr>
                        <a:t>FS_5MBS_Ph2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7.5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6024610"/>
                  </a:ext>
                </a:extLst>
              </a:tr>
              <a:tr h="175732">
                <a:tc>
                  <a:txBody>
                    <a:bodyPr/>
                    <a:lstStyle/>
                    <a:p>
                      <a:pPr algn="r" fontAlgn="b"/>
                      <a:r>
                        <a:rPr lang="en-US" sz="1100" b="0" i="0" u="none" strike="noStrike">
                          <a:solidFill>
                            <a:srgbClr val="000000"/>
                          </a:solidFill>
                          <a:effectLst/>
                          <a:latin typeface="Calibri" panose="020F0502020204030204" pitchFamily="34" charset="0"/>
                        </a:rPr>
                        <a:t>FS_PIN</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1719190"/>
                  </a:ext>
                </a:extLst>
              </a:tr>
              <a:tr h="175732">
                <a:tc>
                  <a:txBody>
                    <a:bodyPr/>
                    <a:lstStyle/>
                    <a:p>
                      <a:pPr algn="r" fontAlgn="b"/>
                      <a:r>
                        <a:rPr lang="en-US" sz="1100" b="0" i="0" u="none" strike="noStrike">
                          <a:solidFill>
                            <a:srgbClr val="000000"/>
                          </a:solidFill>
                          <a:effectLst/>
                          <a:latin typeface="Calibri" panose="020F0502020204030204" pitchFamily="34" charset="0"/>
                        </a:rPr>
                        <a:t>FS_DetNet</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369099"/>
                  </a:ext>
                </a:extLst>
              </a:tr>
              <a:tr h="175732">
                <a:tc>
                  <a:txBody>
                    <a:bodyPr/>
                    <a:lstStyle/>
                    <a:p>
                      <a:pPr algn="r" fontAlgn="b"/>
                      <a:r>
                        <a:rPr lang="en-US" sz="1100" b="0" i="0" u="none" strike="noStrike">
                          <a:solidFill>
                            <a:srgbClr val="000000"/>
                          </a:solidFill>
                          <a:effectLst/>
                          <a:latin typeface="Calibri" panose="020F0502020204030204" pitchFamily="34" charset="0"/>
                        </a:rPr>
                        <a:t>FS_eNPN_Ph2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3223743"/>
                  </a:ext>
                </a:extLst>
              </a:tr>
              <a:tr h="175732">
                <a:tc>
                  <a:txBody>
                    <a:bodyPr/>
                    <a:lstStyle/>
                    <a:p>
                      <a:pPr algn="r" fontAlgn="b"/>
                      <a:r>
                        <a:rPr lang="en-US" sz="1100" b="0" i="0" u="none" strike="noStrike">
                          <a:solidFill>
                            <a:srgbClr val="000000"/>
                          </a:solidFill>
                          <a:effectLst/>
                          <a:latin typeface="Calibri" panose="020F0502020204030204" pitchFamily="34" charset="0"/>
                        </a:rPr>
                        <a:t>FS_SUECR</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9547170"/>
                  </a:ext>
                </a:extLst>
              </a:tr>
              <a:tr h="175732">
                <a:tc>
                  <a:txBody>
                    <a:bodyPr/>
                    <a:lstStyle/>
                    <a:p>
                      <a:pPr algn="r" fontAlgn="b"/>
                      <a:r>
                        <a:rPr lang="en-US" sz="1100" b="0" i="0" u="none" strike="noStrike">
                          <a:solidFill>
                            <a:srgbClr val="000000"/>
                          </a:solidFill>
                          <a:effectLst/>
                          <a:latin typeface="Calibri" panose="020F0502020204030204" pitchFamily="34" charset="0"/>
                        </a:rPr>
                        <a:t>MPS_WLAN</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7843690"/>
                  </a:ext>
                </a:extLst>
              </a:tr>
              <a:tr h="175732">
                <a:tc>
                  <a:txBody>
                    <a:bodyPr/>
                    <a:lstStyle/>
                    <a:p>
                      <a:pPr algn="r" fontAlgn="b"/>
                      <a:r>
                        <a:rPr lang="en-US" sz="1100" b="0" i="0" u="none" strike="noStrike">
                          <a:solidFill>
                            <a:srgbClr val="000000"/>
                          </a:solidFill>
                          <a:effectLst/>
                          <a:latin typeface="Calibri" panose="020F0502020204030204" pitchFamily="34" charset="0"/>
                        </a:rPr>
                        <a:t>FS_REDCAP_Ph2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1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1130998"/>
                  </a:ext>
                </a:extLst>
              </a:tr>
              <a:tr h="175732">
                <a:tc>
                  <a:txBody>
                    <a:bodyPr/>
                    <a:lstStyle/>
                    <a:p>
                      <a:pPr algn="r" fontAlgn="b"/>
                      <a:r>
                        <a:rPr lang="en-US" sz="1100" b="0" i="0" u="none" strike="noStrike">
                          <a:solidFill>
                            <a:srgbClr val="000000"/>
                          </a:solidFill>
                          <a:effectLst/>
                          <a:latin typeface="Calibri" panose="020F0502020204030204" pitchFamily="34" charset="0"/>
                        </a:rPr>
                        <a:t>FS_eLCS_Ph3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10.25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6502196"/>
                  </a:ext>
                </a:extLst>
              </a:tr>
              <a:tr h="175732">
                <a:tc>
                  <a:txBody>
                    <a:bodyPr/>
                    <a:lstStyle/>
                    <a:p>
                      <a:pPr algn="r" fontAlgn="b"/>
                      <a:r>
                        <a:rPr lang="en-US" sz="1100" b="0" i="0" u="none" strike="noStrike">
                          <a:solidFill>
                            <a:srgbClr val="000000"/>
                          </a:solidFill>
                          <a:effectLst/>
                          <a:latin typeface="Calibri" panose="020F0502020204030204" pitchFamily="34" charset="0"/>
                        </a:rPr>
                        <a:t>FS_UAS_Ph2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707269"/>
                  </a:ext>
                </a:extLst>
              </a:tr>
              <a:tr h="175732">
                <a:tc>
                  <a:txBody>
                    <a:bodyPr/>
                    <a:lstStyle/>
                    <a:p>
                      <a:pPr algn="r" fontAlgn="b"/>
                      <a:r>
                        <a:rPr lang="en-US" sz="1100" b="0" i="0" u="none" strike="noStrike">
                          <a:solidFill>
                            <a:srgbClr val="000000"/>
                          </a:solidFill>
                          <a:effectLst/>
                          <a:latin typeface="Calibri" panose="020F0502020204030204" pitchFamily="34" charset="0"/>
                        </a:rPr>
                        <a:t>FS_ATSSS_ph3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8.5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9257909"/>
                  </a:ext>
                </a:extLst>
              </a:tr>
              <a:tr h="175732">
                <a:tc>
                  <a:txBody>
                    <a:bodyPr/>
                    <a:lstStyle/>
                    <a:p>
                      <a:pPr algn="r" fontAlgn="b"/>
                      <a:r>
                        <a:rPr lang="en-US" sz="1100" b="0" i="0" u="none" strike="noStrike">
                          <a:solidFill>
                            <a:srgbClr val="000000"/>
                          </a:solidFill>
                          <a:effectLst/>
                          <a:latin typeface="Calibri" panose="020F0502020204030204" pitchFamily="34" charset="0"/>
                        </a:rPr>
                        <a:t>FS_EDGE_Ph2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7.25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11.5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9337685"/>
                  </a:ext>
                </a:extLst>
              </a:tr>
              <a:tr h="175732">
                <a:tc>
                  <a:txBody>
                    <a:bodyPr/>
                    <a:lstStyle/>
                    <a:p>
                      <a:pPr algn="r" fontAlgn="b"/>
                      <a:r>
                        <a:rPr lang="en-US" sz="1100" b="0" i="0" u="none" strike="noStrike">
                          <a:solidFill>
                            <a:srgbClr val="000000"/>
                          </a:solidFill>
                          <a:effectLst/>
                          <a:latin typeface="Calibri" panose="020F0502020204030204" pitchFamily="34" charset="0"/>
                        </a:rPr>
                        <a:t>FS_eNS_Ph3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4157990"/>
                  </a:ext>
                </a:extLst>
              </a:tr>
              <a:tr h="175732">
                <a:tc>
                  <a:txBody>
                    <a:bodyPr/>
                    <a:lstStyle/>
                    <a:p>
                      <a:pPr algn="r" fontAlgn="b"/>
                      <a:r>
                        <a:rPr lang="en-US" sz="1100" b="0" i="0" u="none" strike="noStrike">
                          <a:solidFill>
                            <a:srgbClr val="000000"/>
                          </a:solidFill>
                          <a:effectLst/>
                          <a:latin typeface="Calibri" panose="020F0502020204030204" pitchFamily="34" charset="0"/>
                        </a:rPr>
                        <a:t>FS_eUEPO</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1101397"/>
                  </a:ext>
                </a:extLst>
              </a:tr>
              <a:tr h="175732">
                <a:tc>
                  <a:txBody>
                    <a:bodyPr/>
                    <a:lstStyle/>
                    <a:p>
                      <a:pPr algn="r" fontAlgn="b"/>
                      <a:r>
                        <a:rPr lang="en-US" sz="1100" b="0" i="0" u="none" strike="noStrike">
                          <a:solidFill>
                            <a:srgbClr val="000000"/>
                          </a:solidFill>
                          <a:effectLst/>
                          <a:latin typeface="Calibri" panose="020F0502020204030204" pitchFamily="34" charset="0"/>
                        </a:rPr>
                        <a:t>FS_SFC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9938511"/>
                  </a:ext>
                </a:extLst>
              </a:tr>
              <a:tr h="175732">
                <a:tc>
                  <a:txBody>
                    <a:bodyPr/>
                    <a:lstStyle/>
                    <a:p>
                      <a:pPr algn="r" fontAlgn="b"/>
                      <a:r>
                        <a:rPr lang="en-US" sz="1100" b="0" i="0" u="none" strike="noStrike">
                          <a:solidFill>
                            <a:srgbClr val="000000"/>
                          </a:solidFill>
                          <a:effectLst/>
                          <a:latin typeface="Calibri" panose="020F0502020204030204" pitchFamily="34" charset="0"/>
                        </a:rPr>
                        <a:t>FS_GMEC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1.75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3793282"/>
                  </a:ext>
                </a:extLst>
              </a:tr>
              <a:tr h="175732">
                <a:tc>
                  <a:txBody>
                    <a:bodyPr/>
                    <a:lstStyle/>
                    <a:p>
                      <a:pPr algn="r" fontAlgn="b"/>
                      <a:r>
                        <a:rPr lang="en-US" sz="1100" b="0" i="0" u="none" strike="noStrike">
                          <a:solidFill>
                            <a:srgbClr val="000000"/>
                          </a:solidFill>
                          <a:effectLst/>
                          <a:latin typeface="Calibri" panose="020F0502020204030204" pitchFamily="34" charset="0"/>
                        </a:rPr>
                        <a:t>FS_NG_RTC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5708228"/>
                  </a:ext>
                </a:extLst>
              </a:tr>
              <a:tr h="175732">
                <a:tc>
                  <a:txBody>
                    <a:bodyPr/>
                    <a:lstStyle/>
                    <a:p>
                      <a:pPr algn="ctr" fontAlgn="b"/>
                      <a:r>
                        <a:rPr lang="en-US" sz="1100" b="1" i="0" u="none" strike="noStrike">
                          <a:solidFill>
                            <a:srgbClr val="000000"/>
                          </a:solidFill>
                          <a:effectLst/>
                          <a:latin typeface="Calibri" panose="020F0502020204030204" pitchFamily="34" charset="0"/>
                        </a:rPr>
                        <a:t>Total</a:t>
                      </a:r>
                    </a:p>
                  </a:txBody>
                  <a:tcPr marL="0" marR="0" marT="0" marB="0" anchor="b">
                    <a:lnL>
                      <a:noFill/>
                    </a:lnL>
                    <a:lnR>
                      <a:noFill/>
                    </a:lnR>
                    <a:lnT>
                      <a:noFill/>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119.5</a:t>
                      </a:r>
                    </a:p>
                  </a:txBody>
                  <a:tcPr marL="0" marR="0" marT="0" marB="0" anchor="b">
                    <a:lnL>
                      <a:noFill/>
                    </a:lnL>
                    <a:lnR>
                      <a:noFill/>
                    </a:lnR>
                    <a:lnT>
                      <a:noFill/>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71.75</a:t>
                      </a:r>
                    </a:p>
                  </a:txBody>
                  <a:tcPr marL="0" marR="0" marT="0" marB="0" anchor="b">
                    <a:lnL>
                      <a:noFill/>
                    </a:lnL>
                    <a:lnR>
                      <a:noFill/>
                    </a:lnR>
                    <a:lnT>
                      <a:noFill/>
                    </a:lnT>
                    <a:lnB>
                      <a:noFill/>
                    </a:lnB>
                    <a:solidFill>
                      <a:srgbClr val="FFC000"/>
                    </a:solidFill>
                  </a:tcPr>
                </a:tc>
                <a:tc>
                  <a:txBody>
                    <a:bodyPr/>
                    <a:lstStyle/>
                    <a:p>
                      <a:pPr algn="r" fontAlgn="b"/>
                      <a:r>
                        <a:rPr lang="en-US" sz="1100" b="1" i="0" u="none" strike="noStrike">
                          <a:solidFill>
                            <a:srgbClr val="000000"/>
                          </a:solidFill>
                          <a:effectLst/>
                          <a:latin typeface="Calibri" panose="020F0502020204030204" pitchFamily="34" charset="0"/>
                        </a:rPr>
                        <a:t>191.25</a:t>
                      </a:r>
                    </a:p>
                  </a:txBody>
                  <a:tcPr marL="0" marR="0" marT="0" marB="0" anchor="b">
                    <a:lnL>
                      <a:noFill/>
                    </a:lnL>
                    <a:lnR>
                      <a:noFill/>
                    </a:lnR>
                    <a:lnT>
                      <a:noFill/>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19.25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21.5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27.5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29.75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26.25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14</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26</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dirty="0">
                          <a:solidFill>
                            <a:srgbClr val="FF0000"/>
                          </a:solidFill>
                          <a:effectLst/>
                          <a:latin typeface="Calibri" panose="020F0502020204030204" pitchFamily="34" charset="0"/>
                        </a:rPr>
                        <a:t>27</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extLst>
                  <a:ext uri="{0D108BD9-81ED-4DB2-BD59-A6C34878D82A}">
                    <a16:rowId xmlns:a16="http://schemas.microsoft.com/office/drawing/2014/main" val="3422778332"/>
                  </a:ext>
                </a:extLst>
              </a:tr>
            </a:tbl>
          </a:graphicData>
        </a:graphic>
      </p:graphicFrame>
    </p:spTree>
    <p:extLst>
      <p:ext uri="{BB962C8B-B14F-4D97-AF65-F5344CB8AC3E}">
        <p14:creationId xmlns:p14="http://schemas.microsoft.com/office/powerpoint/2010/main" val="141960284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Tracking of TU for Rel-18 SIDs &amp; WIDs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229632"/>
          </a:xfrm>
        </p:spPr>
        <p:txBody>
          <a:bodyPr/>
          <a:lstStyle/>
          <a:p>
            <a:pPr>
              <a:lnSpc>
                <a:spcPct val="110000"/>
              </a:lnSpc>
              <a:defRPr/>
            </a:pPr>
            <a:r>
              <a:rPr lang="en-US" sz="1800" dirty="0"/>
              <a:t>During F2F, one TU (Time Unit) corresponds to 1.5 hours slot in which roughly 10-15 contributions can be handled. </a:t>
            </a:r>
          </a:p>
          <a:p>
            <a:pPr>
              <a:lnSpc>
                <a:spcPct val="110000"/>
              </a:lnSpc>
              <a:defRPr/>
            </a:pPr>
            <a:endParaRPr lang="en-US" sz="1800" dirty="0"/>
          </a:p>
          <a:p>
            <a:pPr>
              <a:lnSpc>
                <a:spcPct val="110000"/>
              </a:lnSpc>
              <a:defRPr/>
            </a:pPr>
            <a:r>
              <a:rPr lang="en-US" sz="1800" dirty="0"/>
              <a:t>For SA2#149E e-meeting onwards, TU were tracked as per the following mechanism. </a:t>
            </a:r>
          </a:p>
          <a:p>
            <a:pPr lvl="1">
              <a:lnSpc>
                <a:spcPct val="110000"/>
              </a:lnSpc>
              <a:defRPr/>
            </a:pPr>
            <a:r>
              <a:rPr lang="en-US" sz="1600" dirty="0"/>
              <a:t>Maximum of 30 </a:t>
            </a:r>
            <a:r>
              <a:rPr lang="en-US" sz="1600" dirty="0" err="1"/>
              <a:t>TDocs</a:t>
            </a:r>
            <a:r>
              <a:rPr lang="en-US" sz="1600" dirty="0"/>
              <a:t> (P-CRs) per 1 TU will be handled. If a Rel-18 SID is assigned 0.5 TU then maximum of 15 </a:t>
            </a:r>
            <a:r>
              <a:rPr lang="en-US" sz="1600" dirty="0" err="1"/>
              <a:t>TDocs</a:t>
            </a:r>
            <a:r>
              <a:rPr lang="en-US" sz="1600" dirty="0"/>
              <a:t> (P-CR) will be handled. If a Rel-18 SID is assigned .25 TU then maximum of 7 </a:t>
            </a:r>
            <a:r>
              <a:rPr lang="en-US" sz="1600" dirty="0" err="1"/>
              <a:t>TDocs</a:t>
            </a:r>
            <a:r>
              <a:rPr lang="en-US" sz="1600" dirty="0"/>
              <a:t> (P-CRs) will be handled. </a:t>
            </a:r>
          </a:p>
          <a:p>
            <a:pPr lvl="1">
              <a:lnSpc>
                <a:spcPct val="110000"/>
              </a:lnSpc>
              <a:defRPr/>
            </a:pPr>
            <a:r>
              <a:rPr lang="en-US" sz="1600" dirty="0"/>
              <a:t>If the SID is assigned 1 TU in SA2#149-E and it receives more than 30 papers then only 30 will be picked based on sorting (after submission deadline but before start of the e-meeting) by the SA2 leadership. Fairness criterion will be applied, and Rapporteur input will be required on such sorting. </a:t>
            </a:r>
          </a:p>
          <a:p>
            <a:pPr lvl="1">
              <a:lnSpc>
                <a:spcPct val="110000"/>
              </a:lnSpc>
              <a:defRPr/>
            </a:pPr>
            <a:r>
              <a:rPr lang="en-US" sz="1600" dirty="0"/>
              <a:t>Rapporteur are required to provide the sorting order to SA2 leadership as soon as possible (after the TD submission deadline). </a:t>
            </a:r>
          </a:p>
          <a:p>
            <a:pPr lvl="1">
              <a:lnSpc>
                <a:spcPct val="110000"/>
              </a:lnSpc>
              <a:defRPr/>
            </a:pPr>
            <a:r>
              <a:rPr lang="en-US" sz="1600" dirty="0"/>
              <a:t>Rapporteur’s input papers on TR skeleton, TR scope etc. will be exempted. </a:t>
            </a:r>
          </a:p>
          <a:p>
            <a:pPr lvl="1">
              <a:lnSpc>
                <a:spcPct val="110000"/>
              </a:lnSpc>
              <a:defRPr/>
            </a:pPr>
            <a:r>
              <a:rPr lang="en-US" sz="1600" dirty="0"/>
              <a:t>Discussion Paper (for Information) will be exempted. </a:t>
            </a:r>
          </a:p>
          <a:p>
            <a:pPr lvl="1">
              <a:lnSpc>
                <a:spcPct val="110000"/>
              </a:lnSpc>
              <a:defRPr/>
            </a:pPr>
            <a:r>
              <a:rPr lang="en-US" sz="1600" dirty="0"/>
              <a:t>LS IN/OUT will be exempted</a:t>
            </a:r>
          </a:p>
          <a:p>
            <a:pPr>
              <a:lnSpc>
                <a:spcPct val="110000"/>
              </a:lnSpc>
              <a:defRPr/>
            </a:pPr>
            <a:endParaRPr lang="en-US" sz="1800" dirty="0"/>
          </a:p>
          <a:p>
            <a:pPr>
              <a:lnSpc>
                <a:spcPct val="110000"/>
              </a:lnSpc>
              <a:defRPr/>
            </a:pPr>
            <a:r>
              <a:rPr lang="en-US" sz="1800" dirty="0"/>
              <a:t>It was motioned that if this mechanism hinders progress, then can be revisited in the future e-meeting. </a:t>
            </a:r>
          </a:p>
          <a:p>
            <a:pPr>
              <a:lnSpc>
                <a:spcPct val="110000"/>
              </a:lnSpc>
              <a:defRPr/>
            </a:pPr>
            <a:endParaRPr lang="en-US" sz="1800" dirty="0"/>
          </a:p>
          <a:p>
            <a:pPr>
              <a:lnSpc>
                <a:spcPct val="110000"/>
              </a:lnSpc>
              <a:defRPr/>
            </a:pPr>
            <a:r>
              <a:rPr lang="en-US" sz="1800" b="1" dirty="0">
                <a:solidFill>
                  <a:srgbClr val="FF0000"/>
                </a:solidFill>
              </a:rPr>
              <a:t>This process has worked out well in terms of limiting the workload therefore it will be continued to apply to Rel-18 SID &amp; WIDs in the future e-meetings. </a:t>
            </a:r>
          </a:p>
          <a:p>
            <a:pPr>
              <a:lnSpc>
                <a:spcPct val="110000"/>
              </a:lnSpc>
              <a:defRPr/>
            </a:pPr>
            <a:endParaRPr lang="en-US" altLang="en-US" sz="2000" dirty="0"/>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118013660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Guidance to Rel-18 Rapporteurs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503845" y="1185169"/>
            <a:ext cx="13487400" cy="5338462"/>
          </a:xfrm>
        </p:spPr>
        <p:txBody>
          <a:bodyPr/>
          <a:lstStyle/>
          <a:p>
            <a:pPr>
              <a:lnSpc>
                <a:spcPct val="110000"/>
              </a:lnSpc>
              <a:defRPr/>
            </a:pPr>
            <a:r>
              <a:rPr lang="en-US" sz="2400" b="1" dirty="0"/>
              <a:t>Previous Guidance</a:t>
            </a:r>
            <a:r>
              <a:rPr lang="en-US" sz="2400" dirty="0"/>
              <a:t>: </a:t>
            </a:r>
          </a:p>
          <a:p>
            <a:pPr lvl="1">
              <a:lnSpc>
                <a:spcPct val="110000"/>
              </a:lnSpc>
              <a:defRPr/>
            </a:pPr>
            <a:r>
              <a:rPr lang="en-US" sz="2000" dirty="0"/>
              <a:t>Rel-18 Rapporteurs should put together a work plan for their SID and how they plan to utilize the assigned TU for each meeting. Update the Work Plan after each meeting. Can be part of the status report.  For e.g. - SA2#152-E, 1 TU assigned, solution evaluation and conclusion, normative WID creation, etc. </a:t>
            </a:r>
          </a:p>
          <a:p>
            <a:pPr lvl="1">
              <a:lnSpc>
                <a:spcPct val="110000"/>
              </a:lnSpc>
              <a:defRPr/>
            </a:pPr>
            <a:r>
              <a:rPr lang="en-US" sz="2000" dirty="0"/>
              <a:t>Rel-18 Rapporteurs shall provide the status report after each (e-)meeting on the progress, any controversial issue, RAN dependency, etc. Please use template defined for Rel-17 SIDs/WIDs.</a:t>
            </a:r>
          </a:p>
          <a:p>
            <a:pPr>
              <a:lnSpc>
                <a:spcPct val="110000"/>
              </a:lnSpc>
              <a:defRPr/>
            </a:pPr>
            <a:r>
              <a:rPr lang="en-US" sz="2400" b="1" dirty="0"/>
              <a:t>Additional Guidance</a:t>
            </a:r>
            <a:r>
              <a:rPr lang="en-US" sz="2400" dirty="0"/>
              <a:t>: </a:t>
            </a:r>
          </a:p>
          <a:p>
            <a:pPr lvl="1">
              <a:lnSpc>
                <a:spcPct val="110000"/>
              </a:lnSpc>
              <a:defRPr/>
            </a:pPr>
            <a:r>
              <a:rPr lang="en-US" sz="2000" dirty="0"/>
              <a:t>Rel-18 Rapporteurs should prepare for conclusion the SIDs on time. </a:t>
            </a:r>
          </a:p>
          <a:p>
            <a:pPr lvl="2">
              <a:lnSpc>
                <a:spcPct val="110000"/>
              </a:lnSpc>
              <a:defRPr/>
            </a:pPr>
            <a:r>
              <a:rPr lang="en-US" sz="1600" dirty="0"/>
              <a:t>Prioritize conclusions papers for offline CCs. Where consensus could not be achieved bring meaningful proposals for </a:t>
            </a:r>
            <a:r>
              <a:rPr lang="en-US" sz="1600" dirty="0" err="1"/>
              <a:t>SoH</a:t>
            </a:r>
            <a:r>
              <a:rPr lang="en-US" sz="1600" dirty="0"/>
              <a:t> (or utilize offline moderated email discussion). </a:t>
            </a:r>
          </a:p>
          <a:p>
            <a:pPr lvl="1">
              <a:lnSpc>
                <a:spcPct val="110000"/>
              </a:lnSpc>
              <a:defRPr/>
            </a:pPr>
            <a:r>
              <a:rPr lang="en-US" sz="2000" dirty="0"/>
              <a:t>Rel-18 WID should be based on the conclusions agreed in the TR. WID can be further updated if new conclusions can be agreed. No blanket WIDs for plenary, please. </a:t>
            </a:r>
          </a:p>
          <a:p>
            <a:pPr lvl="1">
              <a:lnSpc>
                <a:spcPct val="110000"/>
              </a:lnSpc>
              <a:defRPr/>
            </a:pPr>
            <a:r>
              <a:rPr lang="en-US" sz="2269" dirty="0"/>
              <a:t>Avoid pushing issues requiring further Study (SID) to the Normative phase (WID). </a:t>
            </a:r>
          </a:p>
          <a:p>
            <a:pPr lvl="1">
              <a:lnSpc>
                <a:spcPct val="110000"/>
              </a:lnSpc>
              <a:defRPr/>
            </a:pPr>
            <a:endParaRPr lang="en-US" sz="2269" dirty="0"/>
          </a:p>
          <a:p>
            <a:pPr marL="0" indent="0">
              <a:lnSpc>
                <a:spcPct val="110000"/>
              </a:lnSpc>
              <a:buNone/>
              <a:defRPr/>
            </a:pPr>
            <a:endParaRPr lang="en-US" sz="2000" dirty="0"/>
          </a:p>
          <a:p>
            <a:pPr marL="0" indent="0">
              <a:buNone/>
              <a:defRPr/>
            </a:pPr>
            <a:endParaRPr lang="en-US" altLang="en-US" sz="1100" dirty="0"/>
          </a:p>
          <a:p>
            <a:pPr>
              <a:defRPr/>
            </a:pPr>
            <a:endParaRPr lang="en-US" altLang="en-US" sz="1100" dirty="0"/>
          </a:p>
        </p:txBody>
      </p:sp>
    </p:spTree>
    <p:extLst>
      <p:ext uri="{BB962C8B-B14F-4D97-AF65-F5344CB8AC3E}">
        <p14:creationId xmlns:p14="http://schemas.microsoft.com/office/powerpoint/2010/main" val="186705413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fontScale="90000"/>
          </a:bodyPr>
          <a:lstStyle/>
          <a:p>
            <a:r>
              <a:rPr lang="en-US" dirty="0"/>
              <a:t>Proposals (to </a:t>
            </a:r>
            <a:r>
              <a:rPr lang="en-US"/>
              <a:t>be Endorsed </a:t>
            </a:r>
            <a:r>
              <a:rPr lang="en-US" dirty="0"/>
              <a:t>at SA2#152E)</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407361"/>
            <a:ext cx="13487400" cy="5002964"/>
          </a:xfrm>
        </p:spPr>
        <p:txBody>
          <a:bodyPr/>
          <a:lstStyle/>
          <a:p>
            <a:pPr>
              <a:lnSpc>
                <a:spcPct val="110000"/>
              </a:lnSpc>
              <a:defRPr/>
            </a:pPr>
            <a:r>
              <a:rPr lang="en-US" sz="3200" dirty="0"/>
              <a:t>It is proposed to endorse SA2 work Plan for 2022 (all previous slides).</a:t>
            </a:r>
          </a:p>
          <a:p>
            <a:pPr>
              <a:lnSpc>
                <a:spcPct val="110000"/>
              </a:lnSpc>
              <a:defRPr/>
            </a:pPr>
            <a:r>
              <a:rPr lang="en-US" sz="3200" dirty="0"/>
              <a:t>It is proposed to endorse that SA2 Ad-Hoc in Jan 2023 will be scheduled as e-meeting. </a:t>
            </a:r>
          </a:p>
          <a:p>
            <a:pPr marL="0" indent="0">
              <a:buNone/>
              <a:defRPr/>
            </a:pPr>
            <a:endParaRPr lang="en-US" altLang="en-US" sz="1400" dirty="0"/>
          </a:p>
        </p:txBody>
      </p:sp>
    </p:spTree>
    <p:extLst>
      <p:ext uri="{BB962C8B-B14F-4D97-AF65-F5344CB8AC3E}">
        <p14:creationId xmlns:p14="http://schemas.microsoft.com/office/powerpoint/2010/main" val="140489202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754" y="272795"/>
            <a:ext cx="11706046" cy="639488"/>
          </a:xfrm>
        </p:spPr>
        <p:txBody>
          <a:bodyPr/>
          <a:lstStyle/>
          <a:p>
            <a:r>
              <a:rPr lang="en-US" dirty="0"/>
              <a:t>Rel-18 timelines</a:t>
            </a:r>
          </a:p>
        </p:txBody>
      </p:sp>
      <p:grpSp>
        <p:nvGrpSpPr>
          <p:cNvPr id="17" name="Group 16">
            <a:extLst>
              <a:ext uri="{FF2B5EF4-FFF2-40B4-BE49-F238E27FC236}">
                <a16:creationId xmlns:a16="http://schemas.microsoft.com/office/drawing/2014/main" id="{598D965B-CAE1-4FC0-8C74-61F42B663A79}"/>
              </a:ext>
            </a:extLst>
          </p:cNvPr>
          <p:cNvGrpSpPr/>
          <p:nvPr/>
        </p:nvGrpSpPr>
        <p:grpSpPr>
          <a:xfrm>
            <a:off x="2884300" y="1779985"/>
            <a:ext cx="9594222" cy="4599045"/>
            <a:chOff x="2872021" y="1857945"/>
            <a:chExt cx="8209332" cy="2794397"/>
          </a:xfrm>
        </p:grpSpPr>
        <p:cxnSp>
          <p:nvCxnSpPr>
            <p:cNvPr id="28" name="Straight Connector 27">
              <a:extLst>
                <a:ext uri="{FF2B5EF4-FFF2-40B4-BE49-F238E27FC236}">
                  <a16:creationId xmlns:a16="http://schemas.microsoft.com/office/drawing/2014/main" id="{F4EA0A06-006D-44AF-BDE3-18F3C600E430}"/>
                </a:ext>
              </a:extLst>
            </p:cNvPr>
            <p:cNvCxnSpPr>
              <a:cxnSpLocks/>
            </p:cNvCxnSpPr>
            <p:nvPr/>
          </p:nvCxnSpPr>
          <p:spPr>
            <a:xfrm flipH="1">
              <a:off x="10300331" y="1857945"/>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D9913296-C9C8-40E5-904A-F125D748ECD7}"/>
                </a:ext>
              </a:extLst>
            </p:cNvPr>
            <p:cNvCxnSpPr>
              <a:cxnSpLocks/>
            </p:cNvCxnSpPr>
            <p:nvPr/>
          </p:nvCxnSpPr>
          <p:spPr>
            <a:xfrm flipH="1">
              <a:off x="9566906"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E8CF8F-3F86-4CA3-93CA-6BA9EDE198A1}"/>
                </a:ext>
              </a:extLst>
            </p:cNvPr>
            <p:cNvCxnSpPr>
              <a:cxnSpLocks/>
            </p:cNvCxnSpPr>
            <p:nvPr/>
          </p:nvCxnSpPr>
          <p:spPr>
            <a:xfrm flipH="1">
              <a:off x="28720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66DA1DF-4C84-4725-A7B9-64C8C742B690}"/>
                </a:ext>
              </a:extLst>
            </p:cNvPr>
            <p:cNvCxnSpPr>
              <a:cxnSpLocks/>
            </p:cNvCxnSpPr>
            <p:nvPr/>
          </p:nvCxnSpPr>
          <p:spPr>
            <a:xfrm flipH="1">
              <a:off x="3614970" y="1867470"/>
              <a:ext cx="25004" cy="2784872"/>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F53B19A5-1CB1-45FA-83D4-6D2F4E620D3E}"/>
                </a:ext>
              </a:extLst>
            </p:cNvPr>
            <p:cNvCxnSpPr>
              <a:cxnSpLocks/>
            </p:cNvCxnSpPr>
            <p:nvPr/>
          </p:nvCxnSpPr>
          <p:spPr>
            <a:xfrm flipH="1">
              <a:off x="4356731" y="1867470"/>
              <a:ext cx="25003" cy="2784872"/>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E4918044-F501-4799-8DB1-AAD0392AB7CE}"/>
                </a:ext>
              </a:extLst>
            </p:cNvPr>
            <p:cNvCxnSpPr>
              <a:cxnSpLocks/>
            </p:cNvCxnSpPr>
            <p:nvPr/>
          </p:nvCxnSpPr>
          <p:spPr>
            <a:xfrm flipH="1">
              <a:off x="5098490"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AC472A88-22BA-4210-B5E1-985EEF26547F}"/>
                </a:ext>
              </a:extLst>
            </p:cNvPr>
            <p:cNvCxnSpPr>
              <a:cxnSpLocks/>
            </p:cNvCxnSpPr>
            <p:nvPr/>
          </p:nvCxnSpPr>
          <p:spPr>
            <a:xfrm flipH="1">
              <a:off x="5840249"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7A494FE0-4D6D-4B2B-A234-862E89EB5BFD}"/>
                </a:ext>
              </a:extLst>
            </p:cNvPr>
            <p:cNvCxnSpPr>
              <a:cxnSpLocks/>
            </p:cNvCxnSpPr>
            <p:nvPr/>
          </p:nvCxnSpPr>
          <p:spPr>
            <a:xfrm flipH="1">
              <a:off x="658200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8B6E9666-43A7-472A-842D-3DB3C1966C80}"/>
                </a:ext>
              </a:extLst>
            </p:cNvPr>
            <p:cNvCxnSpPr>
              <a:cxnSpLocks/>
            </p:cNvCxnSpPr>
            <p:nvPr/>
          </p:nvCxnSpPr>
          <p:spPr>
            <a:xfrm flipH="1">
              <a:off x="732376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F7433520-917C-45CB-8C09-876A6CE2AB44}"/>
                </a:ext>
              </a:extLst>
            </p:cNvPr>
            <p:cNvCxnSpPr>
              <a:cxnSpLocks/>
            </p:cNvCxnSpPr>
            <p:nvPr/>
          </p:nvCxnSpPr>
          <p:spPr>
            <a:xfrm flipH="1">
              <a:off x="80917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3E7DA72F-4F2E-49E8-A68E-1AEF7338B518}"/>
                </a:ext>
              </a:extLst>
            </p:cNvPr>
            <p:cNvCxnSpPr>
              <a:cxnSpLocks/>
            </p:cNvCxnSpPr>
            <p:nvPr/>
          </p:nvCxnSpPr>
          <p:spPr>
            <a:xfrm flipH="1">
              <a:off x="8807287"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859809EC-81D0-44CD-845A-7BE1CFC0812B}"/>
                </a:ext>
              </a:extLst>
            </p:cNvPr>
            <p:cNvCxnSpPr>
              <a:cxnSpLocks/>
            </p:cNvCxnSpPr>
            <p:nvPr/>
          </p:nvCxnSpPr>
          <p:spPr>
            <a:xfrm flipH="1">
              <a:off x="11055159" y="1859738"/>
              <a:ext cx="26194" cy="2784872"/>
            </a:xfrm>
            <a:prstGeom prst="line">
              <a:avLst/>
            </a:prstGeom>
          </p:spPr>
          <p:style>
            <a:lnRef idx="1">
              <a:schemeClr val="dk1"/>
            </a:lnRef>
            <a:fillRef idx="0">
              <a:schemeClr val="dk1"/>
            </a:fillRef>
            <a:effectRef idx="0">
              <a:schemeClr val="dk1"/>
            </a:effectRef>
            <a:fontRef idx="minor">
              <a:schemeClr val="tx1"/>
            </a:fontRef>
          </p:style>
        </p:cxnSp>
      </p:grpSp>
      <p:sp>
        <p:nvSpPr>
          <p:cNvPr id="39" name="TextBox 7">
            <a:extLst>
              <a:ext uri="{FF2B5EF4-FFF2-40B4-BE49-F238E27FC236}">
                <a16:creationId xmlns:a16="http://schemas.microsoft.com/office/drawing/2014/main" id="{CC5C716D-F44D-4B57-A553-511346897AFB}"/>
              </a:ext>
            </a:extLst>
          </p:cNvPr>
          <p:cNvSpPr txBox="1">
            <a:spLocks noChangeArrowheads="1"/>
          </p:cNvSpPr>
          <p:nvPr/>
        </p:nvSpPr>
        <p:spPr bwMode="auto">
          <a:xfrm>
            <a:off x="2501636"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SA#92-e</a:t>
            </a:r>
          </a:p>
          <a:p>
            <a:pPr algn="ctr">
              <a:lnSpc>
                <a:spcPct val="100000"/>
              </a:lnSpc>
              <a:spcBef>
                <a:spcPct val="0"/>
              </a:spcBef>
              <a:buFontTx/>
              <a:buNone/>
            </a:pPr>
            <a:r>
              <a:rPr lang="en-US" altLang="en-US" sz="1000" dirty="0">
                <a:latin typeface="Arial" panose="020B0604020202020204" pitchFamily="34" charset="0"/>
              </a:rPr>
              <a:t>Jun/2021</a:t>
            </a:r>
          </a:p>
        </p:txBody>
      </p:sp>
      <p:sp>
        <p:nvSpPr>
          <p:cNvPr id="40" name="TextBox 8">
            <a:extLst>
              <a:ext uri="{FF2B5EF4-FFF2-40B4-BE49-F238E27FC236}">
                <a16:creationId xmlns:a16="http://schemas.microsoft.com/office/drawing/2014/main" id="{7D96482B-F685-4CE9-BBBD-E1474C11554C}"/>
              </a:ext>
            </a:extLst>
          </p:cNvPr>
          <p:cNvSpPr txBox="1">
            <a:spLocks noChangeArrowheads="1"/>
          </p:cNvSpPr>
          <p:nvPr/>
        </p:nvSpPr>
        <p:spPr bwMode="auto">
          <a:xfrm>
            <a:off x="3359135"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SA#93e</a:t>
            </a:r>
          </a:p>
          <a:p>
            <a:pPr algn="ctr">
              <a:lnSpc>
                <a:spcPct val="100000"/>
              </a:lnSpc>
              <a:spcBef>
                <a:spcPct val="0"/>
              </a:spcBef>
              <a:buFontTx/>
              <a:buNone/>
            </a:pPr>
            <a:r>
              <a:rPr lang="en-US" altLang="en-US" sz="1000" dirty="0">
                <a:latin typeface="Arial" panose="020B0604020202020204" pitchFamily="34" charset="0"/>
              </a:rPr>
              <a:t>Sep/2021</a:t>
            </a:r>
          </a:p>
        </p:txBody>
      </p:sp>
      <p:sp>
        <p:nvSpPr>
          <p:cNvPr id="41" name="TextBox 9">
            <a:extLst>
              <a:ext uri="{FF2B5EF4-FFF2-40B4-BE49-F238E27FC236}">
                <a16:creationId xmlns:a16="http://schemas.microsoft.com/office/drawing/2014/main" id="{FCF955AF-1721-40F5-A6BC-331B6E8A8753}"/>
              </a:ext>
            </a:extLst>
          </p:cNvPr>
          <p:cNvSpPr txBox="1">
            <a:spLocks noChangeArrowheads="1"/>
          </p:cNvSpPr>
          <p:nvPr/>
        </p:nvSpPr>
        <p:spPr bwMode="auto">
          <a:xfrm>
            <a:off x="4227872" y="1285905"/>
            <a:ext cx="852784"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SA#94-e</a:t>
            </a:r>
          </a:p>
          <a:p>
            <a:pPr algn="ctr">
              <a:lnSpc>
                <a:spcPct val="100000"/>
              </a:lnSpc>
              <a:spcBef>
                <a:spcPct val="0"/>
              </a:spcBef>
              <a:buFontTx/>
              <a:buNone/>
            </a:pPr>
            <a:r>
              <a:rPr lang="en-US" altLang="en-US" sz="1000" dirty="0">
                <a:latin typeface="Arial" panose="020B0604020202020204" pitchFamily="34" charset="0"/>
              </a:rPr>
              <a:t>Dec/2021</a:t>
            </a:r>
          </a:p>
        </p:txBody>
      </p:sp>
      <p:sp>
        <p:nvSpPr>
          <p:cNvPr id="42" name="TextBox 10">
            <a:extLst>
              <a:ext uri="{FF2B5EF4-FFF2-40B4-BE49-F238E27FC236}">
                <a16:creationId xmlns:a16="http://schemas.microsoft.com/office/drawing/2014/main" id="{946F2CE5-3B41-487F-8476-7F85CC8485C1}"/>
              </a:ext>
            </a:extLst>
          </p:cNvPr>
          <p:cNvSpPr txBox="1">
            <a:spLocks noChangeArrowheads="1"/>
          </p:cNvSpPr>
          <p:nvPr/>
        </p:nvSpPr>
        <p:spPr bwMode="auto">
          <a:xfrm>
            <a:off x="5101293" y="1285905"/>
            <a:ext cx="845289"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SA#95</a:t>
            </a:r>
          </a:p>
          <a:p>
            <a:pPr algn="ctr">
              <a:lnSpc>
                <a:spcPct val="100000"/>
              </a:lnSpc>
              <a:spcBef>
                <a:spcPct val="0"/>
              </a:spcBef>
              <a:buFontTx/>
              <a:buNone/>
            </a:pPr>
            <a:r>
              <a:rPr lang="en-US" altLang="en-US" sz="1000" dirty="0">
                <a:latin typeface="Arial" panose="020B0604020202020204" pitchFamily="34" charset="0"/>
              </a:rPr>
              <a:t>Mar/2022</a:t>
            </a:r>
          </a:p>
        </p:txBody>
      </p:sp>
      <p:sp>
        <p:nvSpPr>
          <p:cNvPr id="43" name="TextBox 11">
            <a:extLst>
              <a:ext uri="{FF2B5EF4-FFF2-40B4-BE49-F238E27FC236}">
                <a16:creationId xmlns:a16="http://schemas.microsoft.com/office/drawing/2014/main" id="{46C99BFA-9A42-49D3-B196-009146A83046}"/>
              </a:ext>
            </a:extLst>
          </p:cNvPr>
          <p:cNvSpPr txBox="1">
            <a:spLocks noChangeArrowheads="1"/>
          </p:cNvSpPr>
          <p:nvPr/>
        </p:nvSpPr>
        <p:spPr bwMode="auto">
          <a:xfrm>
            <a:off x="5980334"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SA#96</a:t>
            </a:r>
          </a:p>
          <a:p>
            <a:pPr algn="ctr">
              <a:lnSpc>
                <a:spcPct val="100000"/>
              </a:lnSpc>
              <a:spcBef>
                <a:spcPct val="0"/>
              </a:spcBef>
              <a:buFontTx/>
              <a:buNone/>
            </a:pPr>
            <a:r>
              <a:rPr lang="en-US" altLang="en-US" sz="1000" dirty="0">
                <a:latin typeface="Arial" panose="020B0604020202020204" pitchFamily="34" charset="0"/>
              </a:rPr>
              <a:t>Jun/2022</a:t>
            </a:r>
          </a:p>
        </p:txBody>
      </p:sp>
      <p:sp>
        <p:nvSpPr>
          <p:cNvPr id="44" name="TextBox 12">
            <a:extLst>
              <a:ext uri="{FF2B5EF4-FFF2-40B4-BE49-F238E27FC236}">
                <a16:creationId xmlns:a16="http://schemas.microsoft.com/office/drawing/2014/main" id="{1A8360A4-1976-49EB-8E8B-FA82CB9996C6}"/>
              </a:ext>
            </a:extLst>
          </p:cNvPr>
          <p:cNvSpPr txBox="1">
            <a:spLocks noChangeArrowheads="1"/>
          </p:cNvSpPr>
          <p:nvPr/>
        </p:nvSpPr>
        <p:spPr bwMode="auto">
          <a:xfrm>
            <a:off x="6837833"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SA#97</a:t>
            </a:r>
          </a:p>
          <a:p>
            <a:pPr algn="ctr">
              <a:lnSpc>
                <a:spcPct val="100000"/>
              </a:lnSpc>
              <a:spcBef>
                <a:spcPct val="0"/>
              </a:spcBef>
              <a:buFontTx/>
              <a:buNone/>
            </a:pPr>
            <a:r>
              <a:rPr lang="en-US" altLang="en-US" sz="1000" dirty="0">
                <a:latin typeface="Arial" panose="020B0604020202020204" pitchFamily="34" charset="0"/>
              </a:rPr>
              <a:t>Sep/2022</a:t>
            </a:r>
          </a:p>
        </p:txBody>
      </p:sp>
      <p:sp>
        <p:nvSpPr>
          <p:cNvPr id="45" name="TextBox 13">
            <a:extLst>
              <a:ext uri="{FF2B5EF4-FFF2-40B4-BE49-F238E27FC236}">
                <a16:creationId xmlns:a16="http://schemas.microsoft.com/office/drawing/2014/main" id="{82A76FC0-0B4A-421E-8BD8-83DB28DE3F96}"/>
              </a:ext>
            </a:extLst>
          </p:cNvPr>
          <p:cNvSpPr txBox="1">
            <a:spLocks noChangeArrowheads="1"/>
          </p:cNvSpPr>
          <p:nvPr/>
        </p:nvSpPr>
        <p:spPr bwMode="auto">
          <a:xfrm>
            <a:off x="7705876" y="1285905"/>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SA#98</a:t>
            </a:r>
          </a:p>
          <a:p>
            <a:pPr algn="ctr">
              <a:lnSpc>
                <a:spcPct val="100000"/>
              </a:lnSpc>
              <a:spcBef>
                <a:spcPct val="0"/>
              </a:spcBef>
              <a:buFontTx/>
              <a:buNone/>
            </a:pPr>
            <a:r>
              <a:rPr lang="en-US" altLang="en-US" sz="1000" dirty="0">
                <a:latin typeface="Arial" panose="020B0604020202020204" pitchFamily="34" charset="0"/>
              </a:rPr>
              <a:t>Dec/2022</a:t>
            </a:r>
          </a:p>
        </p:txBody>
      </p:sp>
      <p:sp>
        <p:nvSpPr>
          <p:cNvPr id="46" name="TextBox 14">
            <a:extLst>
              <a:ext uri="{FF2B5EF4-FFF2-40B4-BE49-F238E27FC236}">
                <a16:creationId xmlns:a16="http://schemas.microsoft.com/office/drawing/2014/main" id="{1BF98A0B-FDD0-4C97-BC4A-DA3F38C37A8E}"/>
              </a:ext>
            </a:extLst>
          </p:cNvPr>
          <p:cNvSpPr txBox="1">
            <a:spLocks noChangeArrowheads="1"/>
          </p:cNvSpPr>
          <p:nvPr/>
        </p:nvSpPr>
        <p:spPr bwMode="auto">
          <a:xfrm>
            <a:off x="8579297" y="1285905"/>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SA#99</a:t>
            </a:r>
          </a:p>
          <a:p>
            <a:pPr algn="ctr">
              <a:lnSpc>
                <a:spcPct val="100000"/>
              </a:lnSpc>
              <a:spcBef>
                <a:spcPct val="0"/>
              </a:spcBef>
              <a:buFontTx/>
              <a:buNone/>
            </a:pPr>
            <a:r>
              <a:rPr lang="en-US" altLang="en-US" sz="1000" dirty="0">
                <a:latin typeface="Arial" panose="020B0604020202020204" pitchFamily="34" charset="0"/>
              </a:rPr>
              <a:t>Mar/2023</a:t>
            </a:r>
          </a:p>
        </p:txBody>
      </p:sp>
      <p:sp>
        <p:nvSpPr>
          <p:cNvPr id="47" name="Rounded Rectangle 17">
            <a:extLst>
              <a:ext uri="{FF2B5EF4-FFF2-40B4-BE49-F238E27FC236}">
                <a16:creationId xmlns:a16="http://schemas.microsoft.com/office/drawing/2014/main" id="{5C6AA700-715D-43CF-AB0C-686232AB8A89}"/>
              </a:ext>
            </a:extLst>
          </p:cNvPr>
          <p:cNvSpPr/>
          <p:nvPr/>
        </p:nvSpPr>
        <p:spPr>
          <a:xfrm>
            <a:off x="2460171" y="1913478"/>
            <a:ext cx="797046"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2</a:t>
            </a:r>
          </a:p>
          <a:p>
            <a:pPr algn="ctr">
              <a:defRPr/>
            </a:pPr>
            <a:r>
              <a:rPr lang="en-US" sz="900" dirty="0"/>
              <a:t>freeze</a:t>
            </a:r>
          </a:p>
        </p:txBody>
      </p:sp>
      <p:sp>
        <p:nvSpPr>
          <p:cNvPr id="48" name="Rounded Rectangle 21">
            <a:extLst>
              <a:ext uri="{FF2B5EF4-FFF2-40B4-BE49-F238E27FC236}">
                <a16:creationId xmlns:a16="http://schemas.microsoft.com/office/drawing/2014/main" id="{24BD56DB-A87C-4A2E-8239-2594841FA905}"/>
              </a:ext>
            </a:extLst>
          </p:cNvPr>
          <p:cNvSpPr/>
          <p:nvPr/>
        </p:nvSpPr>
        <p:spPr>
          <a:xfrm>
            <a:off x="5072743" y="1913478"/>
            <a:ext cx="792107"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3</a:t>
            </a:r>
          </a:p>
          <a:p>
            <a:pPr algn="ctr">
              <a:defRPr/>
            </a:pPr>
            <a:r>
              <a:rPr lang="en-US" sz="900" dirty="0"/>
              <a:t>freeze</a:t>
            </a:r>
          </a:p>
        </p:txBody>
      </p:sp>
      <p:sp>
        <p:nvSpPr>
          <p:cNvPr id="49" name="Rounded Rectangle 22">
            <a:extLst>
              <a:ext uri="{FF2B5EF4-FFF2-40B4-BE49-F238E27FC236}">
                <a16:creationId xmlns:a16="http://schemas.microsoft.com/office/drawing/2014/main" id="{B0BBAFB9-DF6E-4BE7-9A42-C5A8D585A5CB}"/>
              </a:ext>
            </a:extLst>
          </p:cNvPr>
          <p:cNvSpPr/>
          <p:nvPr/>
        </p:nvSpPr>
        <p:spPr>
          <a:xfrm>
            <a:off x="6012347" y="1913478"/>
            <a:ext cx="722179"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code</a:t>
            </a:r>
          </a:p>
          <a:p>
            <a:pPr algn="ctr">
              <a:defRPr/>
            </a:pPr>
            <a:r>
              <a:rPr lang="en-US" sz="900" dirty="0"/>
              <a:t>freeze</a:t>
            </a:r>
          </a:p>
        </p:txBody>
      </p:sp>
      <p:sp>
        <p:nvSpPr>
          <p:cNvPr id="50" name="Rounded Rectangle 23">
            <a:extLst>
              <a:ext uri="{FF2B5EF4-FFF2-40B4-BE49-F238E27FC236}">
                <a16:creationId xmlns:a16="http://schemas.microsoft.com/office/drawing/2014/main" id="{B817FC6A-3AC4-4504-BE88-FD5315B670E7}"/>
              </a:ext>
            </a:extLst>
          </p:cNvPr>
          <p:cNvSpPr/>
          <p:nvPr/>
        </p:nvSpPr>
        <p:spPr>
          <a:xfrm>
            <a:off x="4272996" y="3960378"/>
            <a:ext cx="908604" cy="101502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100%; </a:t>
            </a:r>
          </a:p>
          <a:p>
            <a:pPr algn="ctr">
              <a:defRPr/>
            </a:pPr>
            <a:r>
              <a:rPr lang="en-US" sz="900" dirty="0"/>
              <a:t>SA2 SIDs prioritization</a:t>
            </a:r>
          </a:p>
        </p:txBody>
      </p:sp>
      <p:sp>
        <p:nvSpPr>
          <p:cNvPr id="51" name="Rounded Rectangle 24">
            <a:extLst>
              <a:ext uri="{FF2B5EF4-FFF2-40B4-BE49-F238E27FC236}">
                <a16:creationId xmlns:a16="http://schemas.microsoft.com/office/drawing/2014/main" id="{68F340EB-9CBB-4291-B2F7-30D3CAEAE1AE}"/>
              </a:ext>
            </a:extLst>
          </p:cNvPr>
          <p:cNvSpPr/>
          <p:nvPr/>
        </p:nvSpPr>
        <p:spPr>
          <a:xfrm>
            <a:off x="8416487" y="3960378"/>
            <a:ext cx="955506"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Functional freeze</a:t>
            </a:r>
          </a:p>
        </p:txBody>
      </p:sp>
      <p:sp>
        <p:nvSpPr>
          <p:cNvPr id="52" name="Rounded Rectangle 25">
            <a:extLst>
              <a:ext uri="{FF2B5EF4-FFF2-40B4-BE49-F238E27FC236}">
                <a16:creationId xmlns:a16="http://schemas.microsoft.com/office/drawing/2014/main" id="{530700CF-E61E-4C6E-B66E-893DC63E229A}"/>
              </a:ext>
            </a:extLst>
          </p:cNvPr>
          <p:cNvSpPr/>
          <p:nvPr/>
        </p:nvSpPr>
        <p:spPr>
          <a:xfrm>
            <a:off x="11212286" y="3960378"/>
            <a:ext cx="697858"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3</a:t>
            </a:r>
          </a:p>
          <a:p>
            <a:pPr algn="ctr">
              <a:defRPr/>
            </a:pPr>
            <a:r>
              <a:rPr lang="en-US" sz="900" dirty="0"/>
              <a:t>freeze</a:t>
            </a:r>
          </a:p>
        </p:txBody>
      </p:sp>
      <p:sp>
        <p:nvSpPr>
          <p:cNvPr id="53" name="Rounded Rectangle 26">
            <a:extLst>
              <a:ext uri="{FF2B5EF4-FFF2-40B4-BE49-F238E27FC236}">
                <a16:creationId xmlns:a16="http://schemas.microsoft.com/office/drawing/2014/main" id="{90EE6A61-1B8D-4E18-8960-70AEEEA77BB8}"/>
              </a:ext>
            </a:extLst>
          </p:cNvPr>
          <p:cNvSpPr/>
          <p:nvPr/>
        </p:nvSpPr>
        <p:spPr>
          <a:xfrm>
            <a:off x="3403322" y="3960378"/>
            <a:ext cx="822364"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&gt;= 80%; SA2 SIDs Discussion</a:t>
            </a:r>
          </a:p>
        </p:txBody>
      </p:sp>
      <p:sp>
        <p:nvSpPr>
          <p:cNvPr id="54" name="TextBox 27">
            <a:extLst>
              <a:ext uri="{FF2B5EF4-FFF2-40B4-BE49-F238E27FC236}">
                <a16:creationId xmlns:a16="http://schemas.microsoft.com/office/drawing/2014/main" id="{B0E2741C-602B-4761-94AF-EC73C442E150}"/>
              </a:ext>
            </a:extLst>
          </p:cNvPr>
          <p:cNvSpPr txBox="1">
            <a:spLocks noChangeArrowheads="1"/>
          </p:cNvSpPr>
          <p:nvPr/>
        </p:nvSpPr>
        <p:spPr bwMode="auto">
          <a:xfrm>
            <a:off x="9458339"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SA#100</a:t>
            </a:r>
          </a:p>
          <a:p>
            <a:pPr algn="ctr">
              <a:lnSpc>
                <a:spcPct val="100000"/>
              </a:lnSpc>
              <a:spcBef>
                <a:spcPct val="0"/>
              </a:spcBef>
              <a:buFontTx/>
              <a:buNone/>
            </a:pPr>
            <a:r>
              <a:rPr lang="en-US" altLang="en-US" sz="1000" dirty="0">
                <a:latin typeface="Arial" panose="020B0604020202020204" pitchFamily="34" charset="0"/>
              </a:rPr>
              <a:t>Jun/2023</a:t>
            </a:r>
          </a:p>
        </p:txBody>
      </p:sp>
      <p:sp>
        <p:nvSpPr>
          <p:cNvPr id="55" name="Rounded Rectangle 28">
            <a:extLst>
              <a:ext uri="{FF2B5EF4-FFF2-40B4-BE49-F238E27FC236}">
                <a16:creationId xmlns:a16="http://schemas.microsoft.com/office/drawing/2014/main" id="{5341AF7A-4172-4EA3-9069-86ED5C0E22A2}"/>
              </a:ext>
            </a:extLst>
          </p:cNvPr>
          <p:cNvSpPr/>
          <p:nvPr/>
        </p:nvSpPr>
        <p:spPr>
          <a:xfrm>
            <a:off x="3346271" y="2874018"/>
            <a:ext cx="857152"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SA</a:t>
            </a:r>
          </a:p>
          <a:p>
            <a:pPr algn="ctr">
              <a:defRPr/>
            </a:pPr>
            <a:r>
              <a:rPr lang="en-US" sz="900" dirty="0"/>
              <a:t>Rel-18</a:t>
            </a:r>
          </a:p>
          <a:p>
            <a:pPr algn="ctr">
              <a:defRPr/>
            </a:pPr>
            <a:r>
              <a:rPr lang="en-US" sz="900" dirty="0"/>
              <a:t>Workshop</a:t>
            </a:r>
          </a:p>
        </p:txBody>
      </p:sp>
      <p:sp>
        <p:nvSpPr>
          <p:cNvPr id="56" name="Rounded Rectangle 29">
            <a:extLst>
              <a:ext uri="{FF2B5EF4-FFF2-40B4-BE49-F238E27FC236}">
                <a16:creationId xmlns:a16="http://schemas.microsoft.com/office/drawing/2014/main" id="{3BCFEF62-1D85-41F2-88DE-06B33B64CB13}"/>
              </a:ext>
            </a:extLst>
          </p:cNvPr>
          <p:cNvSpPr/>
          <p:nvPr/>
        </p:nvSpPr>
        <p:spPr>
          <a:xfrm>
            <a:off x="2433460" y="2874018"/>
            <a:ext cx="846019"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RAN</a:t>
            </a:r>
          </a:p>
          <a:p>
            <a:pPr algn="ctr">
              <a:defRPr/>
            </a:pPr>
            <a:r>
              <a:rPr lang="en-US" sz="900" dirty="0"/>
              <a:t>Rel-18</a:t>
            </a:r>
          </a:p>
          <a:p>
            <a:pPr algn="ctr">
              <a:defRPr/>
            </a:pPr>
            <a:r>
              <a:rPr lang="en-US" sz="900" dirty="0"/>
              <a:t>Workshop</a:t>
            </a:r>
          </a:p>
        </p:txBody>
      </p:sp>
      <p:sp>
        <p:nvSpPr>
          <p:cNvPr id="57" name="TextBox 19">
            <a:extLst>
              <a:ext uri="{FF2B5EF4-FFF2-40B4-BE49-F238E27FC236}">
                <a16:creationId xmlns:a16="http://schemas.microsoft.com/office/drawing/2014/main" id="{451D4FB4-73D1-4F84-BFBC-C5ADF0FAB5DB}"/>
              </a:ext>
            </a:extLst>
          </p:cNvPr>
          <p:cNvSpPr txBox="1">
            <a:spLocks noChangeArrowheads="1"/>
          </p:cNvSpPr>
          <p:nvPr/>
        </p:nvSpPr>
        <p:spPr bwMode="auto">
          <a:xfrm>
            <a:off x="1460817" y="4215854"/>
            <a:ext cx="731011"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timeline</a:t>
            </a:r>
          </a:p>
        </p:txBody>
      </p:sp>
      <p:sp>
        <p:nvSpPr>
          <p:cNvPr id="58" name="Rounded Rectangle 31">
            <a:extLst>
              <a:ext uri="{FF2B5EF4-FFF2-40B4-BE49-F238E27FC236}">
                <a16:creationId xmlns:a16="http://schemas.microsoft.com/office/drawing/2014/main" id="{2CC46E78-212E-4EA4-8C36-043484616607}"/>
              </a:ext>
            </a:extLst>
          </p:cNvPr>
          <p:cNvSpPr/>
          <p:nvPr/>
        </p:nvSpPr>
        <p:spPr>
          <a:xfrm>
            <a:off x="4272995" y="2874018"/>
            <a:ext cx="820973"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Rel-18</a:t>
            </a:r>
          </a:p>
          <a:p>
            <a:pPr algn="ctr">
              <a:defRPr/>
            </a:pPr>
            <a:r>
              <a:rPr lang="en-US" sz="900" dirty="0"/>
              <a:t>content agreed</a:t>
            </a:r>
          </a:p>
        </p:txBody>
      </p:sp>
      <p:sp>
        <p:nvSpPr>
          <p:cNvPr id="59" name="TextBox 32">
            <a:extLst>
              <a:ext uri="{FF2B5EF4-FFF2-40B4-BE49-F238E27FC236}">
                <a16:creationId xmlns:a16="http://schemas.microsoft.com/office/drawing/2014/main" id="{B8C1C506-1D7A-4F5D-B4BB-DA1DE1A7B42D}"/>
              </a:ext>
            </a:extLst>
          </p:cNvPr>
          <p:cNvSpPr txBox="1">
            <a:spLocks noChangeArrowheads="1"/>
          </p:cNvSpPr>
          <p:nvPr/>
        </p:nvSpPr>
        <p:spPr bwMode="auto">
          <a:xfrm>
            <a:off x="1460817" y="2068453"/>
            <a:ext cx="877138"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1000" dirty="0">
                <a:latin typeface="Arial" panose="020B0604020202020204" pitchFamily="34" charset="0"/>
              </a:rPr>
              <a:t>Rel-17 </a:t>
            </a:r>
          </a:p>
          <a:p>
            <a:pPr>
              <a:lnSpc>
                <a:spcPct val="100000"/>
              </a:lnSpc>
              <a:spcBef>
                <a:spcPct val="0"/>
              </a:spcBef>
              <a:buNone/>
            </a:pPr>
            <a:r>
              <a:rPr lang="en-US" altLang="en-US" sz="1000" dirty="0">
                <a:latin typeface="Arial" panose="020B0604020202020204" pitchFamily="34" charset="0"/>
              </a:rPr>
              <a:t>Schedule </a:t>
            </a:r>
          </a:p>
        </p:txBody>
      </p:sp>
      <p:cxnSp>
        <p:nvCxnSpPr>
          <p:cNvPr id="60" name="Curved Connector 39">
            <a:extLst>
              <a:ext uri="{FF2B5EF4-FFF2-40B4-BE49-F238E27FC236}">
                <a16:creationId xmlns:a16="http://schemas.microsoft.com/office/drawing/2014/main" id="{B992C33D-568D-4BB4-8DEB-C8CB16E81860}"/>
              </a:ext>
            </a:extLst>
          </p:cNvPr>
          <p:cNvCxnSpPr>
            <a:cxnSpLocks/>
            <a:stCxn id="58" idx="3"/>
            <a:endCxn id="51" idx="0"/>
          </p:cNvCxnSpPr>
          <p:nvPr/>
        </p:nvCxnSpPr>
        <p:spPr>
          <a:xfrm>
            <a:off x="5093969" y="3262223"/>
            <a:ext cx="3800271"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Curved Connector 54">
            <a:extLst>
              <a:ext uri="{FF2B5EF4-FFF2-40B4-BE49-F238E27FC236}">
                <a16:creationId xmlns:a16="http://schemas.microsoft.com/office/drawing/2014/main" id="{E90778FF-4FBA-420A-B13A-FF3AB3626C42}"/>
              </a:ext>
            </a:extLst>
          </p:cNvPr>
          <p:cNvCxnSpPr>
            <a:cxnSpLocks/>
            <a:stCxn id="58" idx="3"/>
            <a:endCxn id="52" idx="0"/>
          </p:cNvCxnSpPr>
          <p:nvPr/>
        </p:nvCxnSpPr>
        <p:spPr>
          <a:xfrm>
            <a:off x="5093968" y="3262223"/>
            <a:ext cx="6467247"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Curved Connector 57">
            <a:extLst>
              <a:ext uri="{FF2B5EF4-FFF2-40B4-BE49-F238E27FC236}">
                <a16:creationId xmlns:a16="http://schemas.microsoft.com/office/drawing/2014/main" id="{A035DA12-756D-41B5-B0CF-21CBC8891284}"/>
              </a:ext>
            </a:extLst>
          </p:cNvPr>
          <p:cNvCxnSpPr>
            <a:cxnSpLocks/>
            <a:stCxn id="58" idx="3"/>
            <a:endCxn id="67" idx="0"/>
          </p:cNvCxnSpPr>
          <p:nvPr/>
        </p:nvCxnSpPr>
        <p:spPr>
          <a:xfrm>
            <a:off x="5093969" y="3262223"/>
            <a:ext cx="7390955"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Box 61">
            <a:extLst>
              <a:ext uri="{FF2B5EF4-FFF2-40B4-BE49-F238E27FC236}">
                <a16:creationId xmlns:a16="http://schemas.microsoft.com/office/drawing/2014/main" id="{66BFA0C7-41E0-41DC-A2A1-446CAC998324}"/>
              </a:ext>
            </a:extLst>
          </p:cNvPr>
          <p:cNvSpPr txBox="1">
            <a:spLocks noChangeArrowheads="1"/>
          </p:cNvSpPr>
          <p:nvPr/>
        </p:nvSpPr>
        <p:spPr bwMode="auto">
          <a:xfrm>
            <a:off x="1426028" y="3021321"/>
            <a:ext cx="794707"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Planning</a:t>
            </a:r>
          </a:p>
        </p:txBody>
      </p:sp>
      <p:sp>
        <p:nvSpPr>
          <p:cNvPr id="64" name="TextBox 63">
            <a:extLst>
              <a:ext uri="{FF2B5EF4-FFF2-40B4-BE49-F238E27FC236}">
                <a16:creationId xmlns:a16="http://schemas.microsoft.com/office/drawing/2014/main" id="{485C4E55-2244-44FE-AD69-45C21E31934C}"/>
              </a:ext>
            </a:extLst>
          </p:cNvPr>
          <p:cNvSpPr txBox="1"/>
          <p:nvPr/>
        </p:nvSpPr>
        <p:spPr>
          <a:xfrm>
            <a:off x="3189034" y="2120623"/>
            <a:ext cx="894722" cy="297483"/>
          </a:xfrm>
          <a:prstGeom prst="rect">
            <a:avLst/>
          </a:prstGeom>
          <a:solidFill>
            <a:schemeClr val="accent1">
              <a:lumMod val="60000"/>
              <a:lumOff val="40000"/>
            </a:schemeClr>
          </a:solidFill>
        </p:spPr>
        <p:txBody>
          <a:bodyPr>
            <a:spAutoFit/>
          </a:bodyPr>
          <a:lstStyle/>
          <a:p>
            <a:pPr>
              <a:defRPr/>
            </a:pPr>
            <a:r>
              <a:rPr lang="en-US" sz="900" dirty="0"/>
              <a:t>exceptions</a:t>
            </a:r>
            <a:endParaRPr lang="en-US" sz="1800" dirty="0"/>
          </a:p>
        </p:txBody>
      </p:sp>
      <p:sp>
        <p:nvSpPr>
          <p:cNvPr id="65" name="Rounded Rectangle 40">
            <a:extLst>
              <a:ext uri="{FF2B5EF4-FFF2-40B4-BE49-F238E27FC236}">
                <a16:creationId xmlns:a16="http://schemas.microsoft.com/office/drawing/2014/main" id="{7B2CF443-C73A-4A5E-9635-10BFE932687E}"/>
              </a:ext>
            </a:extLst>
          </p:cNvPr>
          <p:cNvSpPr/>
          <p:nvPr/>
        </p:nvSpPr>
        <p:spPr>
          <a:xfrm>
            <a:off x="2444592" y="3960378"/>
            <a:ext cx="905855"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S1 normative ongoing; </a:t>
            </a:r>
          </a:p>
          <a:p>
            <a:pPr algn="ctr">
              <a:defRPr/>
            </a:pPr>
            <a:r>
              <a:rPr lang="en-US" sz="900" dirty="0"/>
              <a:t>SA2 SID Discussion</a:t>
            </a:r>
          </a:p>
        </p:txBody>
      </p:sp>
      <p:sp>
        <p:nvSpPr>
          <p:cNvPr id="66" name="TextBox 27">
            <a:extLst>
              <a:ext uri="{FF2B5EF4-FFF2-40B4-BE49-F238E27FC236}">
                <a16:creationId xmlns:a16="http://schemas.microsoft.com/office/drawing/2014/main" id="{D12AA483-F6B3-4119-B326-0CC6A11B9398}"/>
              </a:ext>
            </a:extLst>
          </p:cNvPr>
          <p:cNvSpPr txBox="1">
            <a:spLocks noChangeArrowheads="1"/>
          </p:cNvSpPr>
          <p:nvPr/>
        </p:nvSpPr>
        <p:spPr bwMode="auto">
          <a:xfrm>
            <a:off x="10333926"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SA#101</a:t>
            </a:r>
          </a:p>
          <a:p>
            <a:pPr algn="ctr">
              <a:lnSpc>
                <a:spcPct val="100000"/>
              </a:lnSpc>
              <a:spcBef>
                <a:spcPct val="0"/>
              </a:spcBef>
              <a:buFontTx/>
              <a:buNone/>
            </a:pPr>
            <a:r>
              <a:rPr lang="en-US" altLang="en-US" sz="1000" dirty="0">
                <a:latin typeface="Arial" panose="020B0604020202020204" pitchFamily="34" charset="0"/>
              </a:rPr>
              <a:t>Sep/2023</a:t>
            </a:r>
          </a:p>
        </p:txBody>
      </p:sp>
      <p:sp>
        <p:nvSpPr>
          <p:cNvPr id="68" name="TextBox 27">
            <a:extLst>
              <a:ext uri="{FF2B5EF4-FFF2-40B4-BE49-F238E27FC236}">
                <a16:creationId xmlns:a16="http://schemas.microsoft.com/office/drawing/2014/main" id="{5B64EC32-9451-496A-969A-F4AF27A496B5}"/>
              </a:ext>
            </a:extLst>
          </p:cNvPr>
          <p:cNvSpPr txBox="1">
            <a:spLocks noChangeArrowheads="1"/>
          </p:cNvSpPr>
          <p:nvPr/>
        </p:nvSpPr>
        <p:spPr bwMode="auto">
          <a:xfrm>
            <a:off x="11190141" y="1273630"/>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SA#102</a:t>
            </a:r>
          </a:p>
          <a:p>
            <a:pPr algn="ctr">
              <a:lnSpc>
                <a:spcPct val="100000"/>
              </a:lnSpc>
              <a:spcBef>
                <a:spcPct val="0"/>
              </a:spcBef>
              <a:buFontTx/>
              <a:buNone/>
            </a:pPr>
            <a:r>
              <a:rPr lang="en-US" altLang="en-US" sz="1000" dirty="0">
                <a:latin typeface="Arial" panose="020B0604020202020204" pitchFamily="34" charset="0"/>
              </a:rPr>
              <a:t>Dec/2023</a:t>
            </a:r>
          </a:p>
        </p:txBody>
      </p:sp>
      <p:sp>
        <p:nvSpPr>
          <p:cNvPr id="69" name="TextBox 68">
            <a:extLst>
              <a:ext uri="{FF2B5EF4-FFF2-40B4-BE49-F238E27FC236}">
                <a16:creationId xmlns:a16="http://schemas.microsoft.com/office/drawing/2014/main" id="{70F69097-9A6A-404C-B45F-72DB8DC79338}"/>
              </a:ext>
            </a:extLst>
          </p:cNvPr>
          <p:cNvSpPr txBox="1"/>
          <p:nvPr/>
        </p:nvSpPr>
        <p:spPr>
          <a:xfrm>
            <a:off x="9392473" y="4263630"/>
            <a:ext cx="820919" cy="475973"/>
          </a:xfrm>
          <a:prstGeom prst="rect">
            <a:avLst/>
          </a:prstGeom>
          <a:solidFill>
            <a:schemeClr val="accent6">
              <a:lumMod val="40000"/>
              <a:lumOff val="60000"/>
            </a:schemeClr>
          </a:solidFill>
        </p:spPr>
        <p:txBody>
          <a:bodyPr wrap="square">
            <a:spAutoFit/>
          </a:bodyPr>
          <a:lstStyle/>
          <a:p>
            <a:pPr algn="ctr">
              <a:defRPr/>
            </a:pPr>
            <a:r>
              <a:rPr lang="en-US" sz="900" dirty="0">
                <a:latin typeface="+mn-lt"/>
              </a:rPr>
              <a:t>Exceptions</a:t>
            </a:r>
          </a:p>
          <a:p>
            <a:pPr algn="ctr">
              <a:defRPr/>
            </a:pPr>
            <a:r>
              <a:rPr lang="en-US" sz="900" dirty="0">
                <a:latin typeface="+mn-lt"/>
              </a:rPr>
              <a:t>(if any)</a:t>
            </a:r>
            <a:endParaRPr lang="en-US" sz="1800" dirty="0">
              <a:latin typeface="+mn-lt"/>
            </a:endParaRPr>
          </a:p>
        </p:txBody>
      </p:sp>
      <p:sp>
        <p:nvSpPr>
          <p:cNvPr id="70" name="Rounded Rectangle 24">
            <a:extLst>
              <a:ext uri="{FF2B5EF4-FFF2-40B4-BE49-F238E27FC236}">
                <a16:creationId xmlns:a16="http://schemas.microsoft.com/office/drawing/2014/main" id="{009172C9-1D4D-4BF2-B30E-5CC1C3002FF2}"/>
              </a:ext>
            </a:extLst>
          </p:cNvPr>
          <p:cNvSpPr/>
          <p:nvPr/>
        </p:nvSpPr>
        <p:spPr>
          <a:xfrm>
            <a:off x="6694059" y="3974242"/>
            <a:ext cx="1043512"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SID Completion </a:t>
            </a:r>
          </a:p>
          <a:p>
            <a:pPr algn="ctr">
              <a:defRPr/>
            </a:pPr>
            <a:r>
              <a:rPr lang="en-US" sz="900" dirty="0"/>
              <a:t>/WIDs Approval</a:t>
            </a:r>
          </a:p>
        </p:txBody>
      </p:sp>
      <p:sp>
        <p:nvSpPr>
          <p:cNvPr id="72" name="TextBox 27">
            <a:extLst>
              <a:ext uri="{FF2B5EF4-FFF2-40B4-BE49-F238E27FC236}">
                <a16:creationId xmlns:a16="http://schemas.microsoft.com/office/drawing/2014/main" id="{7298BF40-F315-4F21-A441-07C629C0A70B}"/>
              </a:ext>
            </a:extLst>
          </p:cNvPr>
          <p:cNvSpPr txBox="1">
            <a:spLocks noChangeArrowheads="1"/>
          </p:cNvSpPr>
          <p:nvPr/>
        </p:nvSpPr>
        <p:spPr bwMode="auto">
          <a:xfrm>
            <a:off x="12076052" y="1275941"/>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SA#103</a:t>
            </a:r>
          </a:p>
          <a:p>
            <a:pPr algn="ctr">
              <a:lnSpc>
                <a:spcPct val="100000"/>
              </a:lnSpc>
              <a:spcBef>
                <a:spcPct val="0"/>
              </a:spcBef>
              <a:buFontTx/>
              <a:buNone/>
            </a:pPr>
            <a:r>
              <a:rPr lang="en-US" altLang="en-US" sz="1000" dirty="0">
                <a:latin typeface="Arial" panose="020B0604020202020204" pitchFamily="34" charset="0"/>
              </a:rPr>
              <a:t>Mar/2024</a:t>
            </a:r>
          </a:p>
        </p:txBody>
      </p:sp>
      <p:sp>
        <p:nvSpPr>
          <p:cNvPr id="67" name="Rounded Rectangle 58">
            <a:extLst>
              <a:ext uri="{FF2B5EF4-FFF2-40B4-BE49-F238E27FC236}">
                <a16:creationId xmlns:a16="http://schemas.microsoft.com/office/drawing/2014/main" id="{323F8A8E-EA7E-45F6-B5E8-21EC36280A93}"/>
              </a:ext>
            </a:extLst>
          </p:cNvPr>
          <p:cNvSpPr/>
          <p:nvPr/>
        </p:nvSpPr>
        <p:spPr>
          <a:xfrm>
            <a:off x="12123138" y="3960378"/>
            <a:ext cx="723570"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code</a:t>
            </a:r>
          </a:p>
          <a:p>
            <a:pPr algn="ctr">
              <a:defRPr/>
            </a:pPr>
            <a:r>
              <a:rPr lang="en-US" sz="900" dirty="0"/>
              <a:t>freeze</a:t>
            </a:r>
          </a:p>
        </p:txBody>
      </p:sp>
      <p:sp>
        <p:nvSpPr>
          <p:cNvPr id="76" name="Chevron 60">
            <a:extLst>
              <a:ext uri="{FF2B5EF4-FFF2-40B4-BE49-F238E27FC236}">
                <a16:creationId xmlns:a16="http://schemas.microsoft.com/office/drawing/2014/main" id="{19CEF8B2-862B-4BCD-90AB-871C1660D30D}"/>
              </a:ext>
            </a:extLst>
          </p:cNvPr>
          <p:cNvSpPr>
            <a:spLocks noChangeArrowheads="1"/>
          </p:cNvSpPr>
          <p:nvPr/>
        </p:nvSpPr>
        <p:spPr bwMode="auto">
          <a:xfrm>
            <a:off x="4618192" y="5138335"/>
            <a:ext cx="3484694" cy="281916"/>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Phase</a:t>
            </a:r>
          </a:p>
        </p:txBody>
      </p:sp>
      <p:sp>
        <p:nvSpPr>
          <p:cNvPr id="77" name="Chevron 60">
            <a:extLst>
              <a:ext uri="{FF2B5EF4-FFF2-40B4-BE49-F238E27FC236}">
                <a16:creationId xmlns:a16="http://schemas.microsoft.com/office/drawing/2014/main" id="{9DB7E7F7-83E4-4910-8916-ED4AB927D7C0}"/>
              </a:ext>
            </a:extLst>
          </p:cNvPr>
          <p:cNvSpPr>
            <a:spLocks noChangeArrowheads="1"/>
          </p:cNvSpPr>
          <p:nvPr/>
        </p:nvSpPr>
        <p:spPr bwMode="auto">
          <a:xfrm>
            <a:off x="7189357" y="5448779"/>
            <a:ext cx="1844293" cy="268010"/>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Normative Phase</a:t>
            </a:r>
          </a:p>
        </p:txBody>
      </p:sp>
      <p:sp>
        <p:nvSpPr>
          <p:cNvPr id="78" name="Chevron 60">
            <a:extLst>
              <a:ext uri="{FF2B5EF4-FFF2-40B4-BE49-F238E27FC236}">
                <a16:creationId xmlns:a16="http://schemas.microsoft.com/office/drawing/2014/main" id="{6F65104B-5F94-462F-BDDF-6A1BA4336FE6}"/>
              </a:ext>
            </a:extLst>
          </p:cNvPr>
          <p:cNvSpPr>
            <a:spLocks noChangeArrowheads="1"/>
          </p:cNvSpPr>
          <p:nvPr/>
        </p:nvSpPr>
        <p:spPr bwMode="auto">
          <a:xfrm>
            <a:off x="5477140" y="5877251"/>
            <a:ext cx="1746690" cy="43714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propsoal submission/approval</a:t>
            </a:r>
          </a:p>
        </p:txBody>
      </p:sp>
      <p:sp>
        <p:nvSpPr>
          <p:cNvPr id="79" name="Chevron 60">
            <a:extLst>
              <a:ext uri="{FF2B5EF4-FFF2-40B4-BE49-F238E27FC236}">
                <a16:creationId xmlns:a16="http://schemas.microsoft.com/office/drawing/2014/main" id="{B40896A6-5BFE-4878-A387-8481CA66540E}"/>
              </a:ext>
            </a:extLst>
          </p:cNvPr>
          <p:cNvSpPr>
            <a:spLocks noChangeArrowheads="1"/>
          </p:cNvSpPr>
          <p:nvPr/>
        </p:nvSpPr>
        <p:spPr bwMode="auto">
          <a:xfrm>
            <a:off x="7240998" y="5950110"/>
            <a:ext cx="1746690" cy="26801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handling</a:t>
            </a:r>
          </a:p>
        </p:txBody>
      </p:sp>
      <p:sp>
        <p:nvSpPr>
          <p:cNvPr id="73" name="Chevron 60">
            <a:extLst>
              <a:ext uri="{FF2B5EF4-FFF2-40B4-BE49-F238E27FC236}">
                <a16:creationId xmlns:a16="http://schemas.microsoft.com/office/drawing/2014/main" id="{1CF75304-2C4D-4D77-A043-0C9DBFF9F5FD}"/>
              </a:ext>
            </a:extLst>
          </p:cNvPr>
          <p:cNvSpPr>
            <a:spLocks noChangeArrowheads="1"/>
          </p:cNvSpPr>
          <p:nvPr/>
        </p:nvSpPr>
        <p:spPr bwMode="auto">
          <a:xfrm>
            <a:off x="2895600" y="5105679"/>
            <a:ext cx="1741715" cy="348063"/>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Agreed/ Endorsed</a:t>
            </a:r>
          </a:p>
        </p:txBody>
      </p:sp>
    </p:spTree>
    <p:extLst>
      <p:ext uri="{BB962C8B-B14F-4D97-AF65-F5344CB8AC3E}">
        <p14:creationId xmlns:p14="http://schemas.microsoft.com/office/powerpoint/2010/main" val="40117350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Rectangle: Rounded Corners 128">
            <a:extLst>
              <a:ext uri="{FF2B5EF4-FFF2-40B4-BE49-F238E27FC236}">
                <a16:creationId xmlns:a16="http://schemas.microsoft.com/office/drawing/2014/main" id="{498447CA-E2C4-4942-A542-4F3E862975C1}"/>
              </a:ext>
            </a:extLst>
          </p:cNvPr>
          <p:cNvSpPr/>
          <p:nvPr/>
        </p:nvSpPr>
        <p:spPr>
          <a:xfrm>
            <a:off x="4937287" y="2704542"/>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60" name="Rectangle: Rounded Corners 159">
            <a:extLst>
              <a:ext uri="{FF2B5EF4-FFF2-40B4-BE49-F238E27FC236}">
                <a16:creationId xmlns:a16="http://schemas.microsoft.com/office/drawing/2014/main" id="{C2EDCFD0-DC17-4EE9-B215-37A4AE715F8B}"/>
              </a:ext>
            </a:extLst>
          </p:cNvPr>
          <p:cNvSpPr/>
          <p:nvPr/>
        </p:nvSpPr>
        <p:spPr>
          <a:xfrm>
            <a:off x="6272852" y="2706201"/>
            <a:ext cx="356052" cy="403910"/>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53" name="Rectangle: Rounded Corners 152">
            <a:extLst>
              <a:ext uri="{FF2B5EF4-FFF2-40B4-BE49-F238E27FC236}">
                <a16:creationId xmlns:a16="http://schemas.microsoft.com/office/drawing/2014/main" id="{1C3A0C1A-4A7F-4632-AE4F-25D5EB969B3D}"/>
              </a:ext>
            </a:extLst>
          </p:cNvPr>
          <p:cNvSpPr/>
          <p:nvPr/>
        </p:nvSpPr>
        <p:spPr>
          <a:xfrm>
            <a:off x="3932002" y="2706991"/>
            <a:ext cx="335666"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a:p>
            <a:pPr algn="ctr" defTabSz="514325">
              <a:defRPr/>
            </a:pPr>
            <a:endParaRPr lang="en-US" sz="900" b="1" kern="0" dirty="0">
              <a:solidFill>
                <a:srgbClr val="FFFFFF"/>
              </a:solidFill>
              <a:latin typeface="Nokia Pure Text Light" panose="020B0403020202020204" pitchFamily="34" charset="0"/>
              <a:ea typeface="Nokia Pure Text Light" panose="020B0403020202020204" pitchFamily="34" charset="0"/>
            </a:endParaRPr>
          </a:p>
        </p:txBody>
      </p:sp>
      <p:sp>
        <p:nvSpPr>
          <p:cNvPr id="314" name="Rectangle: Rounded Corners 313">
            <a:extLst>
              <a:ext uri="{FF2B5EF4-FFF2-40B4-BE49-F238E27FC236}">
                <a16:creationId xmlns:a16="http://schemas.microsoft.com/office/drawing/2014/main" id="{FEA6A9AD-7E08-4FF2-A545-E68988D56D2F}"/>
              </a:ext>
            </a:extLst>
          </p:cNvPr>
          <p:cNvSpPr/>
          <p:nvPr/>
        </p:nvSpPr>
        <p:spPr>
          <a:xfrm>
            <a:off x="511220" y="2667827"/>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4" name="Left Brace 3">
            <a:extLst>
              <a:ext uri="{FF2B5EF4-FFF2-40B4-BE49-F238E27FC236}">
                <a16:creationId xmlns:a16="http://schemas.microsoft.com/office/drawing/2014/main" id="{DBF1D736-B64F-42EE-854E-1BBA4B468F9A}"/>
              </a:ext>
            </a:extLst>
          </p:cNvPr>
          <p:cNvSpPr/>
          <p:nvPr/>
        </p:nvSpPr>
        <p:spPr bwMode="auto">
          <a:xfrm rot="5400000">
            <a:off x="4176673" y="-1490469"/>
            <a:ext cx="312157" cy="5688449"/>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99" name="TextBox 98">
            <a:extLst>
              <a:ext uri="{FF2B5EF4-FFF2-40B4-BE49-F238E27FC236}">
                <a16:creationId xmlns:a16="http://schemas.microsoft.com/office/drawing/2014/main" id="{648EA7BD-73E3-4741-8E24-92FE243ECAED}"/>
              </a:ext>
            </a:extLst>
          </p:cNvPr>
          <p:cNvSpPr txBox="1"/>
          <p:nvPr/>
        </p:nvSpPr>
        <p:spPr>
          <a:xfrm>
            <a:off x="3206601" y="931932"/>
            <a:ext cx="2196396" cy="318870"/>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E-meetings</a:t>
            </a:r>
            <a:endParaRPr lang="en-US" sz="1472" dirty="0">
              <a:solidFill>
                <a:prstClr val="black"/>
              </a:solidFill>
              <a:latin typeface="Calibri"/>
            </a:endParaRPr>
          </a:p>
        </p:txBody>
      </p:sp>
      <p:sp>
        <p:nvSpPr>
          <p:cNvPr id="120" name="Title 1">
            <a:extLst>
              <a:ext uri="{FF2B5EF4-FFF2-40B4-BE49-F238E27FC236}">
                <a16:creationId xmlns:a16="http://schemas.microsoft.com/office/drawing/2014/main" id="{1AEACCB4-2C82-45FB-A3B6-CEC35C299C6A}"/>
              </a:ext>
            </a:extLst>
          </p:cNvPr>
          <p:cNvSpPr>
            <a:spLocks noGrp="1"/>
          </p:cNvSpPr>
          <p:nvPr>
            <p:ph type="title"/>
          </p:nvPr>
        </p:nvSpPr>
        <p:spPr>
          <a:xfrm>
            <a:off x="835106" y="60268"/>
            <a:ext cx="12755307" cy="661749"/>
          </a:xfrm>
        </p:spPr>
        <p:txBody>
          <a:bodyPr/>
          <a:lstStyle/>
          <a:p>
            <a:r>
              <a:rPr lang="en-US" sz="3200" dirty="0"/>
              <a:t>SA2 Meeting Planning</a:t>
            </a:r>
          </a:p>
        </p:txBody>
      </p:sp>
      <p:sp>
        <p:nvSpPr>
          <p:cNvPr id="6" name="Rectangle 5">
            <a:extLst>
              <a:ext uri="{FF2B5EF4-FFF2-40B4-BE49-F238E27FC236}">
                <a16:creationId xmlns:a16="http://schemas.microsoft.com/office/drawing/2014/main" id="{162D7421-30C8-4AD0-941E-77D215AB376E}"/>
              </a:ext>
            </a:extLst>
          </p:cNvPr>
          <p:cNvSpPr/>
          <p:nvPr/>
        </p:nvSpPr>
        <p:spPr bwMode="auto">
          <a:xfrm>
            <a:off x="127565" y="2362426"/>
            <a:ext cx="7060020" cy="797001"/>
          </a:xfrm>
          <a:prstGeom prst="rect">
            <a:avLst/>
          </a:prstGeom>
          <a:solidFill>
            <a:srgbClr val="C5C5C5">
              <a:alpha val="63922"/>
            </a:srgbClr>
          </a:solidFill>
          <a:ln w="9525" cap="flat" cmpd="sng" algn="ctr">
            <a:no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dirty="0">
              <a:solidFill>
                <a:prstClr val="black"/>
              </a:solidFill>
              <a:latin typeface="Arial" charset="0"/>
            </a:endParaRPr>
          </a:p>
        </p:txBody>
      </p:sp>
      <p:sp>
        <p:nvSpPr>
          <p:cNvPr id="280" name="Rectangle 279">
            <a:extLst>
              <a:ext uri="{FF2B5EF4-FFF2-40B4-BE49-F238E27FC236}">
                <a16:creationId xmlns:a16="http://schemas.microsoft.com/office/drawing/2014/main" id="{3BC7B0B6-56EA-4503-AADC-66F209BB27A2}"/>
              </a:ext>
            </a:extLst>
          </p:cNvPr>
          <p:cNvSpPr/>
          <p:nvPr/>
        </p:nvSpPr>
        <p:spPr>
          <a:xfrm>
            <a:off x="168666" y="1532068"/>
            <a:ext cx="1314674"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June</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82" name="Rectangle 281">
            <a:extLst>
              <a:ext uri="{FF2B5EF4-FFF2-40B4-BE49-F238E27FC236}">
                <a16:creationId xmlns:a16="http://schemas.microsoft.com/office/drawing/2014/main" id="{20C9C717-B36B-4101-95DF-8F272655F94D}"/>
              </a:ext>
            </a:extLst>
          </p:cNvPr>
          <p:cNvSpPr/>
          <p:nvPr/>
        </p:nvSpPr>
        <p:spPr>
          <a:xfrm>
            <a:off x="159545"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30-3</a:t>
            </a:r>
          </a:p>
        </p:txBody>
      </p:sp>
      <p:sp>
        <p:nvSpPr>
          <p:cNvPr id="283" name="Rectangle 282">
            <a:extLst>
              <a:ext uri="{FF2B5EF4-FFF2-40B4-BE49-F238E27FC236}">
                <a16:creationId xmlns:a16="http://schemas.microsoft.com/office/drawing/2014/main" id="{D44BB320-2C47-4735-B111-C7E4074DA6D9}"/>
              </a:ext>
            </a:extLst>
          </p:cNvPr>
          <p:cNvSpPr/>
          <p:nvPr/>
        </p:nvSpPr>
        <p:spPr>
          <a:xfrm>
            <a:off x="505519"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6-10</a:t>
            </a:r>
          </a:p>
        </p:txBody>
      </p:sp>
      <p:sp>
        <p:nvSpPr>
          <p:cNvPr id="284" name="Rectangle 283">
            <a:extLst>
              <a:ext uri="{FF2B5EF4-FFF2-40B4-BE49-F238E27FC236}">
                <a16:creationId xmlns:a16="http://schemas.microsoft.com/office/drawing/2014/main" id="{1D454E32-87E2-4E79-A990-BE0961F4560B}"/>
              </a:ext>
            </a:extLst>
          </p:cNvPr>
          <p:cNvSpPr/>
          <p:nvPr/>
        </p:nvSpPr>
        <p:spPr>
          <a:xfrm>
            <a:off x="1170063"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286" name="Rectangle 285">
            <a:extLst>
              <a:ext uri="{FF2B5EF4-FFF2-40B4-BE49-F238E27FC236}">
                <a16:creationId xmlns:a16="http://schemas.microsoft.com/office/drawing/2014/main" id="{CCAFF31B-2BAD-43E7-A9A0-1E8405484B33}"/>
              </a:ext>
            </a:extLst>
          </p:cNvPr>
          <p:cNvSpPr/>
          <p:nvPr/>
        </p:nvSpPr>
        <p:spPr>
          <a:xfrm>
            <a:off x="833325" y="214047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cxnSp>
        <p:nvCxnSpPr>
          <p:cNvPr id="291" name="Straight Connector 12">
            <a:extLst>
              <a:ext uri="{FF2B5EF4-FFF2-40B4-BE49-F238E27FC236}">
                <a16:creationId xmlns:a16="http://schemas.microsoft.com/office/drawing/2014/main" id="{499E0C8D-234D-43DA-B16E-69D0E9028006}"/>
              </a:ext>
            </a:extLst>
          </p:cNvPr>
          <p:cNvCxnSpPr>
            <a:cxnSpLocks/>
          </p:cNvCxnSpPr>
          <p:nvPr/>
        </p:nvCxnSpPr>
        <p:spPr bwMode="auto">
          <a:xfrm flipV="1">
            <a:off x="1498352"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9" name="Straight Connector 12">
            <a:extLst>
              <a:ext uri="{FF2B5EF4-FFF2-40B4-BE49-F238E27FC236}">
                <a16:creationId xmlns:a16="http://schemas.microsoft.com/office/drawing/2014/main" id="{7DF6CCC4-9D7D-408A-A16D-2AF72167B519}"/>
              </a:ext>
            </a:extLst>
          </p:cNvPr>
          <p:cNvCxnSpPr>
            <a:cxnSpLocks/>
          </p:cNvCxnSpPr>
          <p:nvPr/>
        </p:nvCxnSpPr>
        <p:spPr bwMode="auto">
          <a:xfrm flipV="1">
            <a:off x="505519"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0" name="Straight Connector 12">
            <a:extLst>
              <a:ext uri="{FF2B5EF4-FFF2-40B4-BE49-F238E27FC236}">
                <a16:creationId xmlns:a16="http://schemas.microsoft.com/office/drawing/2014/main" id="{7EB8C386-9802-418E-8FDE-BFF693B4C310}"/>
              </a:ext>
            </a:extLst>
          </p:cNvPr>
          <p:cNvCxnSpPr>
            <a:cxnSpLocks/>
          </p:cNvCxnSpPr>
          <p:nvPr/>
        </p:nvCxnSpPr>
        <p:spPr bwMode="auto">
          <a:xfrm flipV="1">
            <a:off x="841084"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1" name="Straight Connector 12">
            <a:extLst>
              <a:ext uri="{FF2B5EF4-FFF2-40B4-BE49-F238E27FC236}">
                <a16:creationId xmlns:a16="http://schemas.microsoft.com/office/drawing/2014/main" id="{218B8C0C-6CCE-46BE-A93F-E865F2FD9F49}"/>
              </a:ext>
            </a:extLst>
          </p:cNvPr>
          <p:cNvCxnSpPr>
            <a:cxnSpLocks/>
          </p:cNvCxnSpPr>
          <p:nvPr/>
        </p:nvCxnSpPr>
        <p:spPr bwMode="auto">
          <a:xfrm flipV="1">
            <a:off x="1170063"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02" name="Rectangle: Rounded Corners 301">
            <a:extLst>
              <a:ext uri="{FF2B5EF4-FFF2-40B4-BE49-F238E27FC236}">
                <a16:creationId xmlns:a16="http://schemas.microsoft.com/office/drawing/2014/main" id="{FEFEB364-ABB2-45F2-B415-92FAFBFB628C}"/>
              </a:ext>
            </a:extLst>
          </p:cNvPr>
          <p:cNvSpPr/>
          <p:nvPr/>
        </p:nvSpPr>
        <p:spPr>
          <a:xfrm>
            <a:off x="515389" y="3412256"/>
            <a:ext cx="331985" cy="3120458"/>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6</a:t>
            </a:r>
          </a:p>
        </p:txBody>
      </p:sp>
      <p:sp>
        <p:nvSpPr>
          <p:cNvPr id="89" name="Rectangle 88">
            <a:extLst>
              <a:ext uri="{FF2B5EF4-FFF2-40B4-BE49-F238E27FC236}">
                <a16:creationId xmlns:a16="http://schemas.microsoft.com/office/drawing/2014/main" id="{90F188CA-8E66-4688-A406-B784C77CA86C}"/>
              </a:ext>
            </a:extLst>
          </p:cNvPr>
          <p:cNvSpPr/>
          <p:nvPr/>
        </p:nvSpPr>
        <p:spPr>
          <a:xfrm>
            <a:off x="1520456" y="1545928"/>
            <a:ext cx="1385582"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July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90" name="Rectangle 89">
            <a:extLst>
              <a:ext uri="{FF2B5EF4-FFF2-40B4-BE49-F238E27FC236}">
                <a16:creationId xmlns:a16="http://schemas.microsoft.com/office/drawing/2014/main" id="{E3E86FC1-6752-46A8-B70F-2C9C76C4A8B1}"/>
              </a:ext>
            </a:extLst>
          </p:cNvPr>
          <p:cNvSpPr/>
          <p:nvPr/>
        </p:nvSpPr>
        <p:spPr>
          <a:xfrm>
            <a:off x="1531147" y="215341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27-1</a:t>
            </a:r>
          </a:p>
        </p:txBody>
      </p:sp>
      <p:sp>
        <p:nvSpPr>
          <p:cNvPr id="91" name="Rectangle 90">
            <a:extLst>
              <a:ext uri="{FF2B5EF4-FFF2-40B4-BE49-F238E27FC236}">
                <a16:creationId xmlns:a16="http://schemas.microsoft.com/office/drawing/2014/main" id="{52BDE74C-AA53-4EC1-A9F9-49556975DA88}"/>
              </a:ext>
            </a:extLst>
          </p:cNvPr>
          <p:cNvSpPr/>
          <p:nvPr/>
        </p:nvSpPr>
        <p:spPr>
          <a:xfrm>
            <a:off x="1877121" y="215341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4-8</a:t>
            </a:r>
          </a:p>
        </p:txBody>
      </p:sp>
      <p:sp>
        <p:nvSpPr>
          <p:cNvPr id="92" name="Rectangle 91">
            <a:extLst>
              <a:ext uri="{FF2B5EF4-FFF2-40B4-BE49-F238E27FC236}">
                <a16:creationId xmlns:a16="http://schemas.microsoft.com/office/drawing/2014/main" id="{8A5C0EA4-E3BA-4665-8EA1-535B8CF4D6C5}"/>
              </a:ext>
            </a:extLst>
          </p:cNvPr>
          <p:cNvSpPr/>
          <p:nvPr/>
        </p:nvSpPr>
        <p:spPr>
          <a:xfrm>
            <a:off x="2541665" y="215341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18-29</a:t>
            </a:r>
          </a:p>
        </p:txBody>
      </p:sp>
      <p:sp>
        <p:nvSpPr>
          <p:cNvPr id="93" name="Rectangle 92">
            <a:extLst>
              <a:ext uri="{FF2B5EF4-FFF2-40B4-BE49-F238E27FC236}">
                <a16:creationId xmlns:a16="http://schemas.microsoft.com/office/drawing/2014/main" id="{A702C5E2-C4D2-486F-A2E4-D18A3FC39563}"/>
              </a:ext>
            </a:extLst>
          </p:cNvPr>
          <p:cNvSpPr/>
          <p:nvPr/>
        </p:nvSpPr>
        <p:spPr>
          <a:xfrm>
            <a:off x="2204927" y="215433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11-15</a:t>
            </a:r>
          </a:p>
        </p:txBody>
      </p:sp>
      <p:cxnSp>
        <p:nvCxnSpPr>
          <p:cNvPr id="94" name="Straight Connector 12">
            <a:extLst>
              <a:ext uri="{FF2B5EF4-FFF2-40B4-BE49-F238E27FC236}">
                <a16:creationId xmlns:a16="http://schemas.microsoft.com/office/drawing/2014/main" id="{D4514FA9-F590-4E79-80B7-74049ADC0C07}"/>
              </a:ext>
            </a:extLst>
          </p:cNvPr>
          <p:cNvCxnSpPr>
            <a:cxnSpLocks/>
          </p:cNvCxnSpPr>
          <p:nvPr/>
        </p:nvCxnSpPr>
        <p:spPr bwMode="auto">
          <a:xfrm flipV="1">
            <a:off x="2951840" y="24699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6" name="Straight Connector 12">
            <a:extLst>
              <a:ext uri="{FF2B5EF4-FFF2-40B4-BE49-F238E27FC236}">
                <a16:creationId xmlns:a16="http://schemas.microsoft.com/office/drawing/2014/main" id="{4835C995-B471-4B59-BE47-6944A25D6FD5}"/>
              </a:ext>
            </a:extLst>
          </p:cNvPr>
          <p:cNvCxnSpPr>
            <a:cxnSpLocks/>
          </p:cNvCxnSpPr>
          <p:nvPr/>
        </p:nvCxnSpPr>
        <p:spPr bwMode="auto">
          <a:xfrm flipV="1">
            <a:off x="1877121" y="248360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7" name="Straight Connector 12">
            <a:extLst>
              <a:ext uri="{FF2B5EF4-FFF2-40B4-BE49-F238E27FC236}">
                <a16:creationId xmlns:a16="http://schemas.microsoft.com/office/drawing/2014/main" id="{9C3A1CF5-1ACE-4A9A-AB1B-2666E9D15D2C}"/>
              </a:ext>
            </a:extLst>
          </p:cNvPr>
          <p:cNvCxnSpPr>
            <a:cxnSpLocks/>
          </p:cNvCxnSpPr>
          <p:nvPr/>
        </p:nvCxnSpPr>
        <p:spPr bwMode="auto">
          <a:xfrm flipV="1">
            <a:off x="2212686" y="248360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8" name="Straight Connector 12">
            <a:extLst>
              <a:ext uri="{FF2B5EF4-FFF2-40B4-BE49-F238E27FC236}">
                <a16:creationId xmlns:a16="http://schemas.microsoft.com/office/drawing/2014/main" id="{AB525980-F175-4B37-8765-E06860C5DF4A}"/>
              </a:ext>
            </a:extLst>
          </p:cNvPr>
          <p:cNvCxnSpPr>
            <a:cxnSpLocks/>
          </p:cNvCxnSpPr>
          <p:nvPr/>
        </p:nvCxnSpPr>
        <p:spPr bwMode="auto">
          <a:xfrm flipV="1">
            <a:off x="2514370" y="24699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02" name="Rectangle 101">
            <a:extLst>
              <a:ext uri="{FF2B5EF4-FFF2-40B4-BE49-F238E27FC236}">
                <a16:creationId xmlns:a16="http://schemas.microsoft.com/office/drawing/2014/main" id="{654E6AD2-29E9-4D5B-BEE7-E47912D8DEBF}"/>
              </a:ext>
            </a:extLst>
          </p:cNvPr>
          <p:cNvSpPr/>
          <p:nvPr/>
        </p:nvSpPr>
        <p:spPr>
          <a:xfrm>
            <a:off x="2925721" y="1545922"/>
            <a:ext cx="142296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Aug</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3" name="Rectangle 102">
            <a:extLst>
              <a:ext uri="{FF2B5EF4-FFF2-40B4-BE49-F238E27FC236}">
                <a16:creationId xmlns:a16="http://schemas.microsoft.com/office/drawing/2014/main" id="{42FA2A48-FD3F-4713-B715-9E8702461370}"/>
              </a:ext>
            </a:extLst>
          </p:cNvPr>
          <p:cNvSpPr/>
          <p:nvPr/>
        </p:nvSpPr>
        <p:spPr>
          <a:xfrm>
            <a:off x="2916601" y="215340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a:t>
            </a:r>
          </a:p>
        </p:txBody>
      </p:sp>
      <p:sp>
        <p:nvSpPr>
          <p:cNvPr id="105" name="Rectangle 104">
            <a:extLst>
              <a:ext uri="{FF2B5EF4-FFF2-40B4-BE49-F238E27FC236}">
                <a16:creationId xmlns:a16="http://schemas.microsoft.com/office/drawing/2014/main" id="{718B59ED-6095-4176-99E8-890B951A739D}"/>
              </a:ext>
            </a:extLst>
          </p:cNvPr>
          <p:cNvSpPr/>
          <p:nvPr/>
        </p:nvSpPr>
        <p:spPr>
          <a:xfrm>
            <a:off x="3262575" y="215340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06" name="Rectangle 105">
            <a:extLst>
              <a:ext uri="{FF2B5EF4-FFF2-40B4-BE49-F238E27FC236}">
                <a16:creationId xmlns:a16="http://schemas.microsoft.com/office/drawing/2014/main" id="{CD5DFE10-F140-42AB-8605-43A7825E37ED}"/>
              </a:ext>
            </a:extLst>
          </p:cNvPr>
          <p:cNvSpPr/>
          <p:nvPr/>
        </p:nvSpPr>
        <p:spPr>
          <a:xfrm>
            <a:off x="3927119" y="215340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07" name="Rectangle 106">
            <a:extLst>
              <a:ext uri="{FF2B5EF4-FFF2-40B4-BE49-F238E27FC236}">
                <a16:creationId xmlns:a16="http://schemas.microsoft.com/office/drawing/2014/main" id="{A4FDD400-ADCC-44DD-A3B9-090518109F44}"/>
              </a:ext>
            </a:extLst>
          </p:cNvPr>
          <p:cNvSpPr/>
          <p:nvPr/>
        </p:nvSpPr>
        <p:spPr>
          <a:xfrm>
            <a:off x="3590381" y="215433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15-19</a:t>
            </a:r>
          </a:p>
        </p:txBody>
      </p:sp>
      <p:cxnSp>
        <p:nvCxnSpPr>
          <p:cNvPr id="108" name="Straight Connector 12">
            <a:extLst>
              <a:ext uri="{FF2B5EF4-FFF2-40B4-BE49-F238E27FC236}">
                <a16:creationId xmlns:a16="http://schemas.microsoft.com/office/drawing/2014/main" id="{AE63E074-144B-4A6C-A940-328D67ED8613}"/>
              </a:ext>
            </a:extLst>
          </p:cNvPr>
          <p:cNvCxnSpPr>
            <a:cxnSpLocks/>
          </p:cNvCxnSpPr>
          <p:nvPr/>
        </p:nvCxnSpPr>
        <p:spPr bwMode="auto">
          <a:xfrm flipV="1">
            <a:off x="4255408"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a16="http://schemas.microsoft.com/office/drawing/2014/main" id="{FB9614DF-D278-439C-8304-8ADCC05CA883}"/>
              </a:ext>
            </a:extLst>
          </p:cNvPr>
          <p:cNvCxnSpPr>
            <a:cxnSpLocks/>
          </p:cNvCxnSpPr>
          <p:nvPr/>
        </p:nvCxnSpPr>
        <p:spPr bwMode="auto">
          <a:xfrm flipV="1">
            <a:off x="3289871"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5" name="Straight Connector 12">
            <a:extLst>
              <a:ext uri="{FF2B5EF4-FFF2-40B4-BE49-F238E27FC236}">
                <a16:creationId xmlns:a16="http://schemas.microsoft.com/office/drawing/2014/main" id="{9CB0B77A-9639-4171-BDE0-5EE9757FC31F}"/>
              </a:ext>
            </a:extLst>
          </p:cNvPr>
          <p:cNvCxnSpPr>
            <a:cxnSpLocks/>
          </p:cNvCxnSpPr>
          <p:nvPr/>
        </p:nvCxnSpPr>
        <p:spPr bwMode="auto">
          <a:xfrm flipV="1">
            <a:off x="3598140"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7" name="Straight Connector 12">
            <a:extLst>
              <a:ext uri="{FF2B5EF4-FFF2-40B4-BE49-F238E27FC236}">
                <a16:creationId xmlns:a16="http://schemas.microsoft.com/office/drawing/2014/main" id="{98707B14-A454-4865-813A-F5A2C2699050}"/>
              </a:ext>
            </a:extLst>
          </p:cNvPr>
          <p:cNvCxnSpPr>
            <a:cxnSpLocks/>
          </p:cNvCxnSpPr>
          <p:nvPr/>
        </p:nvCxnSpPr>
        <p:spPr bwMode="auto">
          <a:xfrm flipV="1">
            <a:off x="3927119"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30" name="Rectangle 129">
            <a:extLst>
              <a:ext uri="{FF2B5EF4-FFF2-40B4-BE49-F238E27FC236}">
                <a16:creationId xmlns:a16="http://schemas.microsoft.com/office/drawing/2014/main" id="{5B4811BB-8202-44E5-A167-327402241FB0}"/>
              </a:ext>
            </a:extLst>
          </p:cNvPr>
          <p:cNvSpPr/>
          <p:nvPr/>
        </p:nvSpPr>
        <p:spPr>
          <a:xfrm>
            <a:off x="4405841" y="1545923"/>
            <a:ext cx="1497330"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Sep</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31" name="Rectangle 130">
            <a:extLst>
              <a:ext uri="{FF2B5EF4-FFF2-40B4-BE49-F238E27FC236}">
                <a16:creationId xmlns:a16="http://schemas.microsoft.com/office/drawing/2014/main" id="{9E0A95B9-760D-411E-BFEA-F95D158C4A17}"/>
              </a:ext>
            </a:extLst>
          </p:cNvPr>
          <p:cNvSpPr/>
          <p:nvPr/>
        </p:nvSpPr>
        <p:spPr>
          <a:xfrm>
            <a:off x="4277002" y="216484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29-2</a:t>
            </a:r>
          </a:p>
        </p:txBody>
      </p:sp>
      <p:sp>
        <p:nvSpPr>
          <p:cNvPr id="135" name="Rectangle 134">
            <a:extLst>
              <a:ext uri="{FF2B5EF4-FFF2-40B4-BE49-F238E27FC236}">
                <a16:creationId xmlns:a16="http://schemas.microsoft.com/office/drawing/2014/main" id="{7087D454-5C0C-4552-9F15-B941281FEFFF}"/>
              </a:ext>
            </a:extLst>
          </p:cNvPr>
          <p:cNvSpPr/>
          <p:nvPr/>
        </p:nvSpPr>
        <p:spPr>
          <a:xfrm>
            <a:off x="4588686" y="215341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5-9</a:t>
            </a:r>
          </a:p>
        </p:txBody>
      </p:sp>
      <p:sp>
        <p:nvSpPr>
          <p:cNvPr id="136" name="Rectangle 135">
            <a:extLst>
              <a:ext uri="{FF2B5EF4-FFF2-40B4-BE49-F238E27FC236}">
                <a16:creationId xmlns:a16="http://schemas.microsoft.com/office/drawing/2014/main" id="{990BCF0C-3479-4A3F-8000-D79169CC8D7A}"/>
              </a:ext>
            </a:extLst>
          </p:cNvPr>
          <p:cNvSpPr/>
          <p:nvPr/>
        </p:nvSpPr>
        <p:spPr>
          <a:xfrm>
            <a:off x="5253230" y="215341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142" name="Rectangle 141">
            <a:extLst>
              <a:ext uri="{FF2B5EF4-FFF2-40B4-BE49-F238E27FC236}">
                <a16:creationId xmlns:a16="http://schemas.microsoft.com/office/drawing/2014/main" id="{EBE1C151-5964-4FF6-B6BE-016CC02E27CF}"/>
              </a:ext>
            </a:extLst>
          </p:cNvPr>
          <p:cNvSpPr/>
          <p:nvPr/>
        </p:nvSpPr>
        <p:spPr>
          <a:xfrm>
            <a:off x="4916492" y="215433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12-16</a:t>
            </a:r>
          </a:p>
        </p:txBody>
      </p:sp>
      <p:cxnSp>
        <p:nvCxnSpPr>
          <p:cNvPr id="145" name="Straight Connector 12">
            <a:extLst>
              <a:ext uri="{FF2B5EF4-FFF2-40B4-BE49-F238E27FC236}">
                <a16:creationId xmlns:a16="http://schemas.microsoft.com/office/drawing/2014/main" id="{21076371-0A29-4F30-8B78-3ED1849B9678}"/>
              </a:ext>
            </a:extLst>
          </p:cNvPr>
          <p:cNvCxnSpPr>
            <a:cxnSpLocks/>
          </p:cNvCxnSpPr>
          <p:nvPr/>
        </p:nvCxnSpPr>
        <p:spPr bwMode="auto">
          <a:xfrm flipV="1">
            <a:off x="5581519"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8" name="Straight Connector 12">
            <a:extLst>
              <a:ext uri="{FF2B5EF4-FFF2-40B4-BE49-F238E27FC236}">
                <a16:creationId xmlns:a16="http://schemas.microsoft.com/office/drawing/2014/main" id="{68AE3550-C6DB-4A9B-9AEB-3F24C18ED1AE}"/>
              </a:ext>
            </a:extLst>
          </p:cNvPr>
          <p:cNvCxnSpPr>
            <a:cxnSpLocks/>
          </p:cNvCxnSpPr>
          <p:nvPr/>
        </p:nvCxnSpPr>
        <p:spPr bwMode="auto">
          <a:xfrm flipV="1">
            <a:off x="4588686"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9" name="Straight Connector 12">
            <a:extLst>
              <a:ext uri="{FF2B5EF4-FFF2-40B4-BE49-F238E27FC236}">
                <a16:creationId xmlns:a16="http://schemas.microsoft.com/office/drawing/2014/main" id="{31D4288F-E75E-4A50-A8A8-8AE108BC1E76}"/>
              </a:ext>
            </a:extLst>
          </p:cNvPr>
          <p:cNvCxnSpPr>
            <a:cxnSpLocks/>
          </p:cNvCxnSpPr>
          <p:nvPr/>
        </p:nvCxnSpPr>
        <p:spPr bwMode="auto">
          <a:xfrm flipV="1">
            <a:off x="4924251"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0" name="Straight Connector 12">
            <a:extLst>
              <a:ext uri="{FF2B5EF4-FFF2-40B4-BE49-F238E27FC236}">
                <a16:creationId xmlns:a16="http://schemas.microsoft.com/office/drawing/2014/main" id="{96128D21-FB0D-4D2D-B818-3B842FF2B7C1}"/>
              </a:ext>
            </a:extLst>
          </p:cNvPr>
          <p:cNvCxnSpPr>
            <a:cxnSpLocks/>
          </p:cNvCxnSpPr>
          <p:nvPr/>
        </p:nvCxnSpPr>
        <p:spPr bwMode="auto">
          <a:xfrm flipV="1">
            <a:off x="5253230"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51" name="Rectangle: Rounded Corners 150">
            <a:extLst>
              <a:ext uri="{FF2B5EF4-FFF2-40B4-BE49-F238E27FC236}">
                <a16:creationId xmlns:a16="http://schemas.microsoft.com/office/drawing/2014/main" id="{BA7496E6-D77B-435B-A44F-2427B2AF943F}"/>
              </a:ext>
            </a:extLst>
          </p:cNvPr>
          <p:cNvSpPr/>
          <p:nvPr/>
        </p:nvSpPr>
        <p:spPr>
          <a:xfrm>
            <a:off x="4977341" y="3481704"/>
            <a:ext cx="284670" cy="3046699"/>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7</a:t>
            </a:r>
          </a:p>
        </p:txBody>
      </p:sp>
      <p:sp>
        <p:nvSpPr>
          <p:cNvPr id="154" name="Rectangle 153">
            <a:extLst>
              <a:ext uri="{FF2B5EF4-FFF2-40B4-BE49-F238E27FC236}">
                <a16:creationId xmlns:a16="http://schemas.microsoft.com/office/drawing/2014/main" id="{0B23CF01-2782-4D88-AADB-A8C6FFD6CB0B}"/>
              </a:ext>
            </a:extLst>
          </p:cNvPr>
          <p:cNvSpPr/>
          <p:nvPr/>
        </p:nvSpPr>
        <p:spPr>
          <a:xfrm>
            <a:off x="5919377" y="1557156"/>
            <a:ext cx="1328486"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Oct</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55" name="Rectangle 154">
            <a:extLst>
              <a:ext uri="{FF2B5EF4-FFF2-40B4-BE49-F238E27FC236}">
                <a16:creationId xmlns:a16="http://schemas.microsoft.com/office/drawing/2014/main" id="{594A12D2-BB4E-4EB2-BD08-764C25F56D4A}"/>
              </a:ext>
            </a:extLst>
          </p:cNvPr>
          <p:cNvSpPr/>
          <p:nvPr/>
        </p:nvSpPr>
        <p:spPr>
          <a:xfrm>
            <a:off x="5593876" y="214417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156" name="Rectangle 155">
            <a:extLst>
              <a:ext uri="{FF2B5EF4-FFF2-40B4-BE49-F238E27FC236}">
                <a16:creationId xmlns:a16="http://schemas.microsoft.com/office/drawing/2014/main" id="{0C57F968-C530-47EF-B45F-84A8E96C8B91}"/>
              </a:ext>
            </a:extLst>
          </p:cNvPr>
          <p:cNvSpPr/>
          <p:nvPr/>
        </p:nvSpPr>
        <p:spPr>
          <a:xfrm>
            <a:off x="5933196" y="214417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3-7</a:t>
            </a:r>
          </a:p>
        </p:txBody>
      </p:sp>
      <p:sp>
        <p:nvSpPr>
          <p:cNvPr id="157" name="Rectangle 156">
            <a:extLst>
              <a:ext uri="{FF2B5EF4-FFF2-40B4-BE49-F238E27FC236}">
                <a16:creationId xmlns:a16="http://schemas.microsoft.com/office/drawing/2014/main" id="{21A9D749-B273-44A7-9D83-3C71C637C2E7}"/>
              </a:ext>
            </a:extLst>
          </p:cNvPr>
          <p:cNvSpPr/>
          <p:nvPr/>
        </p:nvSpPr>
        <p:spPr>
          <a:xfrm>
            <a:off x="6597740" y="214417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158" name="Rectangle 157">
            <a:extLst>
              <a:ext uri="{FF2B5EF4-FFF2-40B4-BE49-F238E27FC236}">
                <a16:creationId xmlns:a16="http://schemas.microsoft.com/office/drawing/2014/main" id="{CB451F1E-93C6-4ECF-9D4E-D548F8D1A489}"/>
              </a:ext>
            </a:extLst>
          </p:cNvPr>
          <p:cNvSpPr/>
          <p:nvPr/>
        </p:nvSpPr>
        <p:spPr>
          <a:xfrm>
            <a:off x="6261002" y="214509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10-14</a:t>
            </a:r>
          </a:p>
        </p:txBody>
      </p:sp>
      <p:cxnSp>
        <p:nvCxnSpPr>
          <p:cNvPr id="159" name="Straight Connector 12">
            <a:extLst>
              <a:ext uri="{FF2B5EF4-FFF2-40B4-BE49-F238E27FC236}">
                <a16:creationId xmlns:a16="http://schemas.microsoft.com/office/drawing/2014/main" id="{2A34E87B-3F46-4320-919D-2E2F5E8556C4}"/>
              </a:ext>
            </a:extLst>
          </p:cNvPr>
          <p:cNvCxnSpPr>
            <a:cxnSpLocks/>
          </p:cNvCxnSpPr>
          <p:nvPr/>
        </p:nvCxnSpPr>
        <p:spPr bwMode="auto">
          <a:xfrm flipV="1">
            <a:off x="6926029"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id="{6970E739-1BC3-46D1-AB38-3C849D9F5613}"/>
              </a:ext>
            </a:extLst>
          </p:cNvPr>
          <p:cNvCxnSpPr>
            <a:cxnSpLocks/>
          </p:cNvCxnSpPr>
          <p:nvPr/>
        </p:nvCxnSpPr>
        <p:spPr bwMode="auto">
          <a:xfrm flipV="1">
            <a:off x="5933196"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a16="http://schemas.microsoft.com/office/drawing/2014/main" id="{3D4F1361-EC3B-41AC-8535-F18CFEED0F35}"/>
              </a:ext>
            </a:extLst>
          </p:cNvPr>
          <p:cNvCxnSpPr>
            <a:cxnSpLocks/>
          </p:cNvCxnSpPr>
          <p:nvPr/>
        </p:nvCxnSpPr>
        <p:spPr bwMode="auto">
          <a:xfrm flipV="1">
            <a:off x="6268761"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a16="http://schemas.microsoft.com/office/drawing/2014/main" id="{62545296-EBDA-4A6C-8F38-2B4CCF2DAD60}"/>
              </a:ext>
            </a:extLst>
          </p:cNvPr>
          <p:cNvCxnSpPr>
            <a:cxnSpLocks/>
          </p:cNvCxnSpPr>
          <p:nvPr/>
        </p:nvCxnSpPr>
        <p:spPr bwMode="auto">
          <a:xfrm flipV="1">
            <a:off x="6597740"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67" name="Rectangle 166">
            <a:extLst>
              <a:ext uri="{FF2B5EF4-FFF2-40B4-BE49-F238E27FC236}">
                <a16:creationId xmlns:a16="http://schemas.microsoft.com/office/drawing/2014/main" id="{B6377AF4-7FCF-4E66-8B9F-C36A0160AF37}"/>
              </a:ext>
            </a:extLst>
          </p:cNvPr>
          <p:cNvSpPr/>
          <p:nvPr/>
        </p:nvSpPr>
        <p:spPr>
          <a:xfrm>
            <a:off x="7290976" y="1532068"/>
            <a:ext cx="1395824"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Nov</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69" name="Rectangle 168">
            <a:extLst>
              <a:ext uri="{FF2B5EF4-FFF2-40B4-BE49-F238E27FC236}">
                <a16:creationId xmlns:a16="http://schemas.microsoft.com/office/drawing/2014/main" id="{570A758C-9880-476F-AF4E-E2855A49CCA4}"/>
              </a:ext>
            </a:extLst>
          </p:cNvPr>
          <p:cNvSpPr/>
          <p:nvPr/>
        </p:nvSpPr>
        <p:spPr>
          <a:xfrm>
            <a:off x="6940796" y="215098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170" name="Rectangle 169">
            <a:extLst>
              <a:ext uri="{FF2B5EF4-FFF2-40B4-BE49-F238E27FC236}">
                <a16:creationId xmlns:a16="http://schemas.microsoft.com/office/drawing/2014/main" id="{19DD40BE-B007-4864-9977-54FEA293B596}"/>
              </a:ext>
            </a:extLst>
          </p:cNvPr>
          <p:cNvSpPr/>
          <p:nvPr/>
        </p:nvSpPr>
        <p:spPr>
          <a:xfrm>
            <a:off x="7305194"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31-4</a:t>
            </a:r>
          </a:p>
        </p:txBody>
      </p:sp>
      <p:sp>
        <p:nvSpPr>
          <p:cNvPr id="172" name="Rectangle 171">
            <a:extLst>
              <a:ext uri="{FF2B5EF4-FFF2-40B4-BE49-F238E27FC236}">
                <a16:creationId xmlns:a16="http://schemas.microsoft.com/office/drawing/2014/main" id="{DC0E9410-25E6-497E-B112-476C4A7464B9}"/>
              </a:ext>
            </a:extLst>
          </p:cNvPr>
          <p:cNvSpPr/>
          <p:nvPr/>
        </p:nvSpPr>
        <p:spPr>
          <a:xfrm>
            <a:off x="7646648" y="214047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175" name="Straight Connector 12">
            <a:extLst>
              <a:ext uri="{FF2B5EF4-FFF2-40B4-BE49-F238E27FC236}">
                <a16:creationId xmlns:a16="http://schemas.microsoft.com/office/drawing/2014/main" id="{5F5E2F60-51C2-4619-BDBE-8FC1F7D6A49C}"/>
              </a:ext>
            </a:extLst>
          </p:cNvPr>
          <p:cNvCxnSpPr>
            <a:cxnSpLocks/>
          </p:cNvCxnSpPr>
          <p:nvPr/>
        </p:nvCxnSpPr>
        <p:spPr bwMode="auto">
          <a:xfrm flipV="1">
            <a:off x="7332490"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6" name="Straight Connector 12">
            <a:extLst>
              <a:ext uri="{FF2B5EF4-FFF2-40B4-BE49-F238E27FC236}">
                <a16:creationId xmlns:a16="http://schemas.microsoft.com/office/drawing/2014/main" id="{43584A7B-B026-44FE-AB9E-AB283CAD9D66}"/>
              </a:ext>
            </a:extLst>
          </p:cNvPr>
          <p:cNvCxnSpPr>
            <a:cxnSpLocks/>
          </p:cNvCxnSpPr>
          <p:nvPr/>
        </p:nvCxnSpPr>
        <p:spPr bwMode="auto">
          <a:xfrm flipV="1">
            <a:off x="7668055"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7" name="Straight Connector 12">
            <a:extLst>
              <a:ext uri="{FF2B5EF4-FFF2-40B4-BE49-F238E27FC236}">
                <a16:creationId xmlns:a16="http://schemas.microsoft.com/office/drawing/2014/main" id="{E591733A-48B9-4DA1-96AC-77815B8A78B3}"/>
              </a:ext>
            </a:extLst>
          </p:cNvPr>
          <p:cNvCxnSpPr>
            <a:cxnSpLocks/>
          </p:cNvCxnSpPr>
          <p:nvPr/>
        </p:nvCxnSpPr>
        <p:spPr bwMode="auto">
          <a:xfrm flipV="1">
            <a:off x="7997034"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1" name="Rectangle: Rounded Corners 180">
            <a:extLst>
              <a:ext uri="{FF2B5EF4-FFF2-40B4-BE49-F238E27FC236}">
                <a16:creationId xmlns:a16="http://schemas.microsoft.com/office/drawing/2014/main" id="{0ED77CF4-5F2B-487C-9216-21BFA2744F1D}"/>
              </a:ext>
            </a:extLst>
          </p:cNvPr>
          <p:cNvSpPr/>
          <p:nvPr/>
        </p:nvSpPr>
        <p:spPr>
          <a:xfrm>
            <a:off x="3710933" y="5332515"/>
            <a:ext cx="545161" cy="579871"/>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(3+5)</a:t>
            </a:r>
          </a:p>
        </p:txBody>
      </p:sp>
      <p:sp>
        <p:nvSpPr>
          <p:cNvPr id="182" name="Rectangle: Rounded Corners 181">
            <a:extLst>
              <a:ext uri="{FF2B5EF4-FFF2-40B4-BE49-F238E27FC236}">
                <a16:creationId xmlns:a16="http://schemas.microsoft.com/office/drawing/2014/main" id="{4B615134-84E3-459A-9516-C576D7DA5742}"/>
              </a:ext>
            </a:extLst>
          </p:cNvPr>
          <p:cNvSpPr/>
          <p:nvPr/>
        </p:nvSpPr>
        <p:spPr>
          <a:xfrm>
            <a:off x="6259348" y="5297258"/>
            <a:ext cx="359228" cy="591979"/>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86" name="Rectangle 185">
            <a:extLst>
              <a:ext uri="{FF2B5EF4-FFF2-40B4-BE49-F238E27FC236}">
                <a16:creationId xmlns:a16="http://schemas.microsoft.com/office/drawing/2014/main" id="{3C73DC22-BC6B-42EC-AEFD-A48DD65E0E50}"/>
              </a:ext>
            </a:extLst>
          </p:cNvPr>
          <p:cNvSpPr/>
          <p:nvPr/>
        </p:nvSpPr>
        <p:spPr>
          <a:xfrm>
            <a:off x="7991458" y="212817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cxnSp>
        <p:nvCxnSpPr>
          <p:cNvPr id="187" name="Straight Connector 12">
            <a:extLst>
              <a:ext uri="{FF2B5EF4-FFF2-40B4-BE49-F238E27FC236}">
                <a16:creationId xmlns:a16="http://schemas.microsoft.com/office/drawing/2014/main" id="{254071E0-956C-415F-82A3-0395BE290C09}"/>
              </a:ext>
            </a:extLst>
          </p:cNvPr>
          <p:cNvCxnSpPr>
            <a:cxnSpLocks/>
          </p:cNvCxnSpPr>
          <p:nvPr/>
        </p:nvCxnSpPr>
        <p:spPr bwMode="auto">
          <a:xfrm flipV="1">
            <a:off x="8333400" y="247202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47" name="TextBox 146">
            <a:extLst>
              <a:ext uri="{FF2B5EF4-FFF2-40B4-BE49-F238E27FC236}">
                <a16:creationId xmlns:a16="http://schemas.microsoft.com/office/drawing/2014/main" id="{77BC097B-00A6-4738-8CE8-B8EF42BA3829}"/>
              </a:ext>
            </a:extLst>
          </p:cNvPr>
          <p:cNvSpPr txBox="1"/>
          <p:nvPr/>
        </p:nvSpPr>
        <p:spPr>
          <a:xfrm>
            <a:off x="7251380" y="969996"/>
            <a:ext cx="1765005" cy="318870"/>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F2F</a:t>
            </a:r>
            <a:r>
              <a:rPr lang="en-US" sz="1472" dirty="0">
                <a:solidFill>
                  <a:prstClr val="black"/>
                </a:solidFill>
                <a:latin typeface="Calibri"/>
              </a:rPr>
              <a:t> </a:t>
            </a:r>
          </a:p>
        </p:txBody>
      </p:sp>
      <p:sp>
        <p:nvSpPr>
          <p:cNvPr id="152" name="Left Brace 151">
            <a:extLst>
              <a:ext uri="{FF2B5EF4-FFF2-40B4-BE49-F238E27FC236}">
                <a16:creationId xmlns:a16="http://schemas.microsoft.com/office/drawing/2014/main" id="{2B552553-67EE-4901-BF96-B5C625618476}"/>
              </a:ext>
            </a:extLst>
          </p:cNvPr>
          <p:cNvSpPr/>
          <p:nvPr/>
        </p:nvSpPr>
        <p:spPr bwMode="auto">
          <a:xfrm rot="5400000">
            <a:off x="7868081" y="701751"/>
            <a:ext cx="223282" cy="1286565"/>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161" name="Rectangle: Rounded Corners 160">
            <a:extLst>
              <a:ext uri="{FF2B5EF4-FFF2-40B4-BE49-F238E27FC236}">
                <a16:creationId xmlns:a16="http://schemas.microsoft.com/office/drawing/2014/main" id="{70A75C6A-5DF1-4E7E-A832-C9D182126655}"/>
              </a:ext>
            </a:extLst>
          </p:cNvPr>
          <p:cNvSpPr/>
          <p:nvPr/>
        </p:nvSpPr>
        <p:spPr>
          <a:xfrm>
            <a:off x="8012188" y="2683309"/>
            <a:ext cx="359228"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154</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cxnSp>
        <p:nvCxnSpPr>
          <p:cNvPr id="3" name="Straight Connector 2">
            <a:extLst>
              <a:ext uri="{FF2B5EF4-FFF2-40B4-BE49-F238E27FC236}">
                <a16:creationId xmlns:a16="http://schemas.microsoft.com/office/drawing/2014/main" id="{6DDFA1A3-294A-4406-990E-BE07D5E5A657}"/>
              </a:ext>
            </a:extLst>
          </p:cNvPr>
          <p:cNvCxnSpPr>
            <a:cxnSpLocks/>
          </p:cNvCxnSpPr>
          <p:nvPr/>
        </p:nvCxnSpPr>
        <p:spPr bwMode="auto">
          <a:xfrm>
            <a:off x="0" y="3215486"/>
            <a:ext cx="14874949" cy="0"/>
          </a:xfrm>
          <a:prstGeom prst="line">
            <a:avLst/>
          </a:prstGeom>
          <a:ln w="19050">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0" name="Straight Connector 12">
            <a:extLst>
              <a:ext uri="{FF2B5EF4-FFF2-40B4-BE49-F238E27FC236}">
                <a16:creationId xmlns:a16="http://schemas.microsoft.com/office/drawing/2014/main" id="{C0CFDE40-399A-47DD-B170-42F5140B0C07}"/>
              </a:ext>
            </a:extLst>
          </p:cNvPr>
          <p:cNvCxnSpPr>
            <a:cxnSpLocks/>
          </p:cNvCxnSpPr>
          <p:nvPr/>
        </p:nvCxnSpPr>
        <p:spPr bwMode="auto">
          <a:xfrm flipV="1">
            <a:off x="14345566"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84" name="Straight Connector 12">
            <a:extLst>
              <a:ext uri="{FF2B5EF4-FFF2-40B4-BE49-F238E27FC236}">
                <a16:creationId xmlns:a16="http://schemas.microsoft.com/office/drawing/2014/main" id="{95056AC9-2D26-4D08-8B2B-9063D13505DA}"/>
              </a:ext>
            </a:extLst>
          </p:cNvPr>
          <p:cNvCxnSpPr>
            <a:cxnSpLocks/>
          </p:cNvCxnSpPr>
          <p:nvPr/>
        </p:nvCxnSpPr>
        <p:spPr bwMode="auto">
          <a:xfrm flipV="1">
            <a:off x="10695260"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5" name="Rectangle 184">
            <a:extLst>
              <a:ext uri="{FF2B5EF4-FFF2-40B4-BE49-F238E27FC236}">
                <a16:creationId xmlns:a16="http://schemas.microsoft.com/office/drawing/2014/main" id="{C468D85D-0B41-47CF-B182-72653AA3DBDE}"/>
              </a:ext>
            </a:extLst>
          </p:cNvPr>
          <p:cNvSpPr/>
          <p:nvPr/>
        </p:nvSpPr>
        <p:spPr>
          <a:xfrm>
            <a:off x="10122195" y="1542701"/>
            <a:ext cx="1339703"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January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2023</a:t>
            </a:r>
          </a:p>
        </p:txBody>
      </p:sp>
      <p:sp>
        <p:nvSpPr>
          <p:cNvPr id="189" name="Rectangle 188">
            <a:extLst>
              <a:ext uri="{FF2B5EF4-FFF2-40B4-BE49-F238E27FC236}">
                <a16:creationId xmlns:a16="http://schemas.microsoft.com/office/drawing/2014/main" id="{B773DCE0-913D-4EDC-A0E0-D05543299BA1}"/>
              </a:ext>
            </a:extLst>
          </p:cNvPr>
          <p:cNvSpPr/>
          <p:nvPr/>
        </p:nvSpPr>
        <p:spPr>
          <a:xfrm>
            <a:off x="11497212" y="1542701"/>
            <a:ext cx="1489218"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February </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2023</a:t>
            </a:r>
          </a:p>
        </p:txBody>
      </p:sp>
      <p:sp>
        <p:nvSpPr>
          <p:cNvPr id="190" name="Rectangle 189">
            <a:extLst>
              <a:ext uri="{FF2B5EF4-FFF2-40B4-BE49-F238E27FC236}">
                <a16:creationId xmlns:a16="http://schemas.microsoft.com/office/drawing/2014/main" id="{07AE0B86-2588-42E7-9B7D-BA85BE584E7F}"/>
              </a:ext>
            </a:extLst>
          </p:cNvPr>
          <p:cNvSpPr/>
          <p:nvPr/>
        </p:nvSpPr>
        <p:spPr>
          <a:xfrm>
            <a:off x="10746851" y="2160821"/>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16-20</a:t>
            </a:r>
          </a:p>
        </p:txBody>
      </p:sp>
      <p:sp>
        <p:nvSpPr>
          <p:cNvPr id="191" name="Rectangle 190">
            <a:extLst>
              <a:ext uri="{FF2B5EF4-FFF2-40B4-BE49-F238E27FC236}">
                <a16:creationId xmlns:a16="http://schemas.microsoft.com/office/drawing/2014/main" id="{8B37B35D-8F56-498C-9E82-E2E19D95CBA0}"/>
              </a:ext>
            </a:extLst>
          </p:cNvPr>
          <p:cNvSpPr/>
          <p:nvPr/>
        </p:nvSpPr>
        <p:spPr>
          <a:xfrm>
            <a:off x="11107303"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23-27</a:t>
            </a:r>
          </a:p>
        </p:txBody>
      </p:sp>
      <p:cxnSp>
        <p:nvCxnSpPr>
          <p:cNvPr id="192" name="Straight Connector 12">
            <a:extLst>
              <a:ext uri="{FF2B5EF4-FFF2-40B4-BE49-F238E27FC236}">
                <a16:creationId xmlns:a16="http://schemas.microsoft.com/office/drawing/2014/main" id="{BBC649AF-B28F-4994-AEB7-E1B8C8BA3CFE}"/>
              </a:ext>
            </a:extLst>
          </p:cNvPr>
          <p:cNvCxnSpPr>
            <a:cxnSpLocks/>
          </p:cNvCxnSpPr>
          <p:nvPr/>
        </p:nvCxnSpPr>
        <p:spPr bwMode="auto">
          <a:xfrm flipV="1">
            <a:off x="10333664"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93" name="Straight Connector 12">
            <a:extLst>
              <a:ext uri="{FF2B5EF4-FFF2-40B4-BE49-F238E27FC236}">
                <a16:creationId xmlns:a16="http://schemas.microsoft.com/office/drawing/2014/main" id="{CB70A1A4-A026-4D48-AA95-DC99D3588EDB}"/>
              </a:ext>
            </a:extLst>
          </p:cNvPr>
          <p:cNvCxnSpPr>
            <a:cxnSpLocks/>
          </p:cNvCxnSpPr>
          <p:nvPr/>
        </p:nvCxnSpPr>
        <p:spPr bwMode="auto">
          <a:xfrm flipV="1">
            <a:off x="11421091" y="2474124"/>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94" name="Rectangle 193">
            <a:extLst>
              <a:ext uri="{FF2B5EF4-FFF2-40B4-BE49-F238E27FC236}">
                <a16:creationId xmlns:a16="http://schemas.microsoft.com/office/drawing/2014/main" id="{9E742492-E08C-49EF-A60A-DA233FFE9115}"/>
              </a:ext>
            </a:extLst>
          </p:cNvPr>
          <p:cNvSpPr/>
          <p:nvPr/>
        </p:nvSpPr>
        <p:spPr>
          <a:xfrm>
            <a:off x="11489015" y="2160821"/>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30-03</a:t>
            </a:r>
          </a:p>
        </p:txBody>
      </p:sp>
      <p:sp>
        <p:nvSpPr>
          <p:cNvPr id="195" name="Rectangle 194">
            <a:extLst>
              <a:ext uri="{FF2B5EF4-FFF2-40B4-BE49-F238E27FC236}">
                <a16:creationId xmlns:a16="http://schemas.microsoft.com/office/drawing/2014/main" id="{FA4DD079-19EA-461C-BA77-824689927C24}"/>
              </a:ext>
            </a:extLst>
          </p:cNvPr>
          <p:cNvSpPr/>
          <p:nvPr/>
        </p:nvSpPr>
        <p:spPr>
          <a:xfrm>
            <a:off x="11858237"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06-10</a:t>
            </a:r>
          </a:p>
        </p:txBody>
      </p:sp>
      <p:sp>
        <p:nvSpPr>
          <p:cNvPr id="196" name="Rectangle 195">
            <a:extLst>
              <a:ext uri="{FF2B5EF4-FFF2-40B4-BE49-F238E27FC236}">
                <a16:creationId xmlns:a16="http://schemas.microsoft.com/office/drawing/2014/main" id="{A5F315C7-5CA7-4789-8AF9-24541CEFE3CA}"/>
              </a:ext>
            </a:extLst>
          </p:cNvPr>
          <p:cNvSpPr/>
          <p:nvPr/>
        </p:nvSpPr>
        <p:spPr>
          <a:xfrm>
            <a:off x="12217527"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sp>
        <p:nvSpPr>
          <p:cNvPr id="197" name="Rectangle 196">
            <a:extLst>
              <a:ext uri="{FF2B5EF4-FFF2-40B4-BE49-F238E27FC236}">
                <a16:creationId xmlns:a16="http://schemas.microsoft.com/office/drawing/2014/main" id="{B61E828B-3BE8-411F-A45C-C96803E0EBFE}"/>
              </a:ext>
            </a:extLst>
          </p:cNvPr>
          <p:cNvSpPr/>
          <p:nvPr/>
        </p:nvSpPr>
        <p:spPr>
          <a:xfrm>
            <a:off x="12563501"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198" name="Rectangle 197">
            <a:extLst>
              <a:ext uri="{FF2B5EF4-FFF2-40B4-BE49-F238E27FC236}">
                <a16:creationId xmlns:a16="http://schemas.microsoft.com/office/drawing/2014/main" id="{24443B5E-7484-4FD0-AD91-20BC9DD9E290}"/>
              </a:ext>
            </a:extLst>
          </p:cNvPr>
          <p:cNvSpPr/>
          <p:nvPr/>
        </p:nvSpPr>
        <p:spPr>
          <a:xfrm>
            <a:off x="13019172" y="1542701"/>
            <a:ext cx="134541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March</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2023</a:t>
            </a:r>
          </a:p>
        </p:txBody>
      </p:sp>
      <p:cxnSp>
        <p:nvCxnSpPr>
          <p:cNvPr id="199" name="Straight Connector 12">
            <a:extLst>
              <a:ext uri="{FF2B5EF4-FFF2-40B4-BE49-F238E27FC236}">
                <a16:creationId xmlns:a16="http://schemas.microsoft.com/office/drawing/2014/main" id="{0EAADADF-3CBA-46CF-B4A1-728FE661B51F}"/>
              </a:ext>
            </a:extLst>
          </p:cNvPr>
          <p:cNvCxnSpPr>
            <a:cxnSpLocks/>
          </p:cNvCxnSpPr>
          <p:nvPr/>
        </p:nvCxnSpPr>
        <p:spPr bwMode="auto">
          <a:xfrm flipV="1">
            <a:off x="11795855"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0" name="Straight Connector 12">
            <a:extLst>
              <a:ext uri="{FF2B5EF4-FFF2-40B4-BE49-F238E27FC236}">
                <a16:creationId xmlns:a16="http://schemas.microsoft.com/office/drawing/2014/main" id="{0EAA6F59-7A0C-4076-9FD8-88C0C878129F}"/>
              </a:ext>
            </a:extLst>
          </p:cNvPr>
          <p:cNvCxnSpPr>
            <a:cxnSpLocks/>
          </p:cNvCxnSpPr>
          <p:nvPr/>
        </p:nvCxnSpPr>
        <p:spPr bwMode="auto">
          <a:xfrm flipV="1">
            <a:off x="12162735"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1" name="Straight Connector 12">
            <a:extLst>
              <a:ext uri="{FF2B5EF4-FFF2-40B4-BE49-F238E27FC236}">
                <a16:creationId xmlns:a16="http://schemas.microsoft.com/office/drawing/2014/main" id="{F1169088-63EB-4D17-BA42-AE816472872C}"/>
              </a:ext>
            </a:extLst>
          </p:cNvPr>
          <p:cNvCxnSpPr>
            <a:cxnSpLocks/>
          </p:cNvCxnSpPr>
          <p:nvPr/>
        </p:nvCxnSpPr>
        <p:spPr bwMode="auto">
          <a:xfrm flipV="1">
            <a:off x="12516422"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3" name="Straight Connector 12">
            <a:extLst>
              <a:ext uri="{FF2B5EF4-FFF2-40B4-BE49-F238E27FC236}">
                <a16:creationId xmlns:a16="http://schemas.microsoft.com/office/drawing/2014/main" id="{3D87E9C6-AB62-4A00-94D2-E391C1775275}"/>
              </a:ext>
            </a:extLst>
          </p:cNvPr>
          <p:cNvCxnSpPr>
            <a:cxnSpLocks/>
          </p:cNvCxnSpPr>
          <p:nvPr/>
        </p:nvCxnSpPr>
        <p:spPr bwMode="auto">
          <a:xfrm flipV="1">
            <a:off x="12866100"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04" name="Rectangle 203">
            <a:extLst>
              <a:ext uri="{FF2B5EF4-FFF2-40B4-BE49-F238E27FC236}">
                <a16:creationId xmlns:a16="http://schemas.microsoft.com/office/drawing/2014/main" id="{0FD2CC28-978A-4DEF-9658-7BE429C7E171}"/>
              </a:ext>
            </a:extLst>
          </p:cNvPr>
          <p:cNvSpPr/>
          <p:nvPr/>
        </p:nvSpPr>
        <p:spPr>
          <a:xfrm>
            <a:off x="12925110"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27-03</a:t>
            </a:r>
          </a:p>
        </p:txBody>
      </p:sp>
      <p:sp>
        <p:nvSpPr>
          <p:cNvPr id="205" name="Rectangle 204">
            <a:extLst>
              <a:ext uri="{FF2B5EF4-FFF2-40B4-BE49-F238E27FC236}">
                <a16:creationId xmlns:a16="http://schemas.microsoft.com/office/drawing/2014/main" id="{85C8E46E-C6A9-4101-A376-E7711D172DF2}"/>
              </a:ext>
            </a:extLst>
          </p:cNvPr>
          <p:cNvSpPr/>
          <p:nvPr/>
        </p:nvSpPr>
        <p:spPr>
          <a:xfrm>
            <a:off x="13294007"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06-10</a:t>
            </a:r>
          </a:p>
        </p:txBody>
      </p:sp>
      <p:sp>
        <p:nvSpPr>
          <p:cNvPr id="208" name="Rectangle 207">
            <a:extLst>
              <a:ext uri="{FF2B5EF4-FFF2-40B4-BE49-F238E27FC236}">
                <a16:creationId xmlns:a16="http://schemas.microsoft.com/office/drawing/2014/main" id="{A902AE01-F7E7-4FC7-812C-7949E93C6496}"/>
              </a:ext>
            </a:extLst>
          </p:cNvPr>
          <p:cNvSpPr/>
          <p:nvPr/>
        </p:nvSpPr>
        <p:spPr>
          <a:xfrm>
            <a:off x="13664024"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cxnSp>
        <p:nvCxnSpPr>
          <p:cNvPr id="209" name="Straight Connector 12">
            <a:extLst>
              <a:ext uri="{FF2B5EF4-FFF2-40B4-BE49-F238E27FC236}">
                <a16:creationId xmlns:a16="http://schemas.microsoft.com/office/drawing/2014/main" id="{E3EF18A2-6F72-4308-B3AB-8144139BA1C0}"/>
              </a:ext>
            </a:extLst>
          </p:cNvPr>
          <p:cNvCxnSpPr>
            <a:cxnSpLocks/>
          </p:cNvCxnSpPr>
          <p:nvPr/>
        </p:nvCxnSpPr>
        <p:spPr bwMode="auto">
          <a:xfrm flipV="1">
            <a:off x="13231859"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0" name="Straight Connector 12">
            <a:extLst>
              <a:ext uri="{FF2B5EF4-FFF2-40B4-BE49-F238E27FC236}">
                <a16:creationId xmlns:a16="http://schemas.microsoft.com/office/drawing/2014/main" id="{188896A6-A0EB-46AD-AED3-2C369BF5B225}"/>
              </a:ext>
            </a:extLst>
          </p:cNvPr>
          <p:cNvCxnSpPr>
            <a:cxnSpLocks/>
          </p:cNvCxnSpPr>
          <p:nvPr/>
        </p:nvCxnSpPr>
        <p:spPr bwMode="auto">
          <a:xfrm flipV="1">
            <a:off x="13601928"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1" name="Straight Connector 12">
            <a:extLst>
              <a:ext uri="{FF2B5EF4-FFF2-40B4-BE49-F238E27FC236}">
                <a16:creationId xmlns:a16="http://schemas.microsoft.com/office/drawing/2014/main" id="{D20F9D59-9F7D-4F0E-BD25-765886EE5857}"/>
              </a:ext>
            </a:extLst>
          </p:cNvPr>
          <p:cNvCxnSpPr>
            <a:cxnSpLocks/>
          </p:cNvCxnSpPr>
          <p:nvPr/>
        </p:nvCxnSpPr>
        <p:spPr bwMode="auto">
          <a:xfrm flipV="1">
            <a:off x="13971944"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13" name="Rectangle: Rounded Corners 212">
            <a:extLst>
              <a:ext uri="{FF2B5EF4-FFF2-40B4-BE49-F238E27FC236}">
                <a16:creationId xmlns:a16="http://schemas.microsoft.com/office/drawing/2014/main" id="{B19EED28-B4BB-4E26-A77C-08CC7ED6BFAA}"/>
              </a:ext>
            </a:extLst>
          </p:cNvPr>
          <p:cNvSpPr/>
          <p:nvPr/>
        </p:nvSpPr>
        <p:spPr>
          <a:xfrm>
            <a:off x="14034976" y="3467876"/>
            <a:ext cx="319629" cy="2934881"/>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p:txBody>
      </p:sp>
      <p:sp>
        <p:nvSpPr>
          <p:cNvPr id="220" name="Rectangle: Rounded Corners 219">
            <a:extLst>
              <a:ext uri="{FF2B5EF4-FFF2-40B4-BE49-F238E27FC236}">
                <a16:creationId xmlns:a16="http://schemas.microsoft.com/office/drawing/2014/main" id="{DD3182B2-A0B7-42EB-A0E2-08E75EFBD514}"/>
              </a:ext>
            </a:extLst>
          </p:cNvPr>
          <p:cNvSpPr/>
          <p:nvPr/>
        </p:nvSpPr>
        <p:spPr>
          <a:xfrm>
            <a:off x="12521728" y="2694391"/>
            <a:ext cx="344375" cy="386456"/>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21" name="Rectangle: Rounded Corners 220">
            <a:extLst>
              <a:ext uri="{FF2B5EF4-FFF2-40B4-BE49-F238E27FC236}">
                <a16:creationId xmlns:a16="http://schemas.microsoft.com/office/drawing/2014/main" id="{34FFBE37-875B-45C8-AD3B-B8E9B59A1C2F}"/>
              </a:ext>
            </a:extLst>
          </p:cNvPr>
          <p:cNvSpPr/>
          <p:nvPr/>
        </p:nvSpPr>
        <p:spPr>
          <a:xfrm>
            <a:off x="13982900" y="2721947"/>
            <a:ext cx="330751" cy="304286"/>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222" name="Rectangle: Rounded Corners 221">
            <a:extLst>
              <a:ext uri="{FF2B5EF4-FFF2-40B4-BE49-F238E27FC236}">
                <a16:creationId xmlns:a16="http://schemas.microsoft.com/office/drawing/2014/main" id="{7582E012-FE8B-45F1-B4C4-E5819F06A93E}"/>
              </a:ext>
            </a:extLst>
          </p:cNvPr>
          <p:cNvSpPr/>
          <p:nvPr/>
        </p:nvSpPr>
        <p:spPr>
          <a:xfrm>
            <a:off x="11072056" y="3489666"/>
            <a:ext cx="349263"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F</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L</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23" name="Rectangle 222">
            <a:extLst>
              <a:ext uri="{FF2B5EF4-FFF2-40B4-BE49-F238E27FC236}">
                <a16:creationId xmlns:a16="http://schemas.microsoft.com/office/drawing/2014/main" id="{0CA209E1-FFB1-4821-82BB-27CF161C6597}"/>
              </a:ext>
            </a:extLst>
          </p:cNvPr>
          <p:cNvSpPr/>
          <p:nvPr/>
        </p:nvSpPr>
        <p:spPr>
          <a:xfrm>
            <a:off x="13979928"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247" name="Rectangle: Rounded Corners 246">
            <a:extLst>
              <a:ext uri="{FF2B5EF4-FFF2-40B4-BE49-F238E27FC236}">
                <a16:creationId xmlns:a16="http://schemas.microsoft.com/office/drawing/2014/main" id="{A885D055-3D7F-4C6B-BF99-30B5BADB11D6}"/>
              </a:ext>
            </a:extLst>
          </p:cNvPr>
          <p:cNvSpPr/>
          <p:nvPr/>
        </p:nvSpPr>
        <p:spPr>
          <a:xfrm>
            <a:off x="12887795" y="5307624"/>
            <a:ext cx="307754" cy="560347"/>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155-E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250" name="TextBox 249">
            <a:extLst>
              <a:ext uri="{FF2B5EF4-FFF2-40B4-BE49-F238E27FC236}">
                <a16:creationId xmlns:a16="http://schemas.microsoft.com/office/drawing/2014/main" id="{49FACCE9-ABBE-4FDA-B1C2-46BB4D465A6F}"/>
              </a:ext>
            </a:extLst>
          </p:cNvPr>
          <p:cNvSpPr txBox="1"/>
          <p:nvPr/>
        </p:nvSpPr>
        <p:spPr>
          <a:xfrm>
            <a:off x="127580" y="3152768"/>
            <a:ext cx="3269140" cy="553741"/>
          </a:xfrm>
          <a:prstGeom prst="rect">
            <a:avLst/>
          </a:prstGeom>
          <a:noFill/>
        </p:spPr>
        <p:txBody>
          <a:bodyPr wrap="square" rtlCol="0">
            <a:spAutoFit/>
          </a:bodyPr>
          <a:lstStyle/>
          <a:p>
            <a:pPr defTabSz="840835"/>
            <a:r>
              <a:rPr lang="en-US" sz="1472" b="1" u="sng" dirty="0">
                <a:solidFill>
                  <a:srgbClr val="FF0000"/>
                </a:solidFill>
                <a:latin typeface="Calibri"/>
              </a:rPr>
              <a:t>E-meetings</a:t>
            </a:r>
            <a:r>
              <a:rPr lang="en-US" sz="1472" dirty="0">
                <a:solidFill>
                  <a:prstClr val="black"/>
                </a:solidFill>
                <a:latin typeface="Calibri"/>
              </a:rPr>
              <a:t> </a:t>
            </a:r>
          </a:p>
          <a:p>
            <a:pPr defTabSz="840835"/>
            <a:endParaRPr lang="en-US" sz="1472" dirty="0">
              <a:solidFill>
                <a:prstClr val="black"/>
              </a:solidFill>
              <a:latin typeface="Calibri"/>
            </a:endParaRPr>
          </a:p>
        </p:txBody>
      </p:sp>
      <p:sp>
        <p:nvSpPr>
          <p:cNvPr id="251" name="TextBox 250">
            <a:extLst>
              <a:ext uri="{FF2B5EF4-FFF2-40B4-BE49-F238E27FC236}">
                <a16:creationId xmlns:a16="http://schemas.microsoft.com/office/drawing/2014/main" id="{4C99FBD6-666E-461F-8755-C12CC06CCE8D}"/>
              </a:ext>
            </a:extLst>
          </p:cNvPr>
          <p:cNvSpPr txBox="1"/>
          <p:nvPr/>
        </p:nvSpPr>
        <p:spPr>
          <a:xfrm>
            <a:off x="127575" y="2363852"/>
            <a:ext cx="3269140" cy="553741"/>
          </a:xfrm>
          <a:prstGeom prst="rect">
            <a:avLst/>
          </a:prstGeom>
          <a:noFill/>
        </p:spPr>
        <p:txBody>
          <a:bodyPr wrap="square" rtlCol="0">
            <a:spAutoFit/>
          </a:bodyPr>
          <a:lstStyle/>
          <a:p>
            <a:pPr defTabSz="840835"/>
            <a:r>
              <a:rPr lang="en-US" sz="1472" b="1" u="sng" dirty="0">
                <a:solidFill>
                  <a:srgbClr val="FF0000"/>
                </a:solidFill>
                <a:latin typeface="Calibri"/>
              </a:rPr>
              <a:t>F2F -meetings</a:t>
            </a:r>
            <a:r>
              <a:rPr lang="en-US" sz="1472" dirty="0">
                <a:solidFill>
                  <a:prstClr val="black"/>
                </a:solidFill>
                <a:latin typeface="Calibri"/>
              </a:rPr>
              <a:t> </a:t>
            </a:r>
          </a:p>
          <a:p>
            <a:pPr defTabSz="840835"/>
            <a:endParaRPr lang="en-US" sz="1472" dirty="0">
              <a:solidFill>
                <a:prstClr val="black"/>
              </a:solidFill>
              <a:latin typeface="Calibri"/>
            </a:endParaRPr>
          </a:p>
        </p:txBody>
      </p:sp>
      <p:cxnSp>
        <p:nvCxnSpPr>
          <p:cNvPr id="252" name="Straight Connector 12">
            <a:extLst>
              <a:ext uri="{FF2B5EF4-FFF2-40B4-BE49-F238E27FC236}">
                <a16:creationId xmlns:a16="http://schemas.microsoft.com/office/drawing/2014/main" id="{B15D9ABD-1C23-4012-9C9F-49191CB2B684}"/>
              </a:ext>
            </a:extLst>
          </p:cNvPr>
          <p:cNvCxnSpPr>
            <a:cxnSpLocks/>
          </p:cNvCxnSpPr>
          <p:nvPr/>
        </p:nvCxnSpPr>
        <p:spPr bwMode="auto">
          <a:xfrm flipV="1">
            <a:off x="9040107" y="24776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3" name="Rectangle 252">
            <a:extLst>
              <a:ext uri="{FF2B5EF4-FFF2-40B4-BE49-F238E27FC236}">
                <a16:creationId xmlns:a16="http://schemas.microsoft.com/office/drawing/2014/main" id="{79273821-6CFB-491D-ABD6-02197BDD04D8}"/>
              </a:ext>
            </a:extLst>
          </p:cNvPr>
          <p:cNvSpPr/>
          <p:nvPr/>
        </p:nvSpPr>
        <p:spPr>
          <a:xfrm>
            <a:off x="8708065" y="1546239"/>
            <a:ext cx="1382233"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December</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cxnSp>
        <p:nvCxnSpPr>
          <p:cNvPr id="254" name="Straight Connector 12">
            <a:extLst>
              <a:ext uri="{FF2B5EF4-FFF2-40B4-BE49-F238E27FC236}">
                <a16:creationId xmlns:a16="http://schemas.microsoft.com/office/drawing/2014/main" id="{78B824DB-785D-4CBE-823D-F6AC7F9BEC3B}"/>
              </a:ext>
            </a:extLst>
          </p:cNvPr>
          <p:cNvCxnSpPr>
            <a:cxnSpLocks/>
          </p:cNvCxnSpPr>
          <p:nvPr/>
        </p:nvCxnSpPr>
        <p:spPr bwMode="auto">
          <a:xfrm flipV="1">
            <a:off x="8699777" y="24776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55" name="Straight Connector 12">
            <a:extLst>
              <a:ext uri="{FF2B5EF4-FFF2-40B4-BE49-F238E27FC236}">
                <a16:creationId xmlns:a16="http://schemas.microsoft.com/office/drawing/2014/main" id="{A3CA1859-4C70-4AA3-ACAD-BC295D314F51}"/>
              </a:ext>
            </a:extLst>
          </p:cNvPr>
          <p:cNvCxnSpPr>
            <a:cxnSpLocks/>
          </p:cNvCxnSpPr>
          <p:nvPr/>
        </p:nvCxnSpPr>
        <p:spPr bwMode="auto">
          <a:xfrm flipV="1">
            <a:off x="9340631" y="24776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6" name="Rectangle 255">
            <a:extLst>
              <a:ext uri="{FF2B5EF4-FFF2-40B4-BE49-F238E27FC236}">
                <a16:creationId xmlns:a16="http://schemas.microsoft.com/office/drawing/2014/main" id="{D270CD1C-61FA-4DEC-889B-21BD2C0874D7}"/>
              </a:ext>
            </a:extLst>
          </p:cNvPr>
          <p:cNvSpPr/>
          <p:nvPr/>
        </p:nvSpPr>
        <p:spPr>
          <a:xfrm>
            <a:off x="8335251" y="214235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21-25</a:t>
            </a:r>
          </a:p>
        </p:txBody>
      </p:sp>
      <p:sp>
        <p:nvSpPr>
          <p:cNvPr id="257" name="Rectangle 256">
            <a:extLst>
              <a:ext uri="{FF2B5EF4-FFF2-40B4-BE49-F238E27FC236}">
                <a16:creationId xmlns:a16="http://schemas.microsoft.com/office/drawing/2014/main" id="{DB44D453-15A5-4D47-8E0B-516E8E238700}"/>
              </a:ext>
            </a:extLst>
          </p:cNvPr>
          <p:cNvSpPr/>
          <p:nvPr/>
        </p:nvSpPr>
        <p:spPr>
          <a:xfrm>
            <a:off x="8686125" y="215298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28-02</a:t>
            </a:r>
          </a:p>
        </p:txBody>
      </p:sp>
      <p:sp>
        <p:nvSpPr>
          <p:cNvPr id="258" name="Rectangle 257">
            <a:extLst>
              <a:ext uri="{FF2B5EF4-FFF2-40B4-BE49-F238E27FC236}">
                <a16:creationId xmlns:a16="http://schemas.microsoft.com/office/drawing/2014/main" id="{E8771F61-7D6C-43BC-8CDA-6566B1A87087}"/>
              </a:ext>
            </a:extLst>
          </p:cNvPr>
          <p:cNvSpPr/>
          <p:nvPr/>
        </p:nvSpPr>
        <p:spPr>
          <a:xfrm>
            <a:off x="9026364" y="216361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05-08</a:t>
            </a:r>
          </a:p>
        </p:txBody>
      </p:sp>
      <p:sp>
        <p:nvSpPr>
          <p:cNvPr id="259" name="Rectangle 258">
            <a:extLst>
              <a:ext uri="{FF2B5EF4-FFF2-40B4-BE49-F238E27FC236}">
                <a16:creationId xmlns:a16="http://schemas.microsoft.com/office/drawing/2014/main" id="{530A69B1-B270-425E-91D2-E95258784D0C}"/>
              </a:ext>
            </a:extLst>
          </p:cNvPr>
          <p:cNvSpPr/>
          <p:nvPr/>
        </p:nvSpPr>
        <p:spPr>
          <a:xfrm>
            <a:off x="9366609" y="216361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12-16</a:t>
            </a:r>
          </a:p>
        </p:txBody>
      </p:sp>
      <p:cxnSp>
        <p:nvCxnSpPr>
          <p:cNvPr id="260" name="Straight Connector 12">
            <a:extLst>
              <a:ext uri="{FF2B5EF4-FFF2-40B4-BE49-F238E27FC236}">
                <a16:creationId xmlns:a16="http://schemas.microsoft.com/office/drawing/2014/main" id="{E8B6AEDA-8133-42A1-8E0B-6F54A0EE01EC}"/>
              </a:ext>
            </a:extLst>
          </p:cNvPr>
          <p:cNvCxnSpPr>
            <a:cxnSpLocks/>
          </p:cNvCxnSpPr>
          <p:nvPr/>
        </p:nvCxnSpPr>
        <p:spPr bwMode="auto">
          <a:xfrm flipV="1">
            <a:off x="10007581" y="247766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61" name="Straight Connector 12">
            <a:extLst>
              <a:ext uri="{FF2B5EF4-FFF2-40B4-BE49-F238E27FC236}">
                <a16:creationId xmlns:a16="http://schemas.microsoft.com/office/drawing/2014/main" id="{939839B7-B505-4BCE-9808-DED9C0D6C295}"/>
              </a:ext>
            </a:extLst>
          </p:cNvPr>
          <p:cNvCxnSpPr>
            <a:cxnSpLocks/>
          </p:cNvCxnSpPr>
          <p:nvPr/>
        </p:nvCxnSpPr>
        <p:spPr bwMode="auto">
          <a:xfrm flipV="1">
            <a:off x="11049685" y="249892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63" name="Rectangle 262">
            <a:extLst>
              <a:ext uri="{FF2B5EF4-FFF2-40B4-BE49-F238E27FC236}">
                <a16:creationId xmlns:a16="http://schemas.microsoft.com/office/drawing/2014/main" id="{B2789F44-0504-4860-8449-03F9E70A52D9}"/>
              </a:ext>
            </a:extLst>
          </p:cNvPr>
          <p:cNvSpPr/>
          <p:nvPr/>
        </p:nvSpPr>
        <p:spPr>
          <a:xfrm>
            <a:off x="9710395" y="215652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19-30</a:t>
            </a:r>
          </a:p>
        </p:txBody>
      </p:sp>
      <p:sp>
        <p:nvSpPr>
          <p:cNvPr id="264" name="Rectangle 263">
            <a:extLst>
              <a:ext uri="{FF2B5EF4-FFF2-40B4-BE49-F238E27FC236}">
                <a16:creationId xmlns:a16="http://schemas.microsoft.com/office/drawing/2014/main" id="{E920EB23-D67A-4966-AD57-F52659AAAB99}"/>
              </a:ext>
            </a:extLst>
          </p:cNvPr>
          <p:cNvSpPr/>
          <p:nvPr/>
        </p:nvSpPr>
        <p:spPr>
          <a:xfrm>
            <a:off x="10064816" y="217069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02-06</a:t>
            </a:r>
          </a:p>
        </p:txBody>
      </p:sp>
      <p:cxnSp>
        <p:nvCxnSpPr>
          <p:cNvPr id="265" name="Straight Connector 12">
            <a:extLst>
              <a:ext uri="{FF2B5EF4-FFF2-40B4-BE49-F238E27FC236}">
                <a16:creationId xmlns:a16="http://schemas.microsoft.com/office/drawing/2014/main" id="{6CFA1711-5E7C-44DE-BEFC-A09767A63072}"/>
              </a:ext>
            </a:extLst>
          </p:cNvPr>
          <p:cNvCxnSpPr>
            <a:cxnSpLocks/>
          </p:cNvCxnSpPr>
          <p:nvPr/>
        </p:nvCxnSpPr>
        <p:spPr bwMode="auto">
          <a:xfrm flipV="1">
            <a:off x="9692150" y="248120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66" name="Rectangle 265">
            <a:extLst>
              <a:ext uri="{FF2B5EF4-FFF2-40B4-BE49-F238E27FC236}">
                <a16:creationId xmlns:a16="http://schemas.microsoft.com/office/drawing/2014/main" id="{4AF985A4-DDF0-4EDD-8D51-0454A2B6291E}"/>
              </a:ext>
            </a:extLst>
          </p:cNvPr>
          <p:cNvSpPr/>
          <p:nvPr/>
        </p:nvSpPr>
        <p:spPr>
          <a:xfrm>
            <a:off x="10408610" y="2174232"/>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09-13</a:t>
            </a:r>
          </a:p>
        </p:txBody>
      </p:sp>
      <p:sp>
        <p:nvSpPr>
          <p:cNvPr id="268" name="Rectangle: Rounded Corners 267">
            <a:extLst>
              <a:ext uri="{FF2B5EF4-FFF2-40B4-BE49-F238E27FC236}">
                <a16:creationId xmlns:a16="http://schemas.microsoft.com/office/drawing/2014/main" id="{84585AEC-8E02-4D9E-9EED-AEB497AA7E8F}"/>
              </a:ext>
            </a:extLst>
          </p:cNvPr>
          <p:cNvSpPr/>
          <p:nvPr/>
        </p:nvSpPr>
        <p:spPr>
          <a:xfrm>
            <a:off x="9404029" y="3463982"/>
            <a:ext cx="284670" cy="3064865"/>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8</a:t>
            </a:r>
          </a:p>
        </p:txBody>
      </p:sp>
      <p:sp>
        <p:nvSpPr>
          <p:cNvPr id="269" name="Rectangle: Rounded Corners 268">
            <a:extLst>
              <a:ext uri="{FF2B5EF4-FFF2-40B4-BE49-F238E27FC236}">
                <a16:creationId xmlns:a16="http://schemas.microsoft.com/office/drawing/2014/main" id="{3443A659-882A-493D-9D88-DB001DBF4295}"/>
              </a:ext>
            </a:extLst>
          </p:cNvPr>
          <p:cNvSpPr/>
          <p:nvPr/>
        </p:nvSpPr>
        <p:spPr>
          <a:xfrm>
            <a:off x="8537944" y="3461313"/>
            <a:ext cx="154351"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H</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K</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70" name="Rectangle: Rounded Corners 269">
            <a:extLst>
              <a:ext uri="{FF2B5EF4-FFF2-40B4-BE49-F238E27FC236}">
                <a16:creationId xmlns:a16="http://schemas.microsoft.com/office/drawing/2014/main" id="{507AD12A-37C5-46D3-B0CF-2FD6E1CCBA2A}"/>
              </a:ext>
            </a:extLst>
          </p:cNvPr>
          <p:cNvSpPr/>
          <p:nvPr/>
        </p:nvSpPr>
        <p:spPr>
          <a:xfrm>
            <a:off x="9859926" y="3464857"/>
            <a:ext cx="315432"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X</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M</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&amp;</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Y</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71" name="Rectangle: Rounded Corners 270">
            <a:extLst>
              <a:ext uri="{FF2B5EF4-FFF2-40B4-BE49-F238E27FC236}">
                <a16:creationId xmlns:a16="http://schemas.microsoft.com/office/drawing/2014/main" id="{55DC2C9D-C2A7-4AA9-A0CE-BDD884C8A41C}"/>
              </a:ext>
            </a:extLst>
          </p:cNvPr>
          <p:cNvSpPr/>
          <p:nvPr/>
        </p:nvSpPr>
        <p:spPr>
          <a:xfrm>
            <a:off x="10695137" y="5290551"/>
            <a:ext cx="359228" cy="636003"/>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630594">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630594">
              <a:defRPr/>
            </a:pPr>
            <a:r>
              <a:rPr lang="en-US" sz="900" b="1" kern="0" dirty="0">
                <a:solidFill>
                  <a:srgbClr val="FFFFFF"/>
                </a:solidFill>
                <a:latin typeface="Nokia Pure Text Light" panose="020B0403020202020204" pitchFamily="34" charset="0"/>
                <a:ea typeface="Nokia Pure Text Light" panose="020B0403020202020204" pitchFamily="34" charset="0"/>
              </a:rPr>
              <a:t>154-AH</a:t>
            </a:r>
          </a:p>
          <a:p>
            <a:pPr algn="ctr" defTabSz="630594">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a:p>
            <a:pPr algn="ctr" defTabSz="514325">
              <a:defRPr/>
            </a:pPr>
            <a:endParaRPr lang="en-US" sz="9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28" name="TextBox 127">
            <a:extLst>
              <a:ext uri="{FF2B5EF4-FFF2-40B4-BE49-F238E27FC236}">
                <a16:creationId xmlns:a16="http://schemas.microsoft.com/office/drawing/2014/main" id="{FC6BE927-EE2A-4F52-864A-500312F9695C}"/>
              </a:ext>
            </a:extLst>
          </p:cNvPr>
          <p:cNvSpPr txBox="1"/>
          <p:nvPr/>
        </p:nvSpPr>
        <p:spPr>
          <a:xfrm>
            <a:off x="9238005" y="960023"/>
            <a:ext cx="1931348" cy="318870"/>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E-Meetings</a:t>
            </a:r>
            <a:r>
              <a:rPr lang="en-US" sz="1472" dirty="0">
                <a:solidFill>
                  <a:prstClr val="black"/>
                </a:solidFill>
                <a:latin typeface="Calibri"/>
              </a:rPr>
              <a:t> </a:t>
            </a:r>
          </a:p>
        </p:txBody>
      </p:sp>
      <p:sp>
        <p:nvSpPr>
          <p:cNvPr id="132" name="Left Brace 131">
            <a:extLst>
              <a:ext uri="{FF2B5EF4-FFF2-40B4-BE49-F238E27FC236}">
                <a16:creationId xmlns:a16="http://schemas.microsoft.com/office/drawing/2014/main" id="{31625656-20E3-41C6-8226-0B412E166127}"/>
              </a:ext>
            </a:extLst>
          </p:cNvPr>
          <p:cNvSpPr/>
          <p:nvPr/>
        </p:nvSpPr>
        <p:spPr bwMode="auto">
          <a:xfrm rot="5400000">
            <a:off x="9997474" y="45204"/>
            <a:ext cx="223282" cy="2630987"/>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133" name="TextBox 132">
            <a:extLst>
              <a:ext uri="{FF2B5EF4-FFF2-40B4-BE49-F238E27FC236}">
                <a16:creationId xmlns:a16="http://schemas.microsoft.com/office/drawing/2014/main" id="{B950AB9F-3C6D-45A0-B5AB-A11621F37680}"/>
              </a:ext>
            </a:extLst>
          </p:cNvPr>
          <p:cNvSpPr txBox="1"/>
          <p:nvPr/>
        </p:nvSpPr>
        <p:spPr>
          <a:xfrm>
            <a:off x="12827238" y="942935"/>
            <a:ext cx="1272471" cy="318870"/>
          </a:xfrm>
          <a:prstGeom prst="rect">
            <a:avLst/>
          </a:prstGeom>
          <a:noFill/>
        </p:spPr>
        <p:txBody>
          <a:bodyPr wrap="square" rtlCol="0">
            <a:spAutoFit/>
          </a:bodyPr>
          <a:lstStyle/>
          <a:p>
            <a:pPr defTabSz="840835"/>
            <a:r>
              <a:rPr lang="en-US" sz="1472" b="1" u="sng" dirty="0">
                <a:solidFill>
                  <a:srgbClr val="FF0000"/>
                </a:solidFill>
                <a:latin typeface="Calibri"/>
              </a:rPr>
              <a:t>TBD</a:t>
            </a:r>
            <a:r>
              <a:rPr lang="en-US" sz="1472" dirty="0">
                <a:solidFill>
                  <a:prstClr val="black"/>
                </a:solidFill>
                <a:latin typeface="Calibri"/>
              </a:rPr>
              <a:t> </a:t>
            </a:r>
          </a:p>
        </p:txBody>
      </p:sp>
      <p:sp>
        <p:nvSpPr>
          <p:cNvPr id="134" name="Left Brace 133">
            <a:extLst>
              <a:ext uri="{FF2B5EF4-FFF2-40B4-BE49-F238E27FC236}">
                <a16:creationId xmlns:a16="http://schemas.microsoft.com/office/drawing/2014/main" id="{A5885D89-BEDF-43E8-8CD2-9CCDDAB4222C}"/>
              </a:ext>
            </a:extLst>
          </p:cNvPr>
          <p:cNvSpPr/>
          <p:nvPr/>
        </p:nvSpPr>
        <p:spPr bwMode="auto">
          <a:xfrm rot="5400000">
            <a:off x="13006155" y="207018"/>
            <a:ext cx="223282" cy="2290275"/>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Tree>
    <p:extLst>
      <p:ext uri="{BB962C8B-B14F-4D97-AF65-F5344CB8AC3E}">
        <p14:creationId xmlns:p14="http://schemas.microsoft.com/office/powerpoint/2010/main" val="215272396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SA2 meeting dates for 2H, 2022</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501204"/>
          </a:xfrm>
        </p:spPr>
        <p:txBody>
          <a:bodyPr/>
          <a:lstStyle/>
          <a:p>
            <a:pPr>
              <a:lnSpc>
                <a:spcPct val="110000"/>
              </a:lnSpc>
              <a:defRPr/>
            </a:pPr>
            <a:r>
              <a:rPr lang="en-US" sz="3600" b="1" dirty="0"/>
              <a:t>SA2 F2F meeting calendar for 2H, 2022</a:t>
            </a:r>
          </a:p>
          <a:p>
            <a:pPr lvl="1">
              <a:lnSpc>
                <a:spcPct val="110000"/>
              </a:lnSpc>
              <a:defRPr/>
            </a:pPr>
            <a:r>
              <a:rPr lang="en-US" sz="3200" b="1" dirty="0"/>
              <a:t>SA2 #152-E </a:t>
            </a:r>
            <a:r>
              <a:rPr lang="en-US" sz="3200" dirty="0"/>
              <a:t>(17 – 26 Aug, 2022) – </a:t>
            </a:r>
            <a:r>
              <a:rPr lang="en-US" sz="3200" dirty="0">
                <a:solidFill>
                  <a:srgbClr val="FF0000"/>
                </a:solidFill>
              </a:rPr>
              <a:t>Electronic ordinary meeting</a:t>
            </a:r>
            <a:endParaRPr lang="en-US" sz="1800" dirty="0">
              <a:solidFill>
                <a:srgbClr val="FF0000"/>
              </a:solidFill>
            </a:endParaRPr>
          </a:p>
          <a:p>
            <a:pPr lvl="1">
              <a:lnSpc>
                <a:spcPct val="110000"/>
              </a:lnSpc>
              <a:defRPr/>
            </a:pPr>
            <a:r>
              <a:rPr lang="en-US" sz="3200" b="1" dirty="0"/>
              <a:t>SA2 #153-E </a:t>
            </a:r>
            <a:r>
              <a:rPr lang="en-US" sz="3200" dirty="0"/>
              <a:t>(10 – 14 Oct, 2022) – </a:t>
            </a:r>
            <a:r>
              <a:rPr lang="en-US" sz="3200" dirty="0">
                <a:solidFill>
                  <a:srgbClr val="FF0000"/>
                </a:solidFill>
              </a:rPr>
              <a:t>Electronic ordinary meeting</a:t>
            </a:r>
          </a:p>
          <a:p>
            <a:pPr lvl="1">
              <a:lnSpc>
                <a:spcPct val="110000"/>
              </a:lnSpc>
              <a:defRPr/>
            </a:pPr>
            <a:r>
              <a:rPr lang="en-US" sz="3200" b="1" dirty="0"/>
              <a:t>SA2 #154 </a:t>
            </a:r>
            <a:r>
              <a:rPr lang="en-US" sz="3200" dirty="0"/>
              <a:t>(14 – 18 Nov, 2022) – </a:t>
            </a:r>
            <a:r>
              <a:rPr lang="en-US" sz="3200" dirty="0">
                <a:solidFill>
                  <a:srgbClr val="FF0000"/>
                </a:solidFill>
              </a:rPr>
              <a:t>F2F ordinary meeting in Canada</a:t>
            </a:r>
            <a:endParaRPr lang="en-US" sz="1800" dirty="0">
              <a:solidFill>
                <a:srgbClr val="FF0000"/>
              </a:solidFill>
            </a:endParaRPr>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22995905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228600"/>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SA2#152E Dates/Agenda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100" y="1343026"/>
            <a:ext cx="5426148" cy="5092995"/>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00" dirty="0"/>
              <a:t>Agenda (subjected to changes): </a:t>
            </a:r>
          </a:p>
          <a:p>
            <a:pPr marL="761981" lvl="1" indent="-304792">
              <a:lnSpc>
                <a:spcPct val="110000"/>
              </a:lnSpc>
              <a:defRPr/>
            </a:pPr>
            <a:r>
              <a:rPr lang="en-US" sz="1333" dirty="0"/>
              <a:t>AI 4.1: Incoming LSs on all agenda items</a:t>
            </a:r>
          </a:p>
          <a:p>
            <a:pPr marL="761981" lvl="1" indent="-304792">
              <a:lnSpc>
                <a:spcPct val="110000"/>
              </a:lnSpc>
              <a:defRPr/>
            </a:pPr>
            <a:r>
              <a:rPr lang="en-US" sz="1333" dirty="0"/>
              <a:t>AI 4.2: inclusive language for 2G/3G specs</a:t>
            </a:r>
          </a:p>
          <a:p>
            <a:pPr marL="761981" lvl="1" indent="-304792">
              <a:lnSpc>
                <a:spcPct val="110000"/>
              </a:lnSpc>
              <a:defRPr/>
            </a:pPr>
            <a:r>
              <a:rPr lang="en-US" sz="1333" dirty="0"/>
              <a:t>AI 5.X, 6.X, 7.X</a:t>
            </a:r>
          </a:p>
          <a:p>
            <a:pPr marL="761981" lvl="1" indent="-304792">
              <a:lnSpc>
                <a:spcPct val="110000"/>
              </a:lnSpc>
              <a:defRPr/>
            </a:pPr>
            <a:r>
              <a:rPr lang="en-US" sz="1333" dirty="0"/>
              <a:t>AI 8.X: Rel-17 (Input Doc control applies – Max 2)</a:t>
            </a:r>
          </a:p>
          <a:p>
            <a:pPr marL="761981" lvl="1" indent="-304792">
              <a:lnSpc>
                <a:spcPct val="110000"/>
              </a:lnSpc>
              <a:defRPr/>
            </a:pPr>
            <a:r>
              <a:rPr lang="en-US" sz="1333" dirty="0"/>
              <a:t>AI 9.X: Rel-18 (TU allocation as per endorsed work plan)</a:t>
            </a:r>
          </a:p>
          <a:p>
            <a:pPr marL="761981" lvl="1" indent="-304792">
              <a:lnSpc>
                <a:spcPct val="110000"/>
              </a:lnSpc>
              <a:defRPr/>
            </a:pPr>
            <a:r>
              <a:rPr lang="en-US" sz="1333" dirty="0"/>
              <a:t>TEI18 mini WIDs for approval. </a:t>
            </a:r>
            <a:r>
              <a:rPr lang="en-US" sz="1333" b="1" dirty="0"/>
              <a:t>NOTE</a:t>
            </a:r>
            <a:r>
              <a:rPr lang="en-US" sz="1333" dirty="0"/>
              <a:t>: SA2#152E will be the last meeting to handle any new TEI18 proposals</a:t>
            </a:r>
          </a:p>
          <a:p>
            <a:pPr marL="457189" lvl="1" indent="0">
              <a:lnSpc>
                <a:spcPct val="110000"/>
              </a:lnSpc>
              <a:buNone/>
              <a:defRPr/>
            </a:pPr>
            <a:endParaRPr lang="en-US" sz="1333" dirty="0">
              <a:solidFill>
                <a:srgbClr val="FF0000"/>
              </a:solidFill>
            </a:endParaRPr>
          </a:p>
          <a:p>
            <a:pPr>
              <a:lnSpc>
                <a:spcPct val="110000"/>
              </a:lnSpc>
              <a:defRPr/>
            </a:pPr>
            <a:r>
              <a:rPr lang="en-US" sz="1600" dirty="0"/>
              <a:t>Exceptions for Rel-17 (from Quota): </a:t>
            </a:r>
          </a:p>
          <a:p>
            <a:pPr marL="761981" lvl="1" indent="-304792">
              <a:lnSpc>
                <a:spcPct val="110000"/>
              </a:lnSpc>
              <a:defRPr/>
            </a:pPr>
            <a:r>
              <a:rPr lang="en-US" sz="1333" dirty="0"/>
              <a:t>5MBS </a:t>
            </a:r>
          </a:p>
          <a:p>
            <a:pPr marL="761981" lvl="1" indent="-304792">
              <a:lnSpc>
                <a:spcPct val="110000"/>
              </a:lnSpc>
              <a:defRPr/>
            </a:pPr>
            <a:r>
              <a:rPr lang="en-US" sz="1333" dirty="0"/>
              <a:t>NR Slicing </a:t>
            </a:r>
          </a:p>
          <a:p>
            <a:pPr>
              <a:lnSpc>
                <a:spcPct val="110000"/>
              </a:lnSpc>
              <a:defRPr/>
            </a:pPr>
            <a:endParaRPr lang="en-US" sz="1600" dirty="0"/>
          </a:p>
          <a:p>
            <a:pPr marL="609566" lvl="1" indent="0">
              <a:lnSpc>
                <a:spcPct val="110000"/>
              </a:lnSpc>
              <a:spcBef>
                <a:spcPts val="0"/>
              </a:spcBef>
              <a:spcAft>
                <a:spcPts val="1600"/>
              </a:spcAft>
              <a:buFont typeface="Arial" panose="020B0604020202020204" pitchFamily="34" charset="0"/>
              <a:buNone/>
              <a:defRPr/>
            </a:pPr>
            <a:endParaRPr lang="en-US" altLang="en-US" sz="1600" dirty="0"/>
          </a:p>
          <a:p>
            <a:pPr marL="609566" lvl="1" indent="0">
              <a:lnSpc>
                <a:spcPct val="110000"/>
              </a:lnSpc>
              <a:spcBef>
                <a:spcPts val="0"/>
              </a:spcBef>
              <a:spcAft>
                <a:spcPts val="1600"/>
              </a:spcAft>
              <a:buFont typeface="Arial" panose="020B0604020202020204" pitchFamily="34" charset="0"/>
              <a:buNone/>
              <a:defRPr/>
            </a:pPr>
            <a:endParaRPr lang="en-US" altLang="en-US" sz="1600" dirty="0"/>
          </a:p>
          <a:p>
            <a:pPr>
              <a:defRPr/>
            </a:pPr>
            <a:endParaRPr lang="en-US" altLang="en-US" sz="1600" dirty="0"/>
          </a:p>
          <a:p>
            <a:pPr>
              <a:defRPr/>
            </a:pPr>
            <a:endParaRPr lang="en-US" altLang="en-US" sz="1600" dirty="0"/>
          </a:p>
        </p:txBody>
      </p:sp>
      <p:graphicFrame>
        <p:nvGraphicFramePr>
          <p:cNvPr id="2" name="Table 1">
            <a:extLst>
              <a:ext uri="{FF2B5EF4-FFF2-40B4-BE49-F238E27FC236}">
                <a16:creationId xmlns:a16="http://schemas.microsoft.com/office/drawing/2014/main" id="{89A5EFEE-E267-4094-BC14-C9EF621E4A7A}"/>
              </a:ext>
            </a:extLst>
          </p:cNvPr>
          <p:cNvGraphicFramePr>
            <a:graphicFrameLocks noGrp="1"/>
          </p:cNvGraphicFramePr>
          <p:nvPr>
            <p:extLst>
              <p:ext uri="{D42A27DB-BD31-4B8C-83A1-F6EECF244321}">
                <p14:modId xmlns:p14="http://schemas.microsoft.com/office/powerpoint/2010/main" val="487544704"/>
              </p:ext>
            </p:extLst>
          </p:nvPr>
        </p:nvGraphicFramePr>
        <p:xfrm>
          <a:off x="6870032" y="1242379"/>
          <a:ext cx="7212632" cy="5204095"/>
        </p:xfrm>
        <a:graphic>
          <a:graphicData uri="http://schemas.openxmlformats.org/drawingml/2006/table">
            <a:tbl>
              <a:tblPr firstRow="1" firstCol="1" bandRow="1"/>
              <a:tblGrid>
                <a:gridCol w="3093341">
                  <a:extLst>
                    <a:ext uri="{9D8B030D-6E8A-4147-A177-3AD203B41FA5}">
                      <a16:colId xmlns:a16="http://schemas.microsoft.com/office/drawing/2014/main" val="4256718952"/>
                    </a:ext>
                  </a:extLst>
                </a:gridCol>
                <a:gridCol w="2408201">
                  <a:extLst>
                    <a:ext uri="{9D8B030D-6E8A-4147-A177-3AD203B41FA5}">
                      <a16:colId xmlns:a16="http://schemas.microsoft.com/office/drawing/2014/main" val="4110931940"/>
                    </a:ext>
                  </a:extLst>
                </a:gridCol>
                <a:gridCol w="1711090">
                  <a:extLst>
                    <a:ext uri="{9D8B030D-6E8A-4147-A177-3AD203B41FA5}">
                      <a16:colId xmlns:a16="http://schemas.microsoft.com/office/drawing/2014/main" val="3626299263"/>
                    </a:ext>
                  </a:extLst>
                </a:gridCol>
              </a:tblGrid>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request</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 Aug 2022 (Wednesday)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087310410"/>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submission</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 Aug 2022 (Wednesday)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27109375"/>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Registration (</a:t>
                      </a:r>
                      <a:r>
                        <a:rPr lang="en-US" sz="1600" b="1" i="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see clause 3, bullet #3</a:t>
                      </a: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15 Aug 2022 (Monday)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660761248"/>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Start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 Aug 2022 (Wednesday)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0000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837111696"/>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CC#1</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 Aug 2022 (Wednesday)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1300 – 1500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223116323"/>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Revisions  (AI# 4.X, 5.X, 6.X, 7.X, 8.X)</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 Aug 2022 (Friday) </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082452865"/>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Final Comments (AI# 4.X, 5.X, 6.X, 7.X, 8.X)</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22 Aug 2022 (Monday)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906496483"/>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CC#2</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22 Aug 2022 (Monday)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1300 – 1500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554593367"/>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CC#3</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 Aug 2022 (Tuesday)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1230 – 1530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2782609809"/>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Revisions (AI# 9.X, 10.X)</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 Aug 2022 (Wednesday) </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43712390"/>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Final Comments (AI# 9.X, 10.X)</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25 Aug 2022 (Thursday)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809856072"/>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CC#4</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25 Aug 2022 (Thursday)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1300 – 1500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945592299"/>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CC#5</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26 Aug 2022 (Friday)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1230 – 1530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843591452"/>
                  </a:ext>
                </a:extLst>
              </a:tr>
              <a:tr h="251337">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Close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26 Aug 2022 (Friday)</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21426386"/>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29 Aug 2022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622599069"/>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Rapporteur Status Reports </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30 Aug 2022 (Tuesday)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74018325"/>
                  </a:ext>
                </a:extLst>
              </a:tr>
            </a:tbl>
          </a:graphicData>
        </a:graphic>
      </p:graphicFrame>
    </p:spTree>
    <p:extLst>
      <p:ext uri="{BB962C8B-B14F-4D97-AF65-F5344CB8AC3E}">
        <p14:creationId xmlns:p14="http://schemas.microsoft.com/office/powerpoint/2010/main" val="3363041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SA2#153E Dates/Agenda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343026"/>
            <a:ext cx="5816753" cy="5346532"/>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00" dirty="0"/>
              <a:t>Preliminary Agenda (subjected to changes): </a:t>
            </a:r>
          </a:p>
          <a:p>
            <a:pPr marL="761981" lvl="1" indent="-304792">
              <a:lnSpc>
                <a:spcPct val="110000"/>
              </a:lnSpc>
              <a:defRPr/>
            </a:pPr>
            <a:r>
              <a:rPr lang="en-US" sz="1333" dirty="0"/>
              <a:t>AI 4.1: Incoming LSs on all agenda items</a:t>
            </a:r>
          </a:p>
          <a:p>
            <a:pPr marL="761981" lvl="1" indent="-304792">
              <a:lnSpc>
                <a:spcPct val="110000"/>
              </a:lnSpc>
              <a:defRPr/>
            </a:pPr>
            <a:r>
              <a:rPr lang="en-US" sz="1333" dirty="0"/>
              <a:t>AI 4.2: inclusive language for 2G/3G specs</a:t>
            </a:r>
          </a:p>
          <a:p>
            <a:pPr marL="761981" lvl="1" indent="-304792">
              <a:lnSpc>
                <a:spcPct val="110000"/>
              </a:lnSpc>
              <a:defRPr/>
            </a:pPr>
            <a:r>
              <a:rPr lang="en-US" sz="1333" dirty="0"/>
              <a:t>AI 5.X, 6.X, 7.X</a:t>
            </a:r>
          </a:p>
          <a:p>
            <a:pPr marL="761981" lvl="1" indent="-304792">
              <a:lnSpc>
                <a:spcPct val="110000"/>
              </a:lnSpc>
              <a:defRPr/>
            </a:pPr>
            <a:r>
              <a:rPr lang="en-US" sz="1333" dirty="0"/>
              <a:t>AI 8.X: Rel-17 (Input Doc control applies – </a:t>
            </a:r>
            <a:r>
              <a:rPr lang="en-US" sz="1333" dirty="0">
                <a:solidFill>
                  <a:srgbClr val="FF0000"/>
                </a:solidFill>
              </a:rPr>
              <a:t>Max 2)</a:t>
            </a:r>
          </a:p>
          <a:p>
            <a:pPr marL="761981" lvl="1" indent="-304792">
              <a:lnSpc>
                <a:spcPct val="110000"/>
              </a:lnSpc>
              <a:defRPr/>
            </a:pPr>
            <a:r>
              <a:rPr lang="en-US" sz="1333" dirty="0"/>
              <a:t>AI 9.X: Rel-18 (TU allocation as per </a:t>
            </a:r>
            <a:r>
              <a:rPr lang="en-US" sz="1333" dirty="0">
                <a:solidFill>
                  <a:srgbClr val="FF0000"/>
                </a:solidFill>
              </a:rPr>
              <a:t>NEW</a:t>
            </a:r>
            <a:r>
              <a:rPr lang="en-US" sz="1333" dirty="0"/>
              <a:t> work plan)</a:t>
            </a:r>
          </a:p>
          <a:p>
            <a:pPr marL="609566" lvl="1" indent="0">
              <a:lnSpc>
                <a:spcPct val="110000"/>
              </a:lnSpc>
              <a:spcBef>
                <a:spcPts val="0"/>
              </a:spcBef>
              <a:spcAft>
                <a:spcPts val="1600"/>
              </a:spcAft>
              <a:buFont typeface="Arial" panose="020B0604020202020204" pitchFamily="34" charset="0"/>
              <a:buNone/>
              <a:defRPr/>
            </a:pPr>
            <a:endParaRPr lang="en-US" altLang="en-US" sz="1600" dirty="0"/>
          </a:p>
          <a:p>
            <a:pPr>
              <a:defRPr/>
            </a:pPr>
            <a:r>
              <a:rPr lang="en-US" sz="1600" dirty="0"/>
              <a:t>Proposal</a:t>
            </a:r>
          </a:p>
          <a:p>
            <a:pPr marL="761981" lvl="1" indent="-304792">
              <a:lnSpc>
                <a:spcPct val="110000"/>
              </a:lnSpc>
              <a:defRPr/>
            </a:pPr>
            <a:r>
              <a:rPr lang="en-US" altLang="en-US" sz="1333" b="1" dirty="0">
                <a:solidFill>
                  <a:srgbClr val="FF0000"/>
                </a:solidFill>
              </a:rPr>
              <a:t>Extend e-meeting by one day.</a:t>
            </a:r>
          </a:p>
          <a:p>
            <a:pPr marL="1295352" lvl="2" indent="-304792">
              <a:lnSpc>
                <a:spcPct val="110000"/>
              </a:lnSpc>
              <a:defRPr/>
            </a:pPr>
            <a:r>
              <a:rPr lang="en-US" altLang="en-US" sz="1400" dirty="0"/>
              <a:t>Monday (17-Oct) will only handle Rel-18 controversial issues. </a:t>
            </a:r>
          </a:p>
          <a:p>
            <a:pPr marL="1295352" lvl="2" indent="-304792">
              <a:lnSpc>
                <a:spcPct val="110000"/>
              </a:lnSpc>
              <a:defRPr/>
            </a:pPr>
            <a:r>
              <a:rPr lang="en-US" altLang="en-US" sz="1400" dirty="0"/>
              <a:t>If at CC#3 it is felt that we don’t need an extra day, then the e-meeting cab be closed on 14-Oct. </a:t>
            </a:r>
          </a:p>
          <a:p>
            <a:pPr>
              <a:defRPr/>
            </a:pPr>
            <a:endParaRPr lang="en-US" altLang="en-US" sz="1600" dirty="0"/>
          </a:p>
        </p:txBody>
      </p:sp>
      <p:graphicFrame>
        <p:nvGraphicFramePr>
          <p:cNvPr id="2" name="Table 1">
            <a:extLst>
              <a:ext uri="{FF2B5EF4-FFF2-40B4-BE49-F238E27FC236}">
                <a16:creationId xmlns:a16="http://schemas.microsoft.com/office/drawing/2014/main" id="{89A5EFEE-E267-4094-BC14-C9EF621E4A7A}"/>
              </a:ext>
            </a:extLst>
          </p:cNvPr>
          <p:cNvGraphicFramePr>
            <a:graphicFrameLocks noGrp="1"/>
          </p:cNvGraphicFramePr>
          <p:nvPr>
            <p:extLst>
              <p:ext uri="{D42A27DB-BD31-4B8C-83A1-F6EECF244321}">
                <p14:modId xmlns:p14="http://schemas.microsoft.com/office/powerpoint/2010/main" val="316832787"/>
              </p:ext>
            </p:extLst>
          </p:nvPr>
        </p:nvGraphicFramePr>
        <p:xfrm>
          <a:off x="7319208" y="1242379"/>
          <a:ext cx="7212632" cy="3661615"/>
        </p:xfrm>
        <a:graphic>
          <a:graphicData uri="http://schemas.openxmlformats.org/drawingml/2006/table">
            <a:tbl>
              <a:tblPr firstRow="1" firstCol="1" bandRow="1"/>
              <a:tblGrid>
                <a:gridCol w="3093341">
                  <a:extLst>
                    <a:ext uri="{9D8B030D-6E8A-4147-A177-3AD203B41FA5}">
                      <a16:colId xmlns:a16="http://schemas.microsoft.com/office/drawing/2014/main" val="4256718952"/>
                    </a:ext>
                  </a:extLst>
                </a:gridCol>
                <a:gridCol w="2408201">
                  <a:extLst>
                    <a:ext uri="{9D8B030D-6E8A-4147-A177-3AD203B41FA5}">
                      <a16:colId xmlns:a16="http://schemas.microsoft.com/office/drawing/2014/main" val="4110931940"/>
                    </a:ext>
                  </a:extLst>
                </a:gridCol>
                <a:gridCol w="1711090">
                  <a:extLst>
                    <a:ext uri="{9D8B030D-6E8A-4147-A177-3AD203B41FA5}">
                      <a16:colId xmlns:a16="http://schemas.microsoft.com/office/drawing/2014/main" val="3626299263"/>
                    </a:ext>
                  </a:extLst>
                </a:gridCol>
              </a:tblGrid>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request</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30 Sep 2022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087310410"/>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submission</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30 Sep 2022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27109375"/>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Registration</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07 Oct 2022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660761248"/>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Start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 Oct 2022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0000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837111696"/>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CC#1</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 Oct 2022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1300 – 1500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223116323"/>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Revisions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 Oct 2022 (Wednesday)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082452865"/>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Final Comments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 Oct 2022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906496483"/>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CC#2</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 Oct 2022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1300 – 1500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554593367"/>
                  </a:ext>
                </a:extLst>
              </a:tr>
              <a:tr h="283825">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CC#3</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14 Oct 2022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1230 – 1530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2782609809"/>
                  </a:ext>
                </a:extLst>
              </a:tr>
              <a:tr h="283825">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CC#4 (for Agenda 9.X, 10.X, only)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 Oct 2022 (Monday)</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1230 – 1530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945592299"/>
                  </a:ext>
                </a:extLst>
              </a:tr>
              <a:tr h="251337">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Close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 Oct 2022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21426386"/>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18 Oct 2022 (Tuesday)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622599069"/>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Rapporteur Status Reports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 Oct 2022 (Wednesday)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74018325"/>
                  </a:ext>
                </a:extLst>
              </a:tr>
            </a:tbl>
          </a:graphicData>
        </a:graphic>
      </p:graphicFrame>
    </p:spTree>
    <p:extLst>
      <p:ext uri="{BB962C8B-B14F-4D97-AF65-F5344CB8AC3E}">
        <p14:creationId xmlns:p14="http://schemas.microsoft.com/office/powerpoint/2010/main" val="581740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SA2#154 Dates/Agenda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343026"/>
            <a:ext cx="5816753" cy="5346532"/>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00" dirty="0"/>
              <a:t>Preliminary Agenda (subjected to changes): </a:t>
            </a:r>
          </a:p>
          <a:p>
            <a:pPr marL="761981" lvl="1" indent="-304792">
              <a:lnSpc>
                <a:spcPct val="110000"/>
              </a:lnSpc>
              <a:defRPr/>
            </a:pPr>
            <a:r>
              <a:rPr lang="en-US" sz="1333" dirty="0"/>
              <a:t>AI 4.1: Incoming LSs on all agenda items</a:t>
            </a:r>
          </a:p>
          <a:p>
            <a:pPr marL="761981" lvl="1" indent="-304792">
              <a:lnSpc>
                <a:spcPct val="110000"/>
              </a:lnSpc>
              <a:defRPr/>
            </a:pPr>
            <a:r>
              <a:rPr lang="en-US" sz="1333" dirty="0"/>
              <a:t>AI 4.2: inclusive language for 2G/3G specs</a:t>
            </a:r>
          </a:p>
          <a:p>
            <a:pPr marL="761981" lvl="1" indent="-304792">
              <a:lnSpc>
                <a:spcPct val="110000"/>
              </a:lnSpc>
              <a:defRPr/>
            </a:pPr>
            <a:r>
              <a:rPr lang="en-US" sz="1333" dirty="0"/>
              <a:t>AI 5.X, 6.X, 7.X (</a:t>
            </a:r>
            <a:r>
              <a:rPr lang="en-US" sz="1333" dirty="0">
                <a:solidFill>
                  <a:srgbClr val="FF0000"/>
                </a:solidFill>
              </a:rPr>
              <a:t>CRs only if there any incoming LS</a:t>
            </a:r>
            <a:r>
              <a:rPr lang="en-US" sz="1333" dirty="0"/>
              <a:t>)</a:t>
            </a:r>
          </a:p>
          <a:p>
            <a:pPr marL="761981" lvl="1" indent="-304792">
              <a:lnSpc>
                <a:spcPct val="110000"/>
              </a:lnSpc>
              <a:defRPr/>
            </a:pPr>
            <a:r>
              <a:rPr lang="en-US" sz="1333" dirty="0"/>
              <a:t>AI 8.X: Rel-17 (</a:t>
            </a:r>
            <a:r>
              <a:rPr lang="en-US" sz="1333" dirty="0">
                <a:solidFill>
                  <a:srgbClr val="FF0000"/>
                </a:solidFill>
              </a:rPr>
              <a:t>CRs only if there any incoming LS</a:t>
            </a:r>
            <a:r>
              <a:rPr lang="en-US" sz="1333" dirty="0"/>
              <a:t>)</a:t>
            </a:r>
          </a:p>
          <a:p>
            <a:pPr marL="761981" lvl="1" indent="-304792">
              <a:lnSpc>
                <a:spcPct val="110000"/>
              </a:lnSpc>
              <a:defRPr/>
            </a:pPr>
            <a:r>
              <a:rPr lang="en-US" sz="1333" dirty="0"/>
              <a:t>AI 9.X: Rel-18 (TU allocation as per </a:t>
            </a:r>
            <a:r>
              <a:rPr lang="en-US" sz="1333" dirty="0">
                <a:solidFill>
                  <a:srgbClr val="FF0000"/>
                </a:solidFill>
              </a:rPr>
              <a:t>NEW</a:t>
            </a:r>
            <a:r>
              <a:rPr lang="en-US" sz="1333" dirty="0"/>
              <a:t> work plan)</a:t>
            </a:r>
          </a:p>
          <a:p>
            <a:pPr marL="609566" lvl="1" indent="0">
              <a:lnSpc>
                <a:spcPct val="110000"/>
              </a:lnSpc>
              <a:spcBef>
                <a:spcPts val="0"/>
              </a:spcBef>
              <a:spcAft>
                <a:spcPts val="1600"/>
              </a:spcAft>
              <a:buFont typeface="Arial" panose="020B0604020202020204" pitchFamily="34" charset="0"/>
              <a:buNone/>
              <a:defRPr/>
            </a:pPr>
            <a:endParaRPr lang="en-US" altLang="en-US" sz="1600" dirty="0"/>
          </a:p>
          <a:p>
            <a:pPr>
              <a:defRPr/>
            </a:pPr>
            <a:r>
              <a:rPr lang="en-US" sz="1600" dirty="0"/>
              <a:t>Proposal</a:t>
            </a:r>
          </a:p>
          <a:p>
            <a:pPr marL="761981" lvl="1" indent="-304792">
              <a:lnSpc>
                <a:spcPct val="110000"/>
              </a:lnSpc>
              <a:defRPr/>
            </a:pPr>
            <a:r>
              <a:rPr lang="en-US" altLang="en-US" sz="1333" b="1" dirty="0">
                <a:solidFill>
                  <a:srgbClr val="FF0000"/>
                </a:solidFill>
              </a:rPr>
              <a:t>Meeting closing time to be 6:00PM local time, may close early.</a:t>
            </a:r>
          </a:p>
          <a:p>
            <a:pPr marL="761981" lvl="1" indent="-304792">
              <a:lnSpc>
                <a:spcPct val="110000"/>
              </a:lnSpc>
              <a:defRPr/>
            </a:pPr>
            <a:endParaRPr lang="en-US" altLang="en-US" sz="1333" b="1" dirty="0">
              <a:solidFill>
                <a:srgbClr val="FF0000"/>
              </a:solidFill>
            </a:endParaRPr>
          </a:p>
          <a:p>
            <a:pPr>
              <a:defRPr/>
            </a:pPr>
            <a:r>
              <a:rPr lang="en-US" sz="1600" dirty="0"/>
              <a:t>Open</a:t>
            </a:r>
          </a:p>
          <a:p>
            <a:pPr marL="761981" lvl="1" indent="-304792">
              <a:lnSpc>
                <a:spcPct val="110000"/>
              </a:lnSpc>
              <a:defRPr/>
            </a:pPr>
            <a:r>
              <a:rPr lang="en-US" altLang="en-US" sz="1333" b="1" dirty="0">
                <a:solidFill>
                  <a:srgbClr val="FF0000"/>
                </a:solidFill>
              </a:rPr>
              <a:t>Email Approval – TBD.</a:t>
            </a:r>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dirty="0"/>
          </a:p>
          <a:p>
            <a:pPr marL="761981" lvl="1" indent="-304792">
              <a:lnSpc>
                <a:spcPct val="110000"/>
              </a:lnSpc>
              <a:defRPr/>
            </a:pPr>
            <a:endParaRPr lang="en-US" altLang="en-US" sz="1333" dirty="0"/>
          </a:p>
          <a:p>
            <a:pPr>
              <a:defRPr/>
            </a:pPr>
            <a:endParaRPr lang="en-US" altLang="en-US" sz="1600" dirty="0"/>
          </a:p>
        </p:txBody>
      </p:sp>
      <p:graphicFrame>
        <p:nvGraphicFramePr>
          <p:cNvPr id="2" name="Table 1">
            <a:extLst>
              <a:ext uri="{FF2B5EF4-FFF2-40B4-BE49-F238E27FC236}">
                <a16:creationId xmlns:a16="http://schemas.microsoft.com/office/drawing/2014/main" id="{89A5EFEE-E267-4094-BC14-C9EF621E4A7A}"/>
              </a:ext>
            </a:extLst>
          </p:cNvPr>
          <p:cNvGraphicFramePr>
            <a:graphicFrameLocks noGrp="1"/>
          </p:cNvGraphicFramePr>
          <p:nvPr>
            <p:extLst>
              <p:ext uri="{D42A27DB-BD31-4B8C-83A1-F6EECF244321}">
                <p14:modId xmlns:p14="http://schemas.microsoft.com/office/powerpoint/2010/main" val="696719240"/>
              </p:ext>
            </p:extLst>
          </p:nvPr>
        </p:nvGraphicFramePr>
        <p:xfrm>
          <a:off x="7319208" y="1547179"/>
          <a:ext cx="7212632" cy="1958665"/>
        </p:xfrm>
        <a:graphic>
          <a:graphicData uri="http://schemas.openxmlformats.org/drawingml/2006/table">
            <a:tbl>
              <a:tblPr firstRow="1" firstCol="1" bandRow="1"/>
              <a:tblGrid>
                <a:gridCol w="3093341">
                  <a:extLst>
                    <a:ext uri="{9D8B030D-6E8A-4147-A177-3AD203B41FA5}">
                      <a16:colId xmlns:a16="http://schemas.microsoft.com/office/drawing/2014/main" val="4256718952"/>
                    </a:ext>
                  </a:extLst>
                </a:gridCol>
                <a:gridCol w="2408201">
                  <a:extLst>
                    <a:ext uri="{9D8B030D-6E8A-4147-A177-3AD203B41FA5}">
                      <a16:colId xmlns:a16="http://schemas.microsoft.com/office/drawing/2014/main" val="4110931940"/>
                    </a:ext>
                  </a:extLst>
                </a:gridCol>
                <a:gridCol w="1711090">
                  <a:extLst>
                    <a:ext uri="{9D8B030D-6E8A-4147-A177-3AD203B41FA5}">
                      <a16:colId xmlns:a16="http://schemas.microsoft.com/office/drawing/2014/main" val="3626299263"/>
                    </a:ext>
                  </a:extLst>
                </a:gridCol>
              </a:tblGrid>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request</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04 Nov 2022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087310410"/>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submission</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04 Nov 2022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27109375"/>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Registration</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 Nov 2022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b="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660761248"/>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Start of meeting</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14 Nov 2022 (Monday)</a:t>
                      </a:r>
                      <a:endParaRPr lang="en-US" sz="1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0900 Local Time</a:t>
                      </a:r>
                      <a:endParaRPr lang="en-US" sz="1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837111696"/>
                  </a:ext>
                </a:extLst>
              </a:tr>
              <a:tr h="251337">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Close of meeting</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18 Nov 2022 (Friday)</a:t>
                      </a:r>
                      <a:endParaRPr lang="en-US" sz="1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1800 Local Time</a:t>
                      </a:r>
                      <a:endParaRPr lang="en-US" sz="1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21426386"/>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18 Nov 2022 (Friday)</a:t>
                      </a:r>
                      <a:endParaRPr lang="en-US" sz="1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1800 Local Time</a:t>
                      </a:r>
                      <a:endParaRPr lang="en-US" sz="1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622599069"/>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Rapporteur Status Reports </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22 Nov 2022 (Tuesday)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74018325"/>
                  </a:ext>
                </a:extLst>
              </a:tr>
            </a:tbl>
          </a:graphicData>
        </a:graphic>
      </p:graphicFrame>
    </p:spTree>
    <p:extLst>
      <p:ext uri="{BB962C8B-B14F-4D97-AF65-F5344CB8AC3E}">
        <p14:creationId xmlns:p14="http://schemas.microsoft.com/office/powerpoint/2010/main" val="110723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SA2#154-Ad-Hoc (Jan) Dates/Agenda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343026"/>
            <a:ext cx="5816753" cy="5346532"/>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00" dirty="0"/>
              <a:t>Preliminary Agenda (subjected to changes): </a:t>
            </a:r>
          </a:p>
          <a:p>
            <a:pPr marL="761981" lvl="1" indent="-304792">
              <a:lnSpc>
                <a:spcPct val="110000"/>
              </a:lnSpc>
              <a:defRPr/>
            </a:pPr>
            <a:r>
              <a:rPr lang="en-US" sz="1333" dirty="0"/>
              <a:t>AI 4.1: Urgent LS and associated CRs</a:t>
            </a:r>
          </a:p>
          <a:p>
            <a:pPr marL="761981" lvl="1" indent="-304792">
              <a:lnSpc>
                <a:spcPct val="110000"/>
              </a:lnSpc>
              <a:defRPr/>
            </a:pPr>
            <a:r>
              <a:rPr lang="en-US" sz="1333" dirty="0"/>
              <a:t>AI 9.X: Rel-18 (TU allocation as per </a:t>
            </a:r>
            <a:r>
              <a:rPr lang="en-US" sz="1333" dirty="0">
                <a:solidFill>
                  <a:srgbClr val="FF0000"/>
                </a:solidFill>
              </a:rPr>
              <a:t>NEW</a:t>
            </a:r>
            <a:r>
              <a:rPr lang="en-US" sz="1333" dirty="0"/>
              <a:t> work plan)</a:t>
            </a:r>
          </a:p>
          <a:p>
            <a:pPr marL="609566" lvl="1" indent="0">
              <a:lnSpc>
                <a:spcPct val="110000"/>
              </a:lnSpc>
              <a:spcBef>
                <a:spcPts val="0"/>
              </a:spcBef>
              <a:spcAft>
                <a:spcPts val="1600"/>
              </a:spcAft>
              <a:buFont typeface="Arial" panose="020B0604020202020204" pitchFamily="34" charset="0"/>
              <a:buNone/>
              <a:defRPr/>
            </a:pPr>
            <a:endParaRPr lang="en-US" altLang="en-US" sz="1600" dirty="0"/>
          </a:p>
          <a:p>
            <a:pPr>
              <a:defRPr/>
            </a:pPr>
            <a:r>
              <a:rPr lang="en-US" sz="1600" dirty="0"/>
              <a:t>Proposal</a:t>
            </a:r>
          </a:p>
          <a:p>
            <a:pPr marL="761981" lvl="1" indent="-304792">
              <a:lnSpc>
                <a:spcPct val="110000"/>
              </a:lnSpc>
              <a:defRPr/>
            </a:pPr>
            <a:r>
              <a:rPr lang="en-US" altLang="en-US" sz="1333" b="1" dirty="0">
                <a:solidFill>
                  <a:srgbClr val="FF0000"/>
                </a:solidFill>
              </a:rPr>
              <a:t>Agree to have SA2#154 Ad-hoc meeting as electronic ad-hoc meeting. </a:t>
            </a:r>
          </a:p>
          <a:p>
            <a:pPr marL="761981" lvl="1" indent="-304792">
              <a:lnSpc>
                <a:spcPct val="110000"/>
              </a:lnSpc>
              <a:defRPr/>
            </a:pPr>
            <a:r>
              <a:rPr lang="en-US" altLang="en-US" sz="1333" b="1" dirty="0">
                <a:solidFill>
                  <a:srgbClr val="FF0000"/>
                </a:solidFill>
              </a:rPr>
              <a:t>5 days</a:t>
            </a:r>
          </a:p>
          <a:p>
            <a:pPr marL="761981" lvl="1" indent="-304792">
              <a:lnSpc>
                <a:spcPct val="110000"/>
              </a:lnSpc>
              <a:defRPr/>
            </a:pPr>
            <a:r>
              <a:rPr lang="en-US" altLang="en-US" sz="1333" b="1" dirty="0">
                <a:solidFill>
                  <a:srgbClr val="FF0000"/>
                </a:solidFill>
              </a:rPr>
              <a:t>Only Rel-18 topics will be on agenda + Urgent LS</a:t>
            </a:r>
          </a:p>
          <a:p>
            <a:pPr marL="761981" lvl="1" indent="-304792">
              <a:lnSpc>
                <a:spcPct val="110000"/>
              </a:lnSpc>
              <a:defRPr/>
            </a:pPr>
            <a:r>
              <a:rPr lang="en-US" altLang="en-US" sz="1333" b="1" dirty="0">
                <a:solidFill>
                  <a:srgbClr val="FF0000"/>
                </a:solidFill>
              </a:rPr>
              <a:t>TEI18 will be on agenda. </a:t>
            </a:r>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dirty="0"/>
          </a:p>
          <a:p>
            <a:pPr marL="761981" lvl="1" indent="-304792">
              <a:lnSpc>
                <a:spcPct val="110000"/>
              </a:lnSpc>
              <a:defRPr/>
            </a:pPr>
            <a:endParaRPr lang="en-US" altLang="en-US" sz="1333" dirty="0"/>
          </a:p>
          <a:p>
            <a:pPr>
              <a:defRPr/>
            </a:pPr>
            <a:endParaRPr lang="en-US" altLang="en-US" sz="1600" dirty="0"/>
          </a:p>
        </p:txBody>
      </p:sp>
      <p:graphicFrame>
        <p:nvGraphicFramePr>
          <p:cNvPr id="7" name="Table 6">
            <a:extLst>
              <a:ext uri="{FF2B5EF4-FFF2-40B4-BE49-F238E27FC236}">
                <a16:creationId xmlns:a16="http://schemas.microsoft.com/office/drawing/2014/main" id="{9B5D4044-EF19-438B-ABC3-435B18B615F6}"/>
              </a:ext>
            </a:extLst>
          </p:cNvPr>
          <p:cNvGraphicFramePr>
            <a:graphicFrameLocks noGrp="1"/>
          </p:cNvGraphicFramePr>
          <p:nvPr>
            <p:extLst>
              <p:ext uri="{D42A27DB-BD31-4B8C-83A1-F6EECF244321}">
                <p14:modId xmlns:p14="http://schemas.microsoft.com/office/powerpoint/2010/main" val="1355532305"/>
              </p:ext>
            </p:extLst>
          </p:nvPr>
        </p:nvGraphicFramePr>
        <p:xfrm>
          <a:off x="7319208" y="1242379"/>
          <a:ext cx="7212632" cy="3379060"/>
        </p:xfrm>
        <a:graphic>
          <a:graphicData uri="http://schemas.openxmlformats.org/drawingml/2006/table">
            <a:tbl>
              <a:tblPr firstRow="1" firstCol="1" bandRow="1"/>
              <a:tblGrid>
                <a:gridCol w="3093341">
                  <a:extLst>
                    <a:ext uri="{9D8B030D-6E8A-4147-A177-3AD203B41FA5}">
                      <a16:colId xmlns:a16="http://schemas.microsoft.com/office/drawing/2014/main" val="4256718952"/>
                    </a:ext>
                  </a:extLst>
                </a:gridCol>
                <a:gridCol w="2408201">
                  <a:extLst>
                    <a:ext uri="{9D8B030D-6E8A-4147-A177-3AD203B41FA5}">
                      <a16:colId xmlns:a16="http://schemas.microsoft.com/office/drawing/2014/main" val="4110931940"/>
                    </a:ext>
                  </a:extLst>
                </a:gridCol>
                <a:gridCol w="1711090">
                  <a:extLst>
                    <a:ext uri="{9D8B030D-6E8A-4147-A177-3AD203B41FA5}">
                      <a16:colId xmlns:a16="http://schemas.microsoft.com/office/drawing/2014/main" val="3626299263"/>
                    </a:ext>
                  </a:extLst>
                </a:gridCol>
              </a:tblGrid>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request</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09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087310410"/>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submission</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09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27109375"/>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Registration</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 Jan 2022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660761248"/>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Start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0000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837111696"/>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CC#1</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TBD</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223116323"/>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Revisions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18 Jan 2023 (Wednesday)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082452865"/>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Final Comments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 Jan 2023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906496483"/>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CC#2</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 Jan 2023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TBD</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554593367"/>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CC#3</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20 Jan 2023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TBD</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2782609809"/>
                  </a:ext>
                </a:extLst>
              </a:tr>
              <a:tr h="251337">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Close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20 Jan 2023 (Friday)</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21426386"/>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622599069"/>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Rapporteur Status Reports </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 Jan 2023 (Tuesday)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74018325"/>
                  </a:ext>
                </a:extLst>
              </a:tr>
            </a:tbl>
          </a:graphicData>
        </a:graphic>
      </p:graphicFrame>
    </p:spTree>
    <p:extLst>
      <p:ext uri="{BB962C8B-B14F-4D97-AF65-F5344CB8AC3E}">
        <p14:creationId xmlns:p14="http://schemas.microsoft.com/office/powerpoint/2010/main" val="3599799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SA2#155 Dates/Agenda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343026"/>
            <a:ext cx="6201764" cy="5346532"/>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00" dirty="0"/>
              <a:t>It is TBD whether SA2#155 will be F2F or Electronic meeting</a:t>
            </a:r>
          </a:p>
          <a:p>
            <a:pPr>
              <a:lnSpc>
                <a:spcPct val="110000"/>
              </a:lnSpc>
              <a:defRPr/>
            </a:pPr>
            <a:endParaRPr lang="en-US" sz="1600" dirty="0"/>
          </a:p>
          <a:p>
            <a:pPr>
              <a:lnSpc>
                <a:spcPct val="110000"/>
              </a:lnSpc>
              <a:defRPr/>
            </a:pPr>
            <a:r>
              <a:rPr lang="en-US" sz="1600" dirty="0">
                <a:solidFill>
                  <a:srgbClr val="FF0000"/>
                </a:solidFill>
              </a:rPr>
              <a:t>If SA2#155 is decided as Electronic meeting, It is proposed to move the dates by a week : </a:t>
            </a:r>
            <a:r>
              <a:rPr lang="en-US" sz="1600" b="1" dirty="0">
                <a:solidFill>
                  <a:srgbClr val="FF0000"/>
                </a:solidFill>
              </a:rPr>
              <a:t>27 Feb – 03 Mar</a:t>
            </a:r>
            <a:r>
              <a:rPr lang="en-US" sz="1600" dirty="0">
                <a:solidFill>
                  <a:srgbClr val="FF0000"/>
                </a:solidFill>
              </a:rPr>
              <a:t>? -</a:t>
            </a:r>
            <a:r>
              <a:rPr lang="en-US" sz="1600" b="1" dirty="0">
                <a:solidFill>
                  <a:srgbClr val="FF0000"/>
                </a:solidFill>
              </a:rPr>
              <a:t>TBD</a:t>
            </a:r>
          </a:p>
          <a:p>
            <a:pPr lvl="1">
              <a:lnSpc>
                <a:spcPct val="110000"/>
              </a:lnSpc>
              <a:defRPr/>
            </a:pPr>
            <a:r>
              <a:rPr lang="en-US" sz="1800" dirty="0">
                <a:solidFill>
                  <a:srgbClr val="FF0000"/>
                </a:solidFill>
              </a:rPr>
              <a:t>This is to allow more time for meeting preparation. </a:t>
            </a:r>
            <a:endParaRPr lang="en-US" sz="1600" dirty="0"/>
          </a:p>
          <a:p>
            <a:pPr>
              <a:lnSpc>
                <a:spcPct val="110000"/>
              </a:lnSpc>
              <a:defRPr/>
            </a:pPr>
            <a:endParaRPr lang="en-US" sz="1600" dirty="0"/>
          </a:p>
          <a:p>
            <a:pPr>
              <a:lnSpc>
                <a:spcPct val="110000"/>
              </a:lnSpc>
              <a:defRPr/>
            </a:pPr>
            <a:r>
              <a:rPr lang="en-US" sz="1600" dirty="0"/>
              <a:t>Preliminary Agenda (subjected to changes): </a:t>
            </a:r>
          </a:p>
          <a:p>
            <a:pPr marL="761981" lvl="1" indent="-304792">
              <a:lnSpc>
                <a:spcPct val="110000"/>
              </a:lnSpc>
              <a:defRPr/>
            </a:pPr>
            <a:r>
              <a:rPr lang="en-US" sz="1333" dirty="0"/>
              <a:t>Full agenda </a:t>
            </a:r>
          </a:p>
          <a:p>
            <a:pPr marL="609566" lvl="1" indent="0">
              <a:lnSpc>
                <a:spcPct val="110000"/>
              </a:lnSpc>
              <a:spcBef>
                <a:spcPts val="0"/>
              </a:spcBef>
              <a:spcAft>
                <a:spcPts val="1600"/>
              </a:spcAft>
              <a:buFont typeface="Arial" panose="020B0604020202020204" pitchFamily="34" charset="0"/>
              <a:buNone/>
              <a:defRPr/>
            </a:pPr>
            <a:endParaRPr lang="en-US" altLang="en-US" sz="1600" dirty="0"/>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dirty="0"/>
          </a:p>
          <a:p>
            <a:pPr marL="761981" lvl="1" indent="-304792">
              <a:lnSpc>
                <a:spcPct val="110000"/>
              </a:lnSpc>
              <a:defRPr/>
            </a:pPr>
            <a:endParaRPr lang="en-US" altLang="en-US" sz="1333" dirty="0"/>
          </a:p>
          <a:p>
            <a:pPr>
              <a:defRPr/>
            </a:pPr>
            <a:endParaRPr lang="en-US" altLang="en-US" sz="1600" dirty="0"/>
          </a:p>
        </p:txBody>
      </p:sp>
    </p:spTree>
    <p:extLst>
      <p:ext uri="{BB962C8B-B14F-4D97-AF65-F5344CB8AC3E}">
        <p14:creationId xmlns:p14="http://schemas.microsoft.com/office/powerpoint/2010/main" val="3528143048"/>
      </p:ext>
    </p:extLst>
  </p:cSld>
  <p:clrMapOvr>
    <a:masterClrMapping/>
  </p:clrMapOvr>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51295</TotalTime>
  <Words>2613</Words>
  <Application>Microsoft Office PowerPoint</Application>
  <PresentationFormat>Custom</PresentationFormat>
  <Paragraphs>879</Paragraphs>
  <Slides>14</Slides>
  <Notes>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SA2 Work Planning</vt:lpstr>
      <vt:lpstr>Rel-18 timelines</vt:lpstr>
      <vt:lpstr>SA2 Meeting Planning</vt:lpstr>
      <vt:lpstr>SA2 meeting dates for 2H, 2022</vt:lpstr>
      <vt:lpstr>PowerPoint Presentation</vt:lpstr>
      <vt:lpstr>PowerPoint Presentation</vt:lpstr>
      <vt:lpstr>PowerPoint Presentation</vt:lpstr>
      <vt:lpstr>PowerPoint Presentation</vt:lpstr>
      <vt:lpstr>PowerPoint Presentation</vt:lpstr>
      <vt:lpstr>TEI18 Handling</vt:lpstr>
      <vt:lpstr>Rel-18 TU Update for SA2#154</vt:lpstr>
      <vt:lpstr>Tracking of TU for Rel-18 SIDs &amp; WIDs</vt:lpstr>
      <vt:lpstr>Guidance to Rel-18 Rapporteurs</vt:lpstr>
      <vt:lpstr>Proposals (to be Endorsed at SA2#152E)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Puneet Jain</cp:lastModifiedBy>
  <cp:revision>836</cp:revision>
  <dcterms:created xsi:type="dcterms:W3CDTF">2018-05-24T11:49:12Z</dcterms:created>
  <dcterms:modified xsi:type="dcterms:W3CDTF">2022-08-09T20:05:41Z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