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2" r:id="rId5"/>
    <p:sldId id="260" r:id="rId6"/>
    <p:sldId id="261" r:id="rId7"/>
    <p:sldId id="258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D01AAB5-BD1D-B289-6FF3-BAEF65BE9988}" v="3" dt="2022-04-29T04:53:45.48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48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26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nghoon Kim" userId="S::sunghoon@qti.qualcomm.com::271d6992-43f1-4f2d-8f03-027e6027b62b" providerId="AD" clId="Web-{1D01AAB5-BD1D-B289-6FF3-BAEF65BE9988}"/>
    <pc:docChg chg="modSld">
      <pc:chgData name="Sunghoon Kim" userId="S::sunghoon@qti.qualcomm.com::271d6992-43f1-4f2d-8f03-027e6027b62b" providerId="AD" clId="Web-{1D01AAB5-BD1D-B289-6FF3-BAEF65BE9988}" dt="2022-04-29T04:53:43.208" v="1" actId="20577"/>
      <pc:docMkLst>
        <pc:docMk/>
      </pc:docMkLst>
      <pc:sldChg chg="modSp">
        <pc:chgData name="Sunghoon Kim" userId="S::sunghoon@qti.qualcomm.com::271d6992-43f1-4f2d-8f03-027e6027b62b" providerId="AD" clId="Web-{1D01AAB5-BD1D-B289-6FF3-BAEF65BE9988}" dt="2022-04-29T04:53:43.208" v="1" actId="20577"/>
        <pc:sldMkLst>
          <pc:docMk/>
          <pc:sldMk cId="1168607680" sldId="262"/>
        </pc:sldMkLst>
        <pc:spChg chg="mod">
          <ac:chgData name="Sunghoon Kim" userId="S::sunghoon@qti.qualcomm.com::271d6992-43f1-4f2d-8f03-027e6027b62b" providerId="AD" clId="Web-{1D01AAB5-BD1D-B289-6FF3-BAEF65BE9988}" dt="2022-04-29T04:53:43.208" v="1" actId="20577"/>
          <ac:spMkLst>
            <pc:docMk/>
            <pc:sldMk cId="1168607680" sldId="262"/>
            <ac:spMk id="3" creationId="{729FC029-7F9D-4C65-81C8-6049FEB4055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F0254F-B52D-4CCF-AD5A-5C7F550502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99A734-E123-4253-922B-3F890F5533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8B0AD4-82D8-40A7-A11D-8AEA0FFC15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EB75C-2DD8-4C21-8D2C-55ECAF30FD2D}" type="datetimeFigureOut">
              <a:rPr lang="en-US" smtClean="0"/>
              <a:t>5/6/2022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7B6392-4E4B-4950-B169-002FD6E83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CEEB8D-0168-428E-9C74-455488AB3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3CF0E-9110-4C0B-BB94-DA078D798C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164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B80EDD-090E-4D28-BAFC-1F2AFC3385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22306A-085E-4871-9D33-500D5EA23E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A4DE0F-4F34-4CFC-9E2D-2D3F325A0B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EB75C-2DD8-4C21-8D2C-55ECAF30FD2D}" type="datetimeFigureOut">
              <a:rPr lang="en-US" smtClean="0"/>
              <a:t>5/6/2022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EA7C17-3978-417C-8813-9CC2B08D00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80031C-13B6-4CE3-86A6-0B16F8AAF6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3CF0E-9110-4C0B-BB94-DA078D798C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267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DC836D0-49A1-45A6-A312-6CC9782374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C609E4-6B6C-4D1B-ACDC-324DB5ED8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F4F166-6376-4147-BB3F-EFB586DEC4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EB75C-2DD8-4C21-8D2C-55ECAF30FD2D}" type="datetimeFigureOut">
              <a:rPr lang="en-US" smtClean="0"/>
              <a:t>5/6/2022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ADE651-1F61-4DD6-98B5-554C285E6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719AB-9606-4458-97E4-C5659B43F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3CF0E-9110-4C0B-BB94-DA078D798C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1497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E241E4-DAE6-4553-A6EE-C49F868EA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B5BD1B-B016-484C-8B49-01E9C9420D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D5E24E-0A8D-44D8-B619-41B9B4150E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EB75C-2DD8-4C21-8D2C-55ECAF30FD2D}" type="datetimeFigureOut">
              <a:rPr lang="en-US" smtClean="0"/>
              <a:t>5/6/2022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9AD778-3C1D-4A44-952E-CC0607C6B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435F95-C9F5-459A-A6D6-91022DE8E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3CF0E-9110-4C0B-BB94-DA078D798C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4196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911ACD-3B60-410B-8E4F-4A47B8E84F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DD7285-B831-44D6-8407-D880826CCA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30AEBE-4C13-4AB8-8D58-F5A33A60CA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EB75C-2DD8-4C21-8D2C-55ECAF30FD2D}" type="datetimeFigureOut">
              <a:rPr lang="en-US" smtClean="0"/>
              <a:t>5/6/2022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83616C-F037-47EF-A0EE-A6E2330C6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7C92A1-D214-4234-A9A0-6D11114CE9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3CF0E-9110-4C0B-BB94-DA078D798C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918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370E2C-2E86-4449-A0B4-9EA79C379F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5DB50A-A99D-4BD2-B6C5-AA1AC2A0A1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255757-4B84-4294-A5B6-C971C1C252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883E9F-9E6C-410E-85B2-95B5E9AD67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EB75C-2DD8-4C21-8D2C-55ECAF30FD2D}" type="datetimeFigureOut">
              <a:rPr lang="en-US" smtClean="0"/>
              <a:t>5/6/2022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DCF06B-AC8D-45B7-9357-E2D7989BEE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B5FD9B-E4B1-47F4-8796-A980ABC654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3CF0E-9110-4C0B-BB94-DA078D798C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560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F0096F-1FAF-411C-9FAD-961202D284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463287-24FB-45C3-9B26-3501E9E096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C7C877-31B8-4C1D-B03E-19EFE55EA0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C655A9E-928F-4EC2-A22B-CE7C14BB9C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6C1896B-7F22-4CB1-AFBF-FDD37DC253F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EF9FB0F-EE88-4355-91CF-091D5707EE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EB75C-2DD8-4C21-8D2C-55ECAF30FD2D}" type="datetimeFigureOut">
              <a:rPr lang="en-US" smtClean="0"/>
              <a:t>5/6/2022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8830F23-16F2-447B-8F3A-05791C99FA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F6391E2-D836-4369-9235-EAF9941AA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3CF0E-9110-4C0B-BB94-DA078D798C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273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1BCD43-ED91-42E6-8342-6FC977A689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1DA71B-D9F0-4061-BCEF-4E253C83F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EB75C-2DD8-4C21-8D2C-55ECAF30FD2D}" type="datetimeFigureOut">
              <a:rPr lang="en-US" smtClean="0"/>
              <a:t>5/6/2022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D100A9-A008-4A1B-897F-7CEE6E70FB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28098D-D0AB-43F8-849F-9F53B4BE0A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3CF0E-9110-4C0B-BB94-DA078D798C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252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9B0C8E7-E63C-4B3B-A9DA-F57FDF76A3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EB75C-2DD8-4C21-8D2C-55ECAF30FD2D}" type="datetimeFigureOut">
              <a:rPr lang="en-US" smtClean="0"/>
              <a:t>5/6/2022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7F1FD27-B0F7-422D-8886-A34EC0052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D98895-E747-4F03-BA44-EA32CA51B3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3CF0E-9110-4C0B-BB94-DA078D798C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5712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150EA4-5E6D-4486-8FC8-99C93F2510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83B4F7-C302-4E1C-B086-DD015EEB71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1F553D-7BA5-44A6-9CA6-43FDA4C1BA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515DE4-84DB-4757-8545-506ABBA57C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EB75C-2DD8-4C21-8D2C-55ECAF30FD2D}" type="datetimeFigureOut">
              <a:rPr lang="en-US" smtClean="0"/>
              <a:t>5/6/2022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38107A-84A0-4264-BD87-A0C2A6CF96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5F07D4-D724-432A-8117-1840DBE49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3CF0E-9110-4C0B-BB94-DA078D798C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665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A4ECB-1D49-45F3-A604-6AEAE53C95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80CC373-F019-493C-ADF2-97E8BA691D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DB5FDD-EC65-481B-9BD0-31CB5C14B7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85FCF4-1C21-4887-9097-84D05F441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EB75C-2DD8-4C21-8D2C-55ECAF30FD2D}" type="datetimeFigureOut">
              <a:rPr lang="en-US" smtClean="0"/>
              <a:t>5/6/2022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F8E254-53C0-4377-B118-33A2F79AAD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B6AFCB-E252-493F-ACBC-B40A7F5664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3CF0E-9110-4C0B-BB94-DA078D798C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712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B7870AF-B79F-44AA-90A4-C8EB39459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8AB728-F0F1-408B-8188-115A705A28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6A8B3B-BA29-4B28-B518-4490F6CAC8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DEB75C-2DD8-4C21-8D2C-55ECAF30FD2D}" type="datetimeFigureOut">
              <a:rPr lang="en-US" smtClean="0"/>
              <a:t>5/6/2022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1DF3F7-3B44-437B-9632-497D7E4BE8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1A25C7-478B-4E24-8244-4A12E68E97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3CF0E-9110-4C0B-BB94-DA078D798C7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0914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DC6DB5-113E-419A-8CF8-3F9F5194EE2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FS_XRM: KI#1 &amp; KI#2</a:t>
            </a:r>
            <a:br>
              <a:rPr lang="en-US" dirty="0"/>
            </a:br>
            <a:r>
              <a:rPr lang="en-US" dirty="0"/>
              <a:t>scope clarification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12C96DB-A3A6-45D2-BCBB-E5819FAE47D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F07B0C6D-641E-476C-8994-2D0BD5DFA865}"/>
              </a:ext>
            </a:extLst>
          </p:cNvPr>
          <p:cNvSpPr txBox="1">
            <a:spLocks/>
          </p:cNvSpPr>
          <p:nvPr/>
        </p:nvSpPr>
        <p:spPr>
          <a:xfrm>
            <a:off x="193040" y="371158"/>
            <a:ext cx="11714480" cy="8988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3GPP TSG-SA WG2#151E e-meeting							S2-2204695</a:t>
            </a:r>
          </a:p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en-GB" sz="1800" b="1" dirty="0">
                <a:latin typeface="Arial" panose="020B0604020202020204" pitchFamily="34" charset="0"/>
                <a:cs typeface="Arial" panose="020B0604020202020204" pitchFamily="34" charset="0"/>
              </a:rPr>
              <a:t>16 – 20 May 2022, Elbonia</a:t>
            </a:r>
            <a:endParaRPr lang="en-US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1374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26938A-530D-4DCB-8CFA-C2FDEF1D3D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Issue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C65240-30D0-43FD-B6FD-5898F0B891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SA2#150E there were some solutions addressing KI#1 and KI#2 of TR 23.700-60 (Policy control enhancements to support multi-modality flows coordinated transmission for single UE and for multiple UEs) which were impacting UPF, RAN and/or UE.</a:t>
            </a:r>
          </a:p>
          <a:p>
            <a:r>
              <a:rPr lang="en-US" dirty="0"/>
              <a:t>The authors of this document consider these solutions out of scope of the KI</a:t>
            </a:r>
          </a:p>
        </p:txBody>
      </p:sp>
    </p:spTree>
    <p:extLst>
      <p:ext uri="{BB962C8B-B14F-4D97-AF65-F5344CB8AC3E}">
        <p14:creationId xmlns:p14="http://schemas.microsoft.com/office/powerpoint/2010/main" val="3121954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503B8B-6662-4188-8A5D-2AF689B7C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Why are some solutions out of scope of KI1 and KI2? </a:t>
            </a:r>
            <a:br>
              <a:rPr lang="en-US" sz="3600" dirty="0"/>
            </a:br>
            <a:r>
              <a:rPr lang="en-US" sz="3600" b="1" dirty="0"/>
              <a:t>SP-211646 (approved SID)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509007-53DD-4143-B095-1702D0D070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marR="0" indent="0" hangingPunct="0"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WT#1: </a:t>
            </a:r>
            <a:r>
              <a:rPr lang="en-GB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Enhancements for supporting multi-modality service:</a:t>
            </a:r>
            <a:endParaRPr lang="en-US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466090" marR="0" indent="-285750" hangingPunct="0">
              <a:spcBef>
                <a:spcPts val="0"/>
              </a:spcBef>
              <a:spcAft>
                <a:spcPts val="600"/>
              </a:spcAft>
              <a:buFontTx/>
              <a:buChar char="-"/>
            </a:pPr>
            <a:r>
              <a:rPr lang="en-GB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Study whether and how to enable delivery of related tactile and multi-modal data (e.g., audio, video and haptic data related to a specific time) with an application to the user at a similar time, </a:t>
            </a: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focusing on the need for policy control enhancements </a:t>
            </a:r>
            <a:r>
              <a:rPr lang="en-GB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(e.g. QoS policy coordination). </a:t>
            </a:r>
          </a:p>
          <a:p>
            <a:pPr marL="466090" marR="0" indent="-285750" hangingPunct="0">
              <a:spcBef>
                <a:spcPts val="0"/>
              </a:spcBef>
              <a:spcAft>
                <a:spcPts val="600"/>
              </a:spcAft>
              <a:buFontTx/>
              <a:buChar char="-"/>
            </a:pPr>
            <a:endParaRPr lang="en-US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0" marR="0" indent="0" hangingPunct="0"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WT#2: Enhancements of network exposure to support interaction between 5GS and application</a:t>
            </a:r>
            <a:r>
              <a:rPr 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：</a:t>
            </a:r>
            <a:endParaRPr lang="en-US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180340" marR="0" indent="0" hangingPunct="0"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WT#2.1: </a:t>
            </a:r>
            <a:r>
              <a:rPr lang="en-GB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Study whether and how </a:t>
            </a: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interaction between AF and 5GS </a:t>
            </a:r>
            <a:r>
              <a:rPr lang="en-GB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is needed for application synchronization and QoS </a:t>
            </a: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policy coordination </a:t>
            </a:r>
            <a:r>
              <a:rPr lang="en-GB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among multiple UEs or between multiple QoS flows per UE.</a:t>
            </a:r>
            <a:endParaRPr lang="en-US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0" indent="0">
              <a:buNone/>
            </a:pPr>
            <a:endParaRPr lang="en-US" sz="2400" b="1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US" sz="2400" b="1" dirty="0">
                <a:sym typeface="Wingdings" panose="05000000000000000000" pitchFamily="2" charset="2"/>
              </a:rPr>
              <a:t>Observation: </a:t>
            </a:r>
            <a:r>
              <a:rPr lang="en-US" sz="2400" dirty="0">
                <a:sym typeface="Wingdings" panose="05000000000000000000" pitchFamily="2" charset="2"/>
              </a:rPr>
              <a:t>The wording of the related Work Tasks clearly points to ‘policy control enhancements’ and ‘interaction between AF and 5GS’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424301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E1E6EF-58D1-4DFF-8E98-07C4B09060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Why are some solutions out of scope of KI1 and KI2? </a:t>
            </a:r>
            <a:br>
              <a:rPr lang="en-US" sz="3600" dirty="0"/>
            </a:br>
            <a:r>
              <a:rPr lang="en-US" sz="3600" b="1" dirty="0"/>
              <a:t>Discussion at SA#94E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9FC029-7F9D-4C65-81C8-6049FEB405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15465"/>
            <a:ext cx="10515600" cy="4351338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In SA#94E, as compromise WT#1’s wording was modified as follows (see SP-211646 with revision marks):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and the allocated number of TUs for WT#1 was reduced from 1.5 + 0.75 to 1 + 0.5.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sz="2800" b="1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US" sz="2800" b="1" dirty="0">
                <a:sym typeface="Wingdings" panose="05000000000000000000" pitchFamily="2" charset="2"/>
              </a:rPr>
              <a:t>Observation: </a:t>
            </a:r>
            <a:r>
              <a:rPr lang="en-US" sz="2800" dirty="0">
                <a:sym typeface="Wingdings" panose="05000000000000000000" pitchFamily="2" charset="2"/>
              </a:rPr>
              <a:t>Because of the changes above </a:t>
            </a:r>
            <a:r>
              <a:rPr lang="en-US" dirty="0">
                <a:sym typeface="Wingdings" panose="05000000000000000000" pitchFamily="2" charset="2"/>
              </a:rPr>
              <a:t>i</a:t>
            </a:r>
            <a:r>
              <a:rPr lang="en-US" sz="2800" dirty="0">
                <a:sym typeface="Wingdings" panose="05000000000000000000" pitchFamily="2" charset="2"/>
              </a:rPr>
              <a:t>t is clear that the scope was reduced. If the KIs included more </a:t>
            </a:r>
            <a:r>
              <a:rPr lang="en-US" dirty="0">
                <a:sym typeface="Wingdings" panose="05000000000000000000" pitchFamily="2" charset="2"/>
              </a:rPr>
              <a:t>than</a:t>
            </a:r>
            <a:r>
              <a:rPr lang="en-US" sz="2800" dirty="0">
                <a:sym typeface="Wingdings" panose="05000000000000000000" pitchFamily="2" charset="2"/>
              </a:rPr>
              <a:t> policy control enhancements, then the number of TUs would need to be increased again.</a:t>
            </a:r>
            <a:endParaRPr lang="en-US" sz="2800" dirty="0"/>
          </a:p>
        </p:txBody>
      </p:sp>
      <p:pic>
        <p:nvPicPr>
          <p:cNvPr id="1030" name="Picture 1">
            <a:extLst>
              <a:ext uri="{FF2B5EF4-FFF2-40B4-BE49-F238E27FC236}">
                <a16:creationId xmlns:a16="http://schemas.microsoft.com/office/drawing/2014/main" id="{ADCB1A7C-1D2B-4EA8-B81D-91EEC1D03F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2183" y="2467985"/>
            <a:ext cx="8581617" cy="1026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2">
            <a:extLst>
              <a:ext uri="{FF2B5EF4-FFF2-40B4-BE49-F238E27FC236}">
                <a16:creationId xmlns:a16="http://schemas.microsoft.com/office/drawing/2014/main" id="{62B42A87-88CF-4B4E-B5CF-30DC051D37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9068" y="3876834"/>
            <a:ext cx="6164732" cy="1176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86076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503B8B-6662-4188-8A5D-2AF689B7C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Why are some solutions out of scope of KI1 and KI2?</a:t>
            </a:r>
            <a:br>
              <a:rPr lang="en-US" sz="3600" dirty="0"/>
            </a:br>
            <a:r>
              <a:rPr lang="en-US" sz="3600" b="1" dirty="0"/>
              <a:t>TR 23.700-60v0.1.0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509007-53DD-4143-B095-1702D0D070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 fontScale="85000" lnSpcReduction="10000"/>
          </a:bodyPr>
          <a:lstStyle/>
          <a:p>
            <a:pPr marL="0" marR="0" indent="0">
              <a:spcBef>
                <a:spcPts val="600"/>
              </a:spcBef>
              <a:spcAft>
                <a:spcPts val="900"/>
              </a:spcAft>
              <a:buNone/>
            </a:pPr>
            <a:r>
              <a:rPr lang="en-GB" sz="1800" b="1" dirty="0">
                <a:effectLst/>
                <a:latin typeface="Arial" panose="020B0604020202020204" pitchFamily="34" charset="0"/>
                <a:cs typeface="Times New Roman" panose="02020603050405020304" pitchFamily="18" charset="0"/>
              </a:rPr>
              <a:t>5.1.1	Description (of KI#1)</a:t>
            </a:r>
            <a:endParaRPr lang="en-US" sz="1800" b="1" dirty="0">
              <a:effectLst/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900"/>
              </a:spcAft>
              <a:buNone/>
            </a:pPr>
            <a:r>
              <a:rPr lang="en-GB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[…] In particular, this key issue will study:</a:t>
            </a:r>
            <a:endParaRPr lang="en-US" sz="1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80340" marR="0" indent="0" hangingPunct="0">
              <a:spcBef>
                <a:spcPts val="0"/>
              </a:spcBef>
              <a:spcAft>
                <a:spcPts val="900"/>
              </a:spcAft>
              <a:buNone/>
            </a:pPr>
            <a:r>
              <a:rPr lang="en-GB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	Whether and how to enable, for a </a:t>
            </a:r>
            <a:r>
              <a:rPr lang="en-GB" sz="1800" dirty="0">
                <a:solidFill>
                  <a:srgbClr val="000000"/>
                </a:solidFill>
                <a:effectLst/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single UE</a:t>
            </a:r>
            <a:r>
              <a:rPr lang="en-GB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policy enhancements </a:t>
            </a:r>
            <a:r>
              <a:rPr lang="en-GB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for delivering related tactile and multi-modal data (e.g. audio, video and haptic data related to a specific time) for an application to the user at a similar time (e.g. QoS policy coordination).	</a:t>
            </a:r>
            <a:endParaRPr lang="en-US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60045" marR="0" indent="0" hangingPunct="0">
              <a:spcBef>
                <a:spcPts val="0"/>
              </a:spcBef>
              <a:spcAft>
                <a:spcPts val="900"/>
              </a:spcAft>
              <a:buNone/>
            </a:pPr>
            <a:r>
              <a:rPr lang="en-GB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	</a:t>
            </a: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Potential enhancements to policy control </a:t>
            </a:r>
            <a:r>
              <a:rPr lang="en-GB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to support</a:t>
            </a: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coordination handling at the application</a:t>
            </a:r>
            <a:r>
              <a:rPr lang="en-GB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80340" marR="0" indent="0" hangingPunct="0">
              <a:spcBef>
                <a:spcPts val="0"/>
              </a:spcBef>
              <a:spcAft>
                <a:spcPts val="900"/>
              </a:spcAft>
              <a:buNone/>
            </a:pPr>
            <a:r>
              <a:rPr lang="en-GB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	Whether and </a:t>
            </a: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how interaction between AF and 5GS</a:t>
            </a:r>
            <a:r>
              <a:rPr lang="en-GB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is performed for application synchronization and QoS policy coordination between multiple QoS flows of a </a:t>
            </a:r>
            <a:r>
              <a:rPr lang="en-GB" sz="1800" dirty="0">
                <a:solidFill>
                  <a:srgbClr val="000000"/>
                </a:solidFill>
                <a:effectLst/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single UE</a:t>
            </a:r>
            <a:r>
              <a:rPr lang="en-GB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b="1" dirty="0">
                <a:sym typeface="Wingdings" panose="05000000000000000000" pitchFamily="2" charset="2"/>
              </a:rPr>
              <a:t>Observation: </a:t>
            </a:r>
            <a:r>
              <a:rPr lang="en-US" dirty="0">
                <a:sym typeface="Wingdings" panose="05000000000000000000" pitchFamily="2" charset="2"/>
              </a:rPr>
              <a:t>The wording of KI#1 clearly points to</a:t>
            </a:r>
          </a:p>
          <a:p>
            <a:r>
              <a:rPr lang="en-US" dirty="0">
                <a:sym typeface="Wingdings" panose="05000000000000000000" pitchFamily="2" charset="2"/>
              </a:rPr>
              <a:t>‘Coordination handling at the application’ it is the application that coordinates the traffic, not the 5GS</a:t>
            </a:r>
          </a:p>
          <a:p>
            <a:r>
              <a:rPr lang="en-US" dirty="0">
                <a:sym typeface="Wingdings" panose="05000000000000000000" pitchFamily="2" charset="2"/>
              </a:rPr>
              <a:t>‘policy control enhancements’ and  ‘interaction between AF and 5GS’ (as per Observation 1)</a:t>
            </a:r>
          </a:p>
          <a:p>
            <a:pPr marL="0" indent="0">
              <a:buNone/>
            </a:pPr>
            <a:r>
              <a:rPr lang="en-US" sz="2400" dirty="0">
                <a:sym typeface="Wingdings" panose="05000000000000000000" pitchFamily="2" charset="2"/>
              </a:rPr>
              <a:t>Note: the wording of KI#2 is essentially the same (with the difference of </a:t>
            </a:r>
            <a:r>
              <a:rPr lang="en-US" sz="2400" dirty="0">
                <a:highlight>
                  <a:srgbClr val="00FFFF"/>
                </a:highlight>
                <a:sym typeface="Wingdings" panose="05000000000000000000" pitchFamily="2" charset="2"/>
              </a:rPr>
              <a:t>multiple UEs vs. single UE</a:t>
            </a:r>
            <a:r>
              <a:rPr lang="en-US" sz="2400" dirty="0">
                <a:sym typeface="Wingdings" panose="05000000000000000000" pitchFamily="2" charset="2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0668018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503B8B-6662-4188-8A5D-2AF689B7C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Why are some solutions out of scope of KI1 and KI2?</a:t>
            </a:r>
            <a:br>
              <a:rPr lang="en-US" sz="3600" dirty="0"/>
            </a:br>
            <a:r>
              <a:rPr lang="en-US" sz="3600" b="1" dirty="0"/>
              <a:t>TU estimates table in SP-211646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509007-53DD-4143-B095-1702D0D070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277359"/>
            <a:ext cx="10515600" cy="1899603"/>
          </a:xfrm>
        </p:spPr>
        <p:txBody>
          <a:bodyPr>
            <a:normAutofit/>
          </a:bodyPr>
          <a:lstStyle/>
          <a:p>
            <a:pPr marL="0" marR="0" indent="0">
              <a:spcBef>
                <a:spcPts val="600"/>
              </a:spcBef>
              <a:spcAft>
                <a:spcPts val="900"/>
              </a:spcAft>
              <a:buNone/>
            </a:pPr>
            <a:endParaRPr lang="en-US" sz="2400" b="1" dirty="0"/>
          </a:p>
          <a:p>
            <a:pPr marL="0" marR="0" indent="0">
              <a:spcBef>
                <a:spcPts val="600"/>
              </a:spcBef>
              <a:spcAft>
                <a:spcPts val="900"/>
              </a:spcAft>
              <a:buNone/>
            </a:pPr>
            <a:r>
              <a:rPr lang="en-US" sz="2400" b="1" dirty="0"/>
              <a:t>Observation: </a:t>
            </a:r>
            <a:r>
              <a:rPr lang="en-US" sz="2400" dirty="0"/>
              <a:t>while this table is helpful for understanding the amount of work expected for the different WTs/KIs, we cannot expect that this takes precedence over the text of the WTs/KIs.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1C3ECD-DFDC-438F-8533-111F10668E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097977"/>
            <a:ext cx="10538922" cy="2049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3281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F4B601-948B-48CC-BB57-CC3BD05058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Potential ways </a:t>
            </a:r>
            <a:r>
              <a:rPr lang="en-US" dirty="0"/>
              <a:t>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7AA6ED-6DD6-49FB-95BB-90A811329B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Option 1:</a:t>
            </a:r>
          </a:p>
          <a:p>
            <a:pPr lvl="1"/>
            <a:r>
              <a:rPr lang="en-US" dirty="0"/>
              <a:t>Capture in the TR only solutions that affect only policies and 5GS-AF coordination (i.e., PCF, PCC rules)</a:t>
            </a:r>
          </a:p>
          <a:p>
            <a:r>
              <a:rPr lang="en-US" dirty="0"/>
              <a:t>Option 2:</a:t>
            </a:r>
          </a:p>
          <a:p>
            <a:pPr lvl="1"/>
            <a:r>
              <a:rPr lang="en-US" dirty="0"/>
              <a:t>Clarify and expand the scope of the KI and related WT</a:t>
            </a:r>
          </a:p>
          <a:p>
            <a:pPr lvl="1"/>
            <a:r>
              <a:rPr lang="en-US" dirty="0"/>
              <a:t>Increase number of required TUs (</a:t>
            </a:r>
            <a:r>
              <a:rPr lang="en-US" dirty="0">
                <a:highlight>
                  <a:srgbClr val="FFFF00"/>
                </a:highlight>
              </a:rPr>
              <a:t>+0.5 </a:t>
            </a:r>
            <a:r>
              <a:rPr lang="en-US" dirty="0"/>
              <a:t>for study, </a:t>
            </a:r>
            <a:r>
              <a:rPr lang="en-US" dirty="0">
                <a:highlight>
                  <a:srgbClr val="FFFF00"/>
                </a:highlight>
              </a:rPr>
              <a:t>+0.25</a:t>
            </a:r>
            <a:r>
              <a:rPr lang="en-US" dirty="0"/>
              <a:t> for normative)</a:t>
            </a:r>
          </a:p>
          <a:p>
            <a:pPr lvl="1"/>
            <a:r>
              <a:rPr lang="en-US" dirty="0"/>
              <a:t>Capture in the TR also solutions affecting other parts of the system</a:t>
            </a:r>
          </a:p>
        </p:txBody>
      </p:sp>
    </p:spTree>
    <p:extLst>
      <p:ext uri="{BB962C8B-B14F-4D97-AF65-F5344CB8AC3E}">
        <p14:creationId xmlns:p14="http://schemas.microsoft.com/office/powerpoint/2010/main" val="41951451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688</Words>
  <Application>Microsoft Office PowerPoint</Application>
  <PresentationFormat>Widescreen</PresentationFormat>
  <Paragraphs>43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Office Theme</vt:lpstr>
      <vt:lpstr>FS_XRM: KI#1 &amp; KI#2 scope clarification</vt:lpstr>
      <vt:lpstr>Issue</vt:lpstr>
      <vt:lpstr>Why are some solutions out of scope of KI1 and KI2?  SP-211646 (approved SID)</vt:lpstr>
      <vt:lpstr>Why are some solutions out of scope of KI1 and KI2?  Discussion at SA#94E</vt:lpstr>
      <vt:lpstr>Why are some solutions out of scope of KI1 and KI2? TR 23.700-60v0.1.0</vt:lpstr>
      <vt:lpstr>Why are some solutions out of scope of KI1 and KI2? TU estimates table in SP-211646</vt:lpstr>
      <vt:lpstr>Potential ways forward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Dario Serafino Tonesi</dc:creator>
  <cp:lastModifiedBy>Qualcomm User</cp:lastModifiedBy>
  <cp:revision>22</cp:revision>
  <dcterms:created xsi:type="dcterms:W3CDTF">2022-04-21T13:09:27Z</dcterms:created>
  <dcterms:modified xsi:type="dcterms:W3CDTF">2022-05-06T21:01:13Z</dcterms:modified>
</cp:coreProperties>
</file>