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9"/>
  </p:notesMasterIdLst>
  <p:handoutMasterIdLst>
    <p:handoutMasterId r:id="rId10"/>
  </p:handoutMasterIdLst>
  <p:sldIdLst>
    <p:sldId id="341" r:id="rId5"/>
    <p:sldId id="363" r:id="rId6"/>
    <p:sldId id="364" r:id="rId7"/>
    <p:sldId id="365" r:id="rId8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607" autoAdjust="0"/>
    <p:restoredTop sz="86044" autoAdjust="0"/>
  </p:normalViewPr>
  <p:slideViewPr>
    <p:cSldViewPr snapToGrid="0">
      <p:cViewPr varScale="1">
        <p:scale>
          <a:sx n="96" d="100"/>
          <a:sy n="96" d="100"/>
        </p:scale>
        <p:origin x="918" y="9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78" d="100"/>
          <a:sy n="78" d="100"/>
        </p:scale>
        <p:origin x="3948" y="90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0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evin Flynn" userId="8512d3b6-9e1b-4dce-bd11-e4335739214c" providerId="ADAL" clId="{5FEC037C-5135-422F-A7A0-A6F4C6D26DAA}"/>
    <pc:docChg chg="modMainMaster">
      <pc:chgData name="Kevin Flynn" userId="8512d3b6-9e1b-4dce-bd11-e4335739214c" providerId="ADAL" clId="{5FEC037C-5135-422F-A7A0-A6F4C6D26DAA}" dt="2022-01-08T13:43:11.136" v="7" actId="20577"/>
      <pc:docMkLst>
        <pc:docMk/>
      </pc:docMkLst>
      <pc:sldMasterChg chg="modSp mod">
        <pc:chgData name="Kevin Flynn" userId="8512d3b6-9e1b-4dce-bd11-e4335739214c" providerId="ADAL" clId="{5FEC037C-5135-422F-A7A0-A6F4C6D26DAA}" dt="2022-01-08T13:43:11.136" v="7" actId="20577"/>
        <pc:sldMasterMkLst>
          <pc:docMk/>
          <pc:sldMasterMk cId="0" sldId="2147485146"/>
        </pc:sldMasterMkLst>
        <pc:spChg chg="mod">
          <ac:chgData name="Kevin Flynn" userId="8512d3b6-9e1b-4dce-bd11-e4335739214c" providerId="ADAL" clId="{5FEC037C-5135-422F-A7A0-A6F4C6D26DAA}" dt="2022-01-08T13:43:11.136" v="7" actId="20577"/>
          <ac:spMkLst>
            <pc:docMk/>
            <pc:sldMasterMk cId="0" sldId="2147485146"/>
            <ac:spMk id="9" creationId="{ED4BE506-C0F9-461F-89BC-4B3F6F61A38D}"/>
          </ac:spMkLst>
        </pc:spChg>
        <pc:spChg chg="mod">
          <ac:chgData name="Kevin Flynn" userId="8512d3b6-9e1b-4dce-bd11-e4335739214c" providerId="ADAL" clId="{5FEC037C-5135-422F-A7A0-A6F4C6D26DAA}" dt="2022-01-08T13:43:03.480" v="3" actId="20577"/>
          <ac:spMkLst>
            <pc:docMk/>
            <pc:sldMasterMk cId="0" sldId="2147485146"/>
            <ac:spMk id="11" creationId="{AA2802BD-1B72-4AD1-8184-0FD099607084}"/>
          </ac:spMkLst>
        </pc:spChg>
      </pc:sldMasterChg>
    </pc:docChg>
  </pc:docChgLst>
  <pc:docChgLst>
    <pc:chgData name="Kevin Flynn" userId="8512d3b6-9e1b-4dce-bd11-e4335739214c" providerId="ADAL" clId="{FF3B571D-72DD-4010-A68E-2ADC139F31DB}"/>
    <pc:docChg chg="modMainMaster">
      <pc:chgData name="Kevin Flynn" userId="8512d3b6-9e1b-4dce-bd11-e4335739214c" providerId="ADAL" clId="{FF3B571D-72DD-4010-A68E-2ADC139F31DB}" dt="2021-10-14T13:09:27.621" v="8" actId="21"/>
      <pc:docMkLst>
        <pc:docMk/>
      </pc:docMkLst>
      <pc:sldMasterChg chg="modSp mod modSldLayout">
        <pc:chgData name="Kevin Flynn" userId="8512d3b6-9e1b-4dce-bd11-e4335739214c" providerId="ADAL" clId="{FF3B571D-72DD-4010-A68E-2ADC139F31DB}" dt="2021-10-14T13:09:27.621" v="8" actId="21"/>
        <pc:sldMasterMkLst>
          <pc:docMk/>
          <pc:sldMasterMk cId="0" sldId="2147485146"/>
        </pc:sldMasterMkLst>
        <pc:spChg chg="mod">
          <ac:chgData name="Kevin Flynn" userId="8512d3b6-9e1b-4dce-bd11-e4335739214c" providerId="ADAL" clId="{FF3B571D-72DD-4010-A68E-2ADC139F31DB}" dt="2021-10-14T13:09:01.249" v="3" actId="20577"/>
          <ac:spMkLst>
            <pc:docMk/>
            <pc:sldMasterMk cId="0" sldId="2147485146"/>
            <ac:spMk id="11" creationId="{AA2802BD-1B72-4AD1-8184-0FD099607084}"/>
          </ac:spMkLst>
        </pc:spChg>
        <pc:sldLayoutChg chg="delSp modSp mod">
          <pc:chgData name="Kevin Flynn" userId="8512d3b6-9e1b-4dce-bd11-e4335739214c" providerId="ADAL" clId="{FF3B571D-72DD-4010-A68E-2ADC139F31DB}" dt="2021-10-14T13:09:27.621" v="8" actId="21"/>
          <pc:sldLayoutMkLst>
            <pc:docMk/>
            <pc:sldMasterMk cId="0" sldId="2147485146"/>
            <pc:sldLayoutMk cId="2576406219" sldId="2147485163"/>
          </pc:sldLayoutMkLst>
          <pc:spChg chg="del mod">
            <ac:chgData name="Kevin Flynn" userId="8512d3b6-9e1b-4dce-bd11-e4335739214c" providerId="ADAL" clId="{FF3B571D-72DD-4010-A68E-2ADC139F31DB}" dt="2021-10-14T13:09:27.621" v="8" actId="21"/>
            <ac:spMkLst>
              <pc:docMk/>
              <pc:sldMasterMk cId="0" sldId="2147485146"/>
              <pc:sldLayoutMk cId="2576406219" sldId="2147485163"/>
              <ac:spMk id="4" creationId="{BB8994A5-D808-4BF9-9C30-40F75349FF45}"/>
            </ac:spMkLst>
          </pc:spChg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="" xmlns:a16="http://schemas.microsoft.com/office/drawing/2014/main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="" xmlns:a16="http://schemas.microsoft.com/office/drawing/2014/main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="" xmlns:a16="http://schemas.microsoft.com/office/drawing/2014/main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="" xmlns:a16="http://schemas.microsoft.com/office/drawing/2014/main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="" xmlns:a16="http://schemas.microsoft.com/office/drawing/2014/main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="" xmlns:a16="http://schemas.microsoft.com/office/drawing/2014/main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="" xmlns:a16="http://schemas.microsoft.com/office/drawing/2014/main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="" xmlns:a16="http://schemas.microsoft.com/office/drawing/2014/main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="" xmlns:a16="http://schemas.microsoft.com/office/drawing/2014/main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="" xmlns:a16="http://schemas.microsoft.com/office/drawing/2014/main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5123575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pPr>
                <a:defRPr/>
              </a:pPr>
              <a:t>1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8472886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=""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=""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=""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=""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=""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2022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=""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=""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1" name="Text Box 14">
            <a:extLst>
              <a:ext uri="{FF2B5EF4-FFF2-40B4-BE49-F238E27FC236}">
                <a16:creationId xmlns="" xmlns:a16="http://schemas.microsoft.com/office/drawing/2014/main" id="{AA2802BD-1B72-4AD1-8184-0FD09960708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33350" y="36513"/>
            <a:ext cx="260191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zh-CN" sz="1000" b="1" kern="120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3GPP TSG-WG SA2 Meeting #150E </a:t>
            </a:r>
            <a:r>
              <a:rPr lang="sv-SE" altLang="en-US" sz="1200" b="1" dirty="0">
                <a:latin typeface="Arial "/>
              </a:rPr>
              <a:t>	</a:t>
            </a:r>
          </a:p>
          <a:p>
            <a:pPr eaLnBrk="1" hangingPunct="1">
              <a:defRPr/>
            </a:pPr>
            <a:r>
              <a:rPr lang="en-GB" altLang="zh-CN" sz="1000" b="1" kern="120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Elbonia, April 6 – 12, 2022</a:t>
            </a:r>
            <a:endParaRPr lang="sv-SE" altLang="en-US" sz="1200" b="1" dirty="0">
              <a:latin typeface="Arial "/>
            </a:endParaRPr>
          </a:p>
        </p:txBody>
      </p:sp>
      <p:sp>
        <p:nvSpPr>
          <p:cNvPr id="13" name="Text Box 14">
            <a:extLst>
              <a:ext uri="{FF2B5EF4-FFF2-40B4-BE49-F238E27FC236}">
                <a16:creationId xmlns="" xmlns:a16="http://schemas.microsoft.com/office/drawing/2014/main" id="{AF4006C6-1A95-4284-A498-917EA49F0F9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271793" y="11004"/>
            <a:ext cx="260032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i="1" dirty="0" smtClean="0">
                <a:latin typeface="Arial "/>
              </a:rPr>
              <a:t>S2-2202989 </a:t>
            </a:r>
          </a:p>
          <a:p>
            <a:pPr algn="r" eaLnBrk="1" hangingPunct="1">
              <a:defRPr/>
            </a:pPr>
            <a:r>
              <a:rPr lang="sv-SE" altLang="en-US" sz="1200" b="1" i="1" dirty="0" smtClean="0">
                <a:latin typeface="Arial "/>
              </a:rPr>
              <a:t>	</a:t>
            </a:r>
            <a:r>
              <a:rPr lang="sv-SE" altLang="en-US" sz="1200" b="1" i="1" dirty="0" smtClean="0">
                <a:solidFill>
                  <a:srgbClr val="0070C0"/>
                </a:solidFill>
                <a:latin typeface="Arial "/>
              </a:rPr>
              <a:t>was S2-220xxxx</a:t>
            </a:r>
            <a:r>
              <a:rPr lang="sv-SE" altLang="en-US" sz="1200" b="1" dirty="0" smtClean="0">
                <a:latin typeface="Arial "/>
              </a:rPr>
              <a:t>	</a:t>
            </a:r>
            <a:endParaRPr lang="sv-SE" altLang="en-US" sz="1200" b="1" dirty="0">
              <a:latin typeface="Arial 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</p:sldLayoutIdLst>
  <p:transition>
    <p:wipe dir="r"/>
  </p:transition>
  <p:timing>
    <p:tnLst>
      <p:par>
        <p:cTn id="1" dur="indefinite" restart="never" nodeType="tmRoot"/>
      </p:par>
    </p:tnLst>
  </p:timing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="" xmlns:a16="http://schemas.microsoft.com/office/drawing/2014/main" id="{6BFCA172-672F-4297-B767-9F7EDE373F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47888" y="1709739"/>
            <a:ext cx="7886700" cy="1965616"/>
          </a:xfrm>
        </p:spPr>
        <p:txBody>
          <a:bodyPr/>
          <a:lstStyle/>
          <a:p>
            <a:pPr eaLnBrk="1" hangingPunct="1"/>
            <a:r>
              <a:rPr lang="en-US" altLang="zh-CN" dirty="0" smtClean="0"/>
              <a:t>FS_GMEC Status Report</a:t>
            </a:r>
            <a:endParaRPr lang="en-GB" altLang="en-US" dirty="0"/>
          </a:p>
        </p:txBody>
      </p:sp>
      <p:sp>
        <p:nvSpPr>
          <p:cNvPr id="5123" name="Text Placeholder 2">
            <a:extLst>
              <a:ext uri="{FF2B5EF4-FFF2-40B4-BE49-F238E27FC236}">
                <a16:creationId xmlns="" xmlns:a16="http://schemas.microsoft.com/office/drawing/2014/main" id="{9FAD3684-801E-4E1E-85EB-F5F3E5D37277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2147888" y="4127824"/>
            <a:ext cx="7886700" cy="1500187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 dirty="0" smtClean="0"/>
              <a:t>&lt;Qianghua Zhu&gt;</a:t>
            </a:r>
            <a:endParaRPr lang="en-GB" altLang="en-US" dirty="0"/>
          </a:p>
          <a:p>
            <a:pPr marL="0" indent="0" eaLnBrk="1" hangingPunct="1">
              <a:buFontTx/>
              <a:buNone/>
            </a:pPr>
            <a:r>
              <a:rPr lang="en-GB" altLang="en-US" dirty="0" smtClean="0"/>
              <a:t>&lt;</a:t>
            </a:r>
            <a:r>
              <a:rPr lang="en-US" altLang="zh-CN" dirty="0"/>
              <a:t>Primary Rapporteur</a:t>
            </a:r>
            <a:r>
              <a:rPr lang="en-GB" altLang="en-US" dirty="0" smtClean="0"/>
              <a:t>, Huawei&gt;</a:t>
            </a:r>
            <a:endParaRPr lang="en-GB" altLang="en-US" dirty="0"/>
          </a:p>
          <a:p>
            <a:pPr marL="0" indent="0" eaLnBrk="1" hangingPunct="1">
              <a:buFontTx/>
              <a:buNone/>
            </a:pPr>
            <a:r>
              <a:rPr lang="en-GB" altLang="en-US" dirty="0" smtClean="0"/>
              <a:t>&lt;</a:t>
            </a:r>
            <a:r>
              <a:rPr lang="de-DE" altLang="zh-CN" dirty="0"/>
              <a:t>Sang-Jun Moon</a:t>
            </a:r>
            <a:r>
              <a:rPr lang="en-GB" altLang="en-US" dirty="0" smtClean="0"/>
              <a:t>&gt;</a:t>
            </a:r>
            <a:endParaRPr lang="en-GB" altLang="en-US" dirty="0"/>
          </a:p>
          <a:p>
            <a:pPr marL="0" indent="0" eaLnBrk="1" hangingPunct="1">
              <a:buFontTx/>
              <a:buNone/>
            </a:pPr>
            <a:r>
              <a:rPr lang="en-GB" altLang="en-US" dirty="0" smtClean="0"/>
              <a:t>&lt;</a:t>
            </a:r>
            <a:r>
              <a:rPr lang="en-GB" altLang="zh-CN" dirty="0"/>
              <a:t>Secondary</a:t>
            </a:r>
            <a:r>
              <a:rPr lang="en-US" altLang="zh-CN" dirty="0"/>
              <a:t> Rapporteur</a:t>
            </a:r>
            <a:r>
              <a:rPr lang="en-GB" altLang="en-US" dirty="0" smtClean="0"/>
              <a:t>, Samsung&gt;</a:t>
            </a:r>
            <a:endParaRPr lang="en-GB" altLang="en-US" dirty="0"/>
          </a:p>
          <a:p>
            <a:pPr marL="0" indent="0" eaLnBrk="1" hangingPunct="1">
              <a:buFontTx/>
              <a:buNone/>
            </a:pPr>
            <a:endParaRPr lang="en-GB" altLang="en-US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="" xmlns:a16="http://schemas.microsoft.com/office/drawing/2014/main" id="{39BD4D34-87E7-4105-B586-4767AFA2F0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de-DE" b="1" dirty="0" smtClean="0"/>
              <a:t>FS_</a:t>
            </a:r>
            <a:r>
              <a:rPr lang="en-US" altLang="zh-CN" b="1" dirty="0" smtClean="0"/>
              <a:t>GMEC</a:t>
            </a:r>
            <a:r>
              <a:rPr lang="en-US" altLang="de-DE" b="1" dirty="0" smtClean="0"/>
              <a:t> </a:t>
            </a:r>
            <a:r>
              <a:rPr lang="en-US" altLang="zh-CN" b="1" dirty="0" smtClean="0"/>
              <a:t>S</a:t>
            </a:r>
            <a:r>
              <a:rPr lang="en-US" altLang="de-DE" b="1" dirty="0" smtClean="0"/>
              <a:t>tatus </a:t>
            </a:r>
            <a:r>
              <a:rPr lang="en-US" altLang="de-DE" b="1" dirty="0"/>
              <a:t>after </a:t>
            </a:r>
            <a:r>
              <a:rPr lang="en-US" altLang="de-DE" b="1" dirty="0" smtClean="0"/>
              <a:t>SA2#150E</a:t>
            </a:r>
            <a:endParaRPr lang="en-GB" altLang="en-US" dirty="0"/>
          </a:p>
        </p:txBody>
      </p:sp>
      <p:sp>
        <p:nvSpPr>
          <p:cNvPr id="6147" name="Content Placeholder 2">
            <a:extLst>
              <a:ext uri="{FF2B5EF4-FFF2-40B4-BE49-F238E27FC236}">
                <a16:creationId xmlns="" xmlns:a16="http://schemas.microsoft.com/office/drawing/2014/main" id="{33CFEE74-7B51-47B2-8BC9-945D38E983E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8501" y="2931064"/>
            <a:ext cx="10515600" cy="3327693"/>
          </a:xfrm>
        </p:spPr>
        <p:txBody>
          <a:bodyPr/>
          <a:lstStyle/>
          <a:p>
            <a:r>
              <a:rPr lang="en-US" altLang="en-US" sz="1600" dirty="0" smtClean="0"/>
              <a:t>General</a:t>
            </a:r>
          </a:p>
          <a:p>
            <a:pPr lvl="1"/>
            <a:r>
              <a:rPr lang="en-US" altLang="zh-CN" sz="1200" dirty="0" smtClean="0"/>
              <a:t>FS_GMEC TR 23.700-74 v0.2.0 will be available after </a:t>
            </a:r>
            <a:r>
              <a:rPr lang="de-DE" altLang="de-DE" sz="1200" dirty="0" smtClean="0"/>
              <a:t>SA2#150E meeting</a:t>
            </a:r>
            <a:r>
              <a:rPr lang="en-US" altLang="de-DE" sz="1200" dirty="0" smtClean="0"/>
              <a:t>, this includes TR skeleton, </a:t>
            </a:r>
            <a:r>
              <a:rPr lang="en-US" altLang="de-DE" sz="1200" dirty="0"/>
              <a:t>TR scope, Architecture Assumptions </a:t>
            </a:r>
            <a:r>
              <a:rPr lang="en-US" altLang="de-DE" sz="1200" dirty="0" smtClean="0"/>
              <a:t>and Requirements, definitions of terms and abbreviations, 5 key issues, 17 solutions</a:t>
            </a:r>
            <a:endParaRPr lang="de-DE" altLang="de-DE" sz="1200" dirty="0" smtClean="0"/>
          </a:p>
          <a:p>
            <a:pPr lvl="1"/>
            <a:r>
              <a:rPr lang="de-DE" altLang="en-US" sz="1200" dirty="0" smtClean="0"/>
              <a:t>Total TUs requested for FS_GMEC is 5.75 TUs, of which 2 TU has been used </a:t>
            </a:r>
            <a:r>
              <a:rPr lang="en-US" altLang="zh-CN" sz="1200" dirty="0" smtClean="0"/>
              <a:t>after </a:t>
            </a:r>
            <a:r>
              <a:rPr lang="de-DE" altLang="de-DE" sz="1200" dirty="0" smtClean="0"/>
              <a:t>SA2#150E meeting, and 3.75 TUs are left</a:t>
            </a:r>
            <a:endParaRPr lang="en-US" altLang="en-US" sz="1200" dirty="0" smtClean="0"/>
          </a:p>
          <a:p>
            <a:r>
              <a:rPr lang="en-US" altLang="en-US" sz="1600" dirty="0" smtClean="0"/>
              <a:t>Updates at SA2#150E</a:t>
            </a:r>
          </a:p>
          <a:p>
            <a:pPr lvl="1"/>
            <a:r>
              <a:rPr lang="en-US" altLang="zh-CN" sz="1200" dirty="0" smtClean="0"/>
              <a:t>19 PCRs are agreed in total</a:t>
            </a:r>
          </a:p>
          <a:p>
            <a:pPr lvl="1"/>
            <a:r>
              <a:rPr lang="en-US" altLang="zh-CN" sz="1200" dirty="0" smtClean="0"/>
              <a:t>1 </a:t>
            </a:r>
            <a:r>
              <a:rPr lang="en-US" altLang="zh-CN" sz="1200" dirty="0"/>
              <a:t>PCR agreed for </a:t>
            </a:r>
            <a:r>
              <a:rPr lang="en-US" altLang="de-DE" sz="1200" dirty="0"/>
              <a:t>Architecture Assumptions and Requirements</a:t>
            </a:r>
          </a:p>
          <a:p>
            <a:pPr lvl="1"/>
            <a:r>
              <a:rPr lang="en-US" altLang="zh-CN" sz="1200" dirty="0" smtClean="0"/>
              <a:t>5 PCRs for new solution and 1 PCR for solution update are agreed for Key Issue #1: </a:t>
            </a:r>
            <a:r>
              <a:rPr lang="en-GB" altLang="zh-CN" sz="1200" dirty="0" smtClean="0"/>
              <a:t>Enhance group attribute management</a:t>
            </a:r>
          </a:p>
          <a:p>
            <a:pPr lvl="1"/>
            <a:r>
              <a:rPr lang="en-US" altLang="zh-CN" sz="1200" dirty="0" smtClean="0"/>
              <a:t>2 PCRs for new solution and 1 PCR for solution update are agreed for Key Issue #2: </a:t>
            </a:r>
            <a:r>
              <a:rPr lang="en-GB" altLang="zh-CN" sz="1200" dirty="0" smtClean="0"/>
              <a:t>Enhance </a:t>
            </a:r>
            <a:r>
              <a:rPr lang="en-GB" altLang="zh-CN" sz="1200" dirty="0"/>
              <a:t>group status event </a:t>
            </a:r>
            <a:r>
              <a:rPr lang="en-GB" altLang="zh-CN" sz="1200" dirty="0" smtClean="0"/>
              <a:t>reporting</a:t>
            </a:r>
          </a:p>
          <a:p>
            <a:pPr lvl="1"/>
            <a:r>
              <a:rPr lang="en-US" altLang="zh-CN" sz="1200" dirty="0" smtClean="0"/>
              <a:t>1 PCR for solution update is agreed for Key </a:t>
            </a:r>
            <a:r>
              <a:rPr lang="en-US" altLang="zh-CN" sz="1200" dirty="0"/>
              <a:t>Issue </a:t>
            </a:r>
            <a:r>
              <a:rPr lang="en-US" altLang="zh-CN" sz="1200" dirty="0" smtClean="0"/>
              <a:t>#3: </a:t>
            </a:r>
            <a:r>
              <a:rPr lang="en-GB" altLang="zh-CN" sz="1200" dirty="0" smtClean="0"/>
              <a:t>NEF </a:t>
            </a:r>
            <a:r>
              <a:rPr lang="en-GB" altLang="zh-CN" sz="1200" dirty="0"/>
              <a:t>exposure framework for provisioning of traffic characteristics and monitoring of performance </a:t>
            </a:r>
            <a:r>
              <a:rPr lang="en-GB" altLang="zh-CN" sz="1200" dirty="0" smtClean="0"/>
              <a:t>characteristics</a:t>
            </a:r>
          </a:p>
          <a:p>
            <a:pPr lvl="1"/>
            <a:r>
              <a:rPr lang="en-US" altLang="zh-CN" sz="1200" dirty="0"/>
              <a:t>1 PCR for key </a:t>
            </a:r>
            <a:r>
              <a:rPr lang="en-US" altLang="zh-CN" sz="1200" dirty="0" smtClean="0"/>
              <a:t>issue update</a:t>
            </a:r>
            <a:r>
              <a:rPr lang="en-US" altLang="zh-CN" sz="1200" dirty="0"/>
              <a:t>, 1 PCR for </a:t>
            </a:r>
            <a:r>
              <a:rPr lang="en-US" altLang="zh-CN" sz="1200" dirty="0" smtClean="0"/>
              <a:t>new solution and 4 PCRs for solution update are agreed for Key </a:t>
            </a:r>
            <a:r>
              <a:rPr lang="en-US" altLang="zh-CN" sz="1200" dirty="0"/>
              <a:t>Issue </a:t>
            </a:r>
            <a:r>
              <a:rPr lang="en-US" altLang="zh-CN" sz="1200" dirty="0" smtClean="0"/>
              <a:t>#4: </a:t>
            </a:r>
            <a:r>
              <a:rPr lang="en-GB" altLang="zh-CN" sz="1200" dirty="0" smtClean="0"/>
              <a:t>Multiple </a:t>
            </a:r>
            <a:r>
              <a:rPr lang="en-GB" altLang="zh-CN" sz="1200" dirty="0"/>
              <a:t>SMFs for VN group </a:t>
            </a:r>
            <a:r>
              <a:rPr lang="en-GB" altLang="zh-CN" sz="1200" dirty="0" smtClean="0"/>
              <a:t>communication</a:t>
            </a:r>
          </a:p>
          <a:p>
            <a:pPr lvl="1"/>
            <a:r>
              <a:rPr lang="en-US" altLang="zh-CN" sz="1200" dirty="0" smtClean="0"/>
              <a:t>1 </a:t>
            </a:r>
            <a:r>
              <a:rPr lang="en-US" altLang="zh-CN" sz="1200" dirty="0"/>
              <a:t>PCR for </a:t>
            </a:r>
            <a:r>
              <a:rPr lang="en-US" altLang="zh-CN" sz="1200" dirty="0" smtClean="0"/>
              <a:t>new </a:t>
            </a:r>
            <a:r>
              <a:rPr lang="en-US" altLang="zh-CN" sz="1200" dirty="0"/>
              <a:t>solution and </a:t>
            </a:r>
            <a:r>
              <a:rPr lang="en-US" altLang="zh-CN" sz="1200" dirty="0" smtClean="0"/>
              <a:t>2 PCRs </a:t>
            </a:r>
            <a:r>
              <a:rPr lang="en-US" altLang="zh-CN" sz="1200" dirty="0"/>
              <a:t>for </a:t>
            </a:r>
            <a:r>
              <a:rPr lang="en-US" altLang="zh-CN" sz="1200" dirty="0" smtClean="0"/>
              <a:t>solution </a:t>
            </a:r>
            <a:r>
              <a:rPr lang="en-US" altLang="zh-CN" sz="1200" dirty="0"/>
              <a:t>update are </a:t>
            </a:r>
            <a:r>
              <a:rPr lang="en-US" altLang="zh-CN" sz="1200" dirty="0" smtClean="0"/>
              <a:t>agreed for Key </a:t>
            </a:r>
            <a:r>
              <a:rPr lang="en-US" altLang="zh-CN" sz="1200" dirty="0"/>
              <a:t>Issue </a:t>
            </a:r>
            <a:r>
              <a:rPr lang="en-US" altLang="zh-CN" sz="1200" dirty="0" smtClean="0"/>
              <a:t>#5: </a:t>
            </a:r>
            <a:r>
              <a:rPr lang="en-GB" altLang="zh-CN" sz="1200" dirty="0" smtClean="0"/>
              <a:t>Allowing </a:t>
            </a:r>
            <a:r>
              <a:rPr lang="en-GB" altLang="zh-CN" sz="1200" dirty="0"/>
              <a:t>UE to simultaneously send data to different groups with different QoS policy</a:t>
            </a:r>
            <a:endParaRPr lang="en-US" altLang="en-US" sz="1200" dirty="0" smtClean="0"/>
          </a:p>
          <a:p>
            <a:pPr lvl="1"/>
            <a:endParaRPr lang="en-US" altLang="en-US" sz="1200" dirty="0" smtClean="0"/>
          </a:p>
        </p:txBody>
      </p:sp>
      <p:graphicFrame>
        <p:nvGraphicFramePr>
          <p:cNvPr id="4" name="Content Placeholder 8">
            <a:extLst>
              <a:ext uri="{FF2B5EF4-FFF2-40B4-BE49-F238E27FC236}">
                <a16:creationId xmlns="" xmlns:a16="http://schemas.microsoft.com/office/drawing/2014/main" id="{542FBB54-B6B3-47FA-AF8E-F1894DC52459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604720310"/>
              </p:ext>
            </p:extLst>
          </p:nvPr>
        </p:nvGraphicFramePr>
        <p:xfrm>
          <a:off x="1690965" y="1804297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FS_GMEC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Study on generic group management, exposure and communication enhancements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25% </a:t>
                      </a: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&gt; </a:t>
                      </a: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highlight>
                            <a:srgbClr val="FFFF00"/>
                          </a:highlight>
                          <a:latin typeface="+mn-lt"/>
                          <a:ea typeface="+mn-ea"/>
                          <a:cs typeface="+mn-cs"/>
                        </a:rPr>
                        <a:t>50%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highlight>
                          <a:srgbClr val="FFFF00"/>
                        </a:highlight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Sept. 2022</a:t>
                      </a:r>
                      <a:endParaRPr kumimoji="0" lang="en-US" sz="1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SP-211603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=""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de-DE" b="1" dirty="0" smtClean="0"/>
              <a:t>FS_GMEC </a:t>
            </a:r>
            <a:r>
              <a:rPr lang="en-US" altLang="de-DE" b="1" dirty="0"/>
              <a:t>Status at </a:t>
            </a:r>
            <a:r>
              <a:rPr lang="en-US" altLang="de-DE" b="1" dirty="0" smtClean="0"/>
              <a:t>SA#96</a:t>
            </a:r>
            <a:endParaRPr lang="en-GB" altLang="en-US" dirty="0"/>
          </a:p>
        </p:txBody>
      </p:sp>
      <p:sp>
        <p:nvSpPr>
          <p:cNvPr id="7171" name="Content Placeholder 2">
            <a:extLst>
              <a:ext uri="{FF2B5EF4-FFF2-40B4-BE49-F238E27FC236}">
                <a16:creationId xmlns="" xmlns:a16="http://schemas.microsoft.com/office/drawing/2014/main" id="{8B215120-9330-4C24-86C0-93DB3C460B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5136" y="2851167"/>
            <a:ext cx="11155532" cy="3473337"/>
          </a:xfrm>
        </p:spPr>
        <p:txBody>
          <a:bodyPr/>
          <a:lstStyle/>
          <a:p>
            <a:r>
              <a:rPr lang="de-DE" altLang="de-DE" sz="1400" kern="0" dirty="0"/>
              <a:t>Progress since </a:t>
            </a:r>
            <a:r>
              <a:rPr lang="de-DE" altLang="de-DE" sz="1400" kern="0" dirty="0" smtClean="0"/>
              <a:t>SA#95:</a:t>
            </a:r>
          </a:p>
          <a:p>
            <a:pPr lvl="1"/>
            <a:r>
              <a:rPr lang="en-US" altLang="de-DE" sz="1200" dirty="0" smtClean="0"/>
              <a:t>Agree: 1 PCR for Architecture </a:t>
            </a:r>
            <a:r>
              <a:rPr lang="en-US" altLang="de-DE" sz="1200" dirty="0"/>
              <a:t>Requirements </a:t>
            </a:r>
            <a:r>
              <a:rPr lang="en-US" altLang="de-DE" sz="1200" dirty="0" smtClean="0"/>
              <a:t>update, 1 PCR for key issue update, 9 PCRs for new solution, 8 </a:t>
            </a:r>
            <a:r>
              <a:rPr lang="en-US" altLang="de-DE" sz="1200" dirty="0"/>
              <a:t>PCRs for </a:t>
            </a:r>
            <a:r>
              <a:rPr lang="en-US" altLang="de-DE" sz="1200" dirty="0" smtClean="0"/>
              <a:t>solution update</a:t>
            </a:r>
            <a:endParaRPr lang="de-DE" altLang="de-DE" sz="1200" dirty="0"/>
          </a:p>
          <a:p>
            <a:r>
              <a:rPr lang="en-US" altLang="en-US" sz="1400" dirty="0" smtClean="0"/>
              <a:t>RAN/CT </a:t>
            </a:r>
            <a:r>
              <a:rPr lang="en-US" altLang="en-US" sz="1400" dirty="0"/>
              <a:t>impacts and </a:t>
            </a:r>
            <a:r>
              <a:rPr lang="en-US" altLang="en-US" sz="1400" dirty="0" smtClean="0"/>
              <a:t>dependencies</a:t>
            </a:r>
          </a:p>
          <a:p>
            <a:pPr lvl="1"/>
            <a:r>
              <a:rPr lang="en-US" altLang="en-US" sz="1200" dirty="0" smtClean="0"/>
              <a:t>Solutions on key issue #3 may have potential impacts on RAN</a:t>
            </a:r>
            <a:endParaRPr lang="en-US" altLang="en-US" sz="1200" dirty="0"/>
          </a:p>
          <a:p>
            <a:r>
              <a:rPr lang="en-US" altLang="en-US" sz="1400" dirty="0"/>
              <a:t>Contentious Issue</a:t>
            </a:r>
          </a:p>
          <a:p>
            <a:pPr lvl="1"/>
            <a:r>
              <a:rPr lang="en-US" altLang="zh-CN" sz="1200" dirty="0" smtClean="0"/>
              <a:t>no</a:t>
            </a:r>
            <a:endParaRPr lang="en-US" altLang="en-US" sz="1200" dirty="0"/>
          </a:p>
          <a:p>
            <a:r>
              <a:rPr lang="en-US" altLang="en-US" sz="1400" dirty="0" smtClean="0"/>
              <a:t>Outstanding </a:t>
            </a:r>
            <a:r>
              <a:rPr lang="en-US" altLang="en-US" sz="1400" dirty="0"/>
              <a:t>Issue</a:t>
            </a:r>
          </a:p>
          <a:p>
            <a:pPr lvl="1"/>
            <a:r>
              <a:rPr lang="en-US" altLang="en-US" sz="1200" dirty="0"/>
              <a:t>no</a:t>
            </a:r>
          </a:p>
          <a:p>
            <a:r>
              <a:rPr lang="en-US" altLang="en-US" sz="1400" dirty="0" smtClean="0"/>
              <a:t>Next Steps: </a:t>
            </a:r>
          </a:p>
          <a:p>
            <a:pPr lvl="1"/>
            <a:r>
              <a:rPr lang="en-US" altLang="en-US" sz="1200" dirty="0"/>
              <a:t>SA2#150E (1 TU</a:t>
            </a:r>
            <a:r>
              <a:rPr lang="en-US" altLang="en-US" sz="1200" dirty="0" smtClean="0"/>
              <a:t>): </a:t>
            </a:r>
            <a:r>
              <a:rPr lang="en-US" altLang="zh-CN" sz="1200" dirty="0" smtClean="0"/>
              <a:t>last </a:t>
            </a:r>
            <a:r>
              <a:rPr lang="en-US" altLang="zh-CN" sz="1200" dirty="0"/>
              <a:t>meeting for new KIs, </a:t>
            </a:r>
            <a:r>
              <a:rPr lang="en-US" altLang="zh-CN" sz="1200" dirty="0" smtClean="0"/>
              <a:t> key issue updates if needed, solution updates to address the ENs, new solution proposals, continuation for </a:t>
            </a:r>
            <a:r>
              <a:rPr lang="en-US" altLang="zh-CN" sz="1200" dirty="0"/>
              <a:t>term </a:t>
            </a:r>
            <a:r>
              <a:rPr lang="en-US" altLang="zh-CN" sz="1200" dirty="0" smtClean="0"/>
              <a:t>definition discussion.</a:t>
            </a:r>
          </a:p>
          <a:p>
            <a:pPr lvl="1"/>
            <a:r>
              <a:rPr lang="en-US" altLang="en-US" sz="1200" u="sng" dirty="0" smtClean="0">
                <a:solidFill>
                  <a:srgbClr val="FF0000"/>
                </a:solidFill>
              </a:rPr>
              <a:t>SA2#151E </a:t>
            </a:r>
            <a:r>
              <a:rPr lang="en-US" altLang="en-US" sz="1200" u="sng" dirty="0">
                <a:solidFill>
                  <a:srgbClr val="FF0000"/>
                </a:solidFill>
              </a:rPr>
              <a:t>(1 TU): </a:t>
            </a:r>
            <a:r>
              <a:rPr lang="en-US" altLang="zh-CN" sz="1200" u="sng" dirty="0" smtClean="0">
                <a:solidFill>
                  <a:srgbClr val="FF0000"/>
                </a:solidFill>
              </a:rPr>
              <a:t>last </a:t>
            </a:r>
            <a:r>
              <a:rPr lang="en-US" altLang="zh-CN" sz="1200" u="sng" dirty="0">
                <a:solidFill>
                  <a:srgbClr val="FF0000"/>
                </a:solidFill>
              </a:rPr>
              <a:t>meeting for new </a:t>
            </a:r>
            <a:r>
              <a:rPr lang="en-US" altLang="zh-CN" sz="1200" u="sng" dirty="0" smtClean="0">
                <a:solidFill>
                  <a:srgbClr val="FF0000"/>
                </a:solidFill>
              </a:rPr>
              <a:t>solutions, solution updates </a:t>
            </a:r>
            <a:r>
              <a:rPr lang="en-US" altLang="zh-CN" sz="1200" u="sng" dirty="0">
                <a:solidFill>
                  <a:srgbClr val="FF0000"/>
                </a:solidFill>
              </a:rPr>
              <a:t>to address the ENs</a:t>
            </a:r>
            <a:r>
              <a:rPr lang="en-US" altLang="zh-CN" sz="1200" u="sng" dirty="0" smtClean="0">
                <a:solidFill>
                  <a:srgbClr val="FF0000"/>
                </a:solidFill>
              </a:rPr>
              <a:t>,  </a:t>
            </a:r>
            <a:r>
              <a:rPr lang="en-US" altLang="zh-CN" sz="1200" u="sng" dirty="0">
                <a:solidFill>
                  <a:srgbClr val="FF0000"/>
                </a:solidFill>
              </a:rPr>
              <a:t>initial evaluations and </a:t>
            </a:r>
            <a:r>
              <a:rPr lang="en-US" altLang="zh-CN" sz="1200" u="sng" dirty="0" smtClean="0">
                <a:solidFill>
                  <a:srgbClr val="FF0000"/>
                </a:solidFill>
              </a:rPr>
              <a:t>conclusions for any key issue</a:t>
            </a:r>
            <a:endParaRPr lang="en-US" altLang="en-US" sz="1400" dirty="0"/>
          </a:p>
        </p:txBody>
      </p:sp>
      <p:graphicFrame>
        <p:nvGraphicFramePr>
          <p:cNvPr id="6" name="Content Placeholder 8">
            <a:extLst>
              <a:ext uri="{FF2B5EF4-FFF2-40B4-BE49-F238E27FC236}">
                <a16:creationId xmlns="" xmlns:a16="http://schemas.microsoft.com/office/drawing/2014/main" id="{542FBB54-B6B3-47FA-AF8E-F1894DC52459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80448729"/>
              </p:ext>
            </p:extLst>
          </p:nvPr>
        </p:nvGraphicFramePr>
        <p:xfrm>
          <a:off x="1690965" y="1804297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FS_GMEC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Study on generic group management, exposure and communication enhancements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25% </a:t>
                      </a: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&gt; </a:t>
                      </a: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highlight>
                            <a:srgbClr val="FFFF00"/>
                          </a:highlight>
                          <a:latin typeface="+mn-lt"/>
                          <a:ea typeface="+mn-ea"/>
                          <a:cs typeface="+mn-cs"/>
                        </a:rPr>
                        <a:t>50%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highlight>
                          <a:srgbClr val="FFFF00"/>
                        </a:highlight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Sept. 2022</a:t>
                      </a:r>
                      <a:endParaRPr kumimoji="0" lang="en-US" sz="1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SP-211603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=""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 smtClean="0"/>
              <a:t>Work Planning for FS_GMEC</a:t>
            </a:r>
            <a:endParaRPr lang="en-GB" altLang="en-US" dirty="0"/>
          </a:p>
        </p:txBody>
      </p:sp>
      <p:sp>
        <p:nvSpPr>
          <p:cNvPr id="7171" name="Content Placeholder 2">
            <a:extLst>
              <a:ext uri="{FF2B5EF4-FFF2-40B4-BE49-F238E27FC236}">
                <a16:creationId xmlns="" xmlns:a16="http://schemas.microsoft.com/office/drawing/2014/main" id="{8B215120-9330-4C24-86C0-93DB3C460B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52500" y="3101499"/>
            <a:ext cx="10515600" cy="2828786"/>
          </a:xfrm>
        </p:spPr>
        <p:txBody>
          <a:bodyPr/>
          <a:lstStyle/>
          <a:p>
            <a:r>
              <a:rPr lang="en-US" altLang="zh-CN" sz="1600" dirty="0"/>
              <a:t>SA2#149-E, 1 TU </a:t>
            </a:r>
            <a:r>
              <a:rPr lang="en-US" altLang="zh-CN" sz="1600" dirty="0" smtClean="0"/>
              <a:t>assigned: (</a:t>
            </a:r>
            <a:r>
              <a:rPr lang="en-US" altLang="zh-CN" sz="1600" dirty="0"/>
              <a:t>TR skeleton, </a:t>
            </a:r>
            <a:r>
              <a:rPr lang="en-US" altLang="zh-CN" sz="1600" dirty="0" smtClean="0"/>
              <a:t>TR scope</a:t>
            </a:r>
            <a:r>
              <a:rPr lang="en-US" altLang="zh-CN" sz="1600" dirty="0"/>
              <a:t>, assumptions, </a:t>
            </a:r>
            <a:r>
              <a:rPr lang="en-US" altLang="zh-CN" sz="1600" dirty="0" smtClean="0"/>
              <a:t>terms, key issues, </a:t>
            </a:r>
            <a:r>
              <a:rPr lang="en-US" altLang="zh-CN" sz="1600" dirty="0"/>
              <a:t>some </a:t>
            </a:r>
            <a:r>
              <a:rPr lang="en-US" altLang="zh-CN" sz="1600" dirty="0" smtClean="0"/>
              <a:t>solutions)</a:t>
            </a:r>
            <a:endParaRPr lang="zh-CN" altLang="zh-CN" sz="1600" dirty="0"/>
          </a:p>
          <a:p>
            <a:r>
              <a:rPr lang="en-US" altLang="zh-CN" sz="1600" dirty="0"/>
              <a:t>SA2#150-E, 1 TU </a:t>
            </a:r>
            <a:r>
              <a:rPr lang="en-US" altLang="zh-CN" sz="1600" dirty="0" smtClean="0"/>
              <a:t>assigned: (key </a:t>
            </a:r>
            <a:r>
              <a:rPr lang="en-US" altLang="zh-CN" sz="1600" dirty="0"/>
              <a:t>issue </a:t>
            </a:r>
            <a:r>
              <a:rPr lang="en-US" altLang="zh-CN" sz="1600" dirty="0" smtClean="0"/>
              <a:t>updates, solutions, last </a:t>
            </a:r>
            <a:r>
              <a:rPr lang="en-US" altLang="zh-CN" sz="1600" dirty="0"/>
              <a:t>meeting for new </a:t>
            </a:r>
            <a:r>
              <a:rPr lang="en-US" altLang="zh-CN" sz="1600" dirty="0" smtClean="0"/>
              <a:t>KIs)</a:t>
            </a:r>
            <a:endParaRPr lang="zh-CN" altLang="zh-CN" sz="1600" dirty="0"/>
          </a:p>
          <a:p>
            <a:r>
              <a:rPr lang="en-US" altLang="zh-CN" sz="1600" dirty="0"/>
              <a:t>SA2#151-E</a:t>
            </a:r>
            <a:r>
              <a:rPr lang="en-US" altLang="zh-CN" sz="1600" dirty="0" smtClean="0"/>
              <a:t>, 1 </a:t>
            </a:r>
            <a:r>
              <a:rPr lang="en-US" altLang="zh-CN" sz="1600" dirty="0"/>
              <a:t>TU </a:t>
            </a:r>
            <a:r>
              <a:rPr lang="en-US" altLang="zh-CN" sz="1600" dirty="0" smtClean="0"/>
              <a:t>assigned: (solution </a:t>
            </a:r>
            <a:r>
              <a:rPr lang="en-US" altLang="zh-CN" sz="1600" dirty="0"/>
              <a:t>updates, </a:t>
            </a:r>
            <a:r>
              <a:rPr lang="en-US" altLang="zh-CN" sz="1600" dirty="0" smtClean="0"/>
              <a:t> initial evaluations and conclusions, last </a:t>
            </a:r>
            <a:r>
              <a:rPr lang="en-US" altLang="zh-CN" sz="1600" dirty="0"/>
              <a:t>meeting for new </a:t>
            </a:r>
            <a:r>
              <a:rPr lang="en-US" altLang="zh-CN" sz="1600" dirty="0" smtClean="0"/>
              <a:t>solution)</a:t>
            </a:r>
            <a:endParaRPr lang="zh-CN" altLang="zh-CN" sz="1600" dirty="0"/>
          </a:p>
          <a:p>
            <a:r>
              <a:rPr lang="en-US" altLang="zh-CN" sz="1600" dirty="0"/>
              <a:t>SA2#152-E, 1 TU </a:t>
            </a:r>
            <a:r>
              <a:rPr lang="en-US" altLang="zh-CN" sz="1600" dirty="0" smtClean="0"/>
              <a:t>assigned: (</a:t>
            </a:r>
            <a:r>
              <a:rPr lang="en-US" altLang="zh-CN" sz="1600" dirty="0"/>
              <a:t>solution updates, finial evaluations and conclusions,</a:t>
            </a:r>
            <a:r>
              <a:rPr lang="en-US" altLang="zh-CN" sz="1600" dirty="0" smtClean="0"/>
              <a:t> </a:t>
            </a:r>
            <a:r>
              <a:rPr lang="en-US" altLang="zh-CN" sz="1600" dirty="0"/>
              <a:t>send TR for approval, WID approval</a:t>
            </a:r>
            <a:r>
              <a:rPr lang="en-US" altLang="zh-CN" sz="1600" dirty="0" smtClean="0"/>
              <a:t>)</a:t>
            </a:r>
            <a:endParaRPr lang="zh-CN" altLang="zh-CN" sz="1600" dirty="0"/>
          </a:p>
          <a:p>
            <a:r>
              <a:rPr lang="en-US" altLang="zh-CN" sz="1600" dirty="0" smtClean="0"/>
              <a:t>SA2#153-E, </a:t>
            </a:r>
            <a:r>
              <a:rPr lang="en-US" altLang="zh-CN" sz="1600" dirty="0"/>
              <a:t>0.5 TU </a:t>
            </a:r>
            <a:r>
              <a:rPr lang="en-US" altLang="zh-CN" sz="1600" dirty="0" smtClean="0"/>
              <a:t>assigned: </a:t>
            </a:r>
            <a:r>
              <a:rPr lang="en-US" altLang="zh-CN" sz="1600" dirty="0"/>
              <a:t>(normative work</a:t>
            </a:r>
            <a:r>
              <a:rPr lang="en-US" altLang="zh-CN" sz="1600" dirty="0" smtClean="0"/>
              <a:t>)</a:t>
            </a:r>
            <a:endParaRPr lang="zh-CN" altLang="zh-CN" sz="1600" dirty="0" smtClean="0"/>
          </a:p>
          <a:p>
            <a:r>
              <a:rPr lang="en-US" altLang="zh-CN" sz="1600" dirty="0" smtClean="0"/>
              <a:t>SA2#154-E, 0.5 TU assigned: (</a:t>
            </a:r>
            <a:r>
              <a:rPr lang="en-US" altLang="zh-CN" sz="1600" dirty="0"/>
              <a:t>normative </a:t>
            </a:r>
            <a:r>
              <a:rPr lang="en-US" altLang="zh-CN" sz="1600" dirty="0" smtClean="0"/>
              <a:t>work)</a:t>
            </a:r>
            <a:endParaRPr lang="zh-CN" altLang="zh-CN" sz="1600" dirty="0" smtClean="0"/>
          </a:p>
          <a:p>
            <a:r>
              <a:rPr lang="en-US" altLang="zh-CN" sz="1600" dirty="0" smtClean="0"/>
              <a:t>SA2#154-E AH, 0.25 TU assigned: </a:t>
            </a:r>
            <a:r>
              <a:rPr lang="en-US" altLang="zh-CN" sz="1600" dirty="0"/>
              <a:t>(normative work)</a:t>
            </a:r>
            <a:endParaRPr lang="zh-CN" altLang="zh-CN" sz="1600" dirty="0"/>
          </a:p>
          <a:p>
            <a:r>
              <a:rPr lang="en-US" altLang="zh-CN" sz="1600" dirty="0" smtClean="0"/>
              <a:t>SA2#155-E, </a:t>
            </a:r>
            <a:r>
              <a:rPr lang="en-US" altLang="zh-CN" sz="1600" dirty="0"/>
              <a:t>0.5 TU </a:t>
            </a:r>
            <a:r>
              <a:rPr lang="en-US" altLang="zh-CN" sz="1600" dirty="0" smtClean="0"/>
              <a:t>assigned: </a:t>
            </a:r>
            <a:r>
              <a:rPr lang="en-US" altLang="zh-CN" sz="1600" dirty="0"/>
              <a:t>(normative work</a:t>
            </a:r>
            <a:r>
              <a:rPr lang="en-US" altLang="zh-CN" sz="1600" dirty="0" smtClean="0"/>
              <a:t>)</a:t>
            </a:r>
            <a:endParaRPr lang="en-US" altLang="en-US" sz="1600" dirty="0"/>
          </a:p>
        </p:txBody>
      </p:sp>
      <p:graphicFrame>
        <p:nvGraphicFramePr>
          <p:cNvPr id="7" name="Table 2">
            <a:extLst>
              <a:ext uri="{FF2B5EF4-FFF2-40B4-BE49-F238E27FC236}">
                <a16:creationId xmlns:a16="http://schemas.microsoft.com/office/drawing/2014/main" xmlns="" id="{3BF5E871-8602-48B9-8AEE-2BB38E66BEB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53372114"/>
              </p:ext>
            </p:extLst>
          </p:nvPr>
        </p:nvGraphicFramePr>
        <p:xfrm>
          <a:off x="2246747" y="2117170"/>
          <a:ext cx="6846175" cy="670560"/>
        </p:xfrm>
        <a:graphic>
          <a:graphicData uri="http://schemas.openxmlformats.org/drawingml/2006/table">
            <a:tbl>
              <a:tblPr/>
              <a:tblGrid>
                <a:gridCol w="1051839">
                  <a:extLst>
                    <a:ext uri="{9D8B030D-6E8A-4147-A177-3AD203B41FA5}">
                      <a16:colId xmlns:a16="http://schemas.microsoft.com/office/drawing/2014/main" xmlns="" val="2271092161"/>
                    </a:ext>
                  </a:extLst>
                </a:gridCol>
                <a:gridCol w="557804">
                  <a:extLst>
                    <a:ext uri="{9D8B030D-6E8A-4147-A177-3AD203B41FA5}">
                      <a16:colId xmlns:a16="http://schemas.microsoft.com/office/drawing/2014/main" xmlns="" val="36966613"/>
                    </a:ext>
                  </a:extLst>
                </a:gridCol>
                <a:gridCol w="695781">
                  <a:extLst>
                    <a:ext uri="{9D8B030D-6E8A-4147-A177-3AD203B41FA5}">
                      <a16:colId xmlns:a16="http://schemas.microsoft.com/office/drawing/2014/main" xmlns="" val="1181478946"/>
                    </a:ext>
                  </a:extLst>
                </a:gridCol>
                <a:gridCol w="552991">
                  <a:extLst>
                    <a:ext uri="{9D8B030D-6E8A-4147-A177-3AD203B41FA5}">
                      <a16:colId xmlns:a16="http://schemas.microsoft.com/office/drawing/2014/main" xmlns="" val="1895195791"/>
                    </a:ext>
                  </a:extLst>
                </a:gridCol>
                <a:gridCol w="498470">
                  <a:extLst>
                    <a:ext uri="{9D8B030D-6E8A-4147-A177-3AD203B41FA5}">
                      <a16:colId xmlns:a16="http://schemas.microsoft.com/office/drawing/2014/main" xmlns="" val="3673217493"/>
                    </a:ext>
                  </a:extLst>
                </a:gridCol>
                <a:gridCol w="498470">
                  <a:extLst>
                    <a:ext uri="{9D8B030D-6E8A-4147-A177-3AD203B41FA5}">
                      <a16:colId xmlns:a16="http://schemas.microsoft.com/office/drawing/2014/main" xmlns="" val="2040787730"/>
                    </a:ext>
                  </a:extLst>
                </a:gridCol>
                <a:gridCol w="498470">
                  <a:extLst>
                    <a:ext uri="{9D8B030D-6E8A-4147-A177-3AD203B41FA5}">
                      <a16:colId xmlns:a16="http://schemas.microsoft.com/office/drawing/2014/main" xmlns="" val="4217812726"/>
                    </a:ext>
                  </a:extLst>
                </a:gridCol>
                <a:gridCol w="498470">
                  <a:extLst>
                    <a:ext uri="{9D8B030D-6E8A-4147-A177-3AD203B41FA5}">
                      <a16:colId xmlns:a16="http://schemas.microsoft.com/office/drawing/2014/main" xmlns="" val="50854303"/>
                    </a:ext>
                  </a:extLst>
                </a:gridCol>
                <a:gridCol w="498470">
                  <a:extLst>
                    <a:ext uri="{9D8B030D-6E8A-4147-A177-3AD203B41FA5}">
                      <a16:colId xmlns:a16="http://schemas.microsoft.com/office/drawing/2014/main" xmlns="" val="3549632657"/>
                    </a:ext>
                  </a:extLst>
                </a:gridCol>
                <a:gridCol w="498470">
                  <a:extLst>
                    <a:ext uri="{9D8B030D-6E8A-4147-A177-3AD203B41FA5}">
                      <a16:colId xmlns:a16="http://schemas.microsoft.com/office/drawing/2014/main" xmlns="" val="2538006669"/>
                    </a:ext>
                  </a:extLst>
                </a:gridCol>
                <a:gridCol w="498470">
                  <a:extLst>
                    <a:ext uri="{9D8B030D-6E8A-4147-A177-3AD203B41FA5}">
                      <a16:colId xmlns:a16="http://schemas.microsoft.com/office/drawing/2014/main" xmlns="" val="3241766887"/>
                    </a:ext>
                  </a:extLst>
                </a:gridCol>
                <a:gridCol w="498470">
                  <a:extLst>
                    <a:ext uri="{9D8B030D-6E8A-4147-A177-3AD203B41FA5}">
                      <a16:colId xmlns:a16="http://schemas.microsoft.com/office/drawing/2014/main" xmlns="" val="3393141567"/>
                    </a:ext>
                  </a:extLst>
                </a:gridCol>
              </a:tblGrid>
              <a:tr h="155831">
                <a:tc>
                  <a:txBody>
                    <a:bodyPr/>
                    <a:lstStyle/>
                    <a:p>
                      <a:pPr algn="ctr" fontAlgn="b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Feb, 22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Apr, 22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May, 22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Aug, 22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Oct, 22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Nov, 22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Jan, 23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Feb, 23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417654772"/>
                  </a:ext>
                </a:extLst>
              </a:tr>
              <a:tr h="155831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SID/WID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Study  TU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Normative TU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Total TU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#149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#150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#151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#152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#153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#154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#154AH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#155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769406500"/>
                  </a:ext>
                </a:extLst>
              </a:tr>
              <a:tr h="155831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FS_GMEC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1.75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5.75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0.5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0.5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0.25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0.5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417332143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11047679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13BEEBA675044A96DE28BDD893E607" ma:contentTypeVersion="13" ma:contentTypeDescription="Create a new document." ma:contentTypeScope="" ma:versionID="128a8422487fc329a7dc26f28cf6102c">
  <xsd:schema xmlns:xsd="http://www.w3.org/2001/XMLSchema" xmlns:xs="http://www.w3.org/2001/XMLSchema" xmlns:p="http://schemas.microsoft.com/office/2006/metadata/properties" xmlns:ns3="679a257e-872f-4c98-9e8a-0a9c104f72cd" xmlns:ns4="280d8efa-eff2-4910-88d2-79ca146720c4" targetNamespace="http://schemas.microsoft.com/office/2006/metadata/properties" ma:root="true" ma:fieldsID="5ee17176e517ccea8510c39d83da9bad" ns3:_="" ns4:_="">
    <xsd:import namespace="679a257e-872f-4c98-9e8a-0a9c104f72cd"/>
    <xsd:import namespace="280d8efa-eff2-4910-88d2-79ca146720c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79a257e-872f-4c98-9e8a-0a9c104f72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0d8efa-eff2-4910-88d2-79ca146720c4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35CA3727-A4EB-4398-9783-D0148B061093}">
  <ds:schemaRefs>
    <ds:schemaRef ds:uri="679a257e-872f-4c98-9e8a-0a9c104f72cd"/>
    <ds:schemaRef ds:uri="http://schemas.microsoft.com/office/2006/metadata/properties"/>
    <ds:schemaRef ds:uri="http://www.w3.org/XML/1998/namespace"/>
    <ds:schemaRef ds:uri="http://schemas.microsoft.com/office/2006/documentManagement/types"/>
    <ds:schemaRef ds:uri="280d8efa-eff2-4910-88d2-79ca146720c4"/>
    <ds:schemaRef ds:uri="http://purl.org/dc/terms/"/>
    <ds:schemaRef ds:uri="http://purl.org/dc/elements/1.1/"/>
    <ds:schemaRef ds:uri="http://schemas.microsoft.com/office/infopath/2007/PartnerControls"/>
    <ds:schemaRef ds:uri="http://schemas.openxmlformats.org/package/2006/metadata/core-properties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BD6692E6-AFB4-4AE6-8E62-2D7692F0CE7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79a257e-872f-4c98-9e8a-0a9c104f72cd"/>
    <ds:schemaRef ds:uri="280d8efa-eff2-4910-88d2-79ca146720c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6759</TotalTime>
  <Words>614</Words>
  <Application>Microsoft Office PowerPoint</Application>
  <PresentationFormat>宽屏</PresentationFormat>
  <Paragraphs>91</Paragraphs>
  <Slides>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1" baseType="lpstr">
      <vt:lpstr>Arial </vt:lpstr>
      <vt:lpstr>宋体</vt:lpstr>
      <vt:lpstr>Arial</vt:lpstr>
      <vt:lpstr>Calibri</vt:lpstr>
      <vt:lpstr>Calibri Light</vt:lpstr>
      <vt:lpstr>Times New Roman</vt:lpstr>
      <vt:lpstr>Office Theme</vt:lpstr>
      <vt:lpstr>FS_GMEC Status Report</vt:lpstr>
      <vt:lpstr>FS_GMEC Status after SA2#150E</vt:lpstr>
      <vt:lpstr>FS_GMEC Status at SA#96</vt:lpstr>
      <vt:lpstr>Work Planning for FS_GMEC</vt:lpstr>
    </vt:vector>
  </TitlesOfParts>
  <Company>3GPP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S2-2203265</cp:lastModifiedBy>
  <cp:revision>706</cp:revision>
  <dcterms:created xsi:type="dcterms:W3CDTF">2010-02-05T13:52:04Z</dcterms:created>
  <dcterms:modified xsi:type="dcterms:W3CDTF">2022-04-15T01:31:43Z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0x010100BB13BEEBA675044A96DE28BDD893E607</vt:lpwstr>
  </property>
  <property fmtid="{D5CDD505-2E9C-101B-9397-08002B2CF9AE}" pid="3" name="_2015_ms_pID_725343">
    <vt:lpwstr>(3)DntHOT0L6OqXsBmDaAYGU9s2ryNkxf1zIMIdwe16Q/Pw+FcAnlngnbwg40V/oHZUqsTOsIWL
KHIbqkMQsxFo0fuuu54KWgUOXDl713Cxvod19V0cPyOHAaS5MOcTJyJXFzfSUimqmjdHMnmp
/CoGIxWS9vIHYBPFiJm4UoW4+Da/H4SLE6KknCmhlLUHDpnpXf2Cjz1pGZluZ1Ni6APeqUZR
MbkY+gKzH5sz73ZfEJ</vt:lpwstr>
  </property>
  <property fmtid="{D5CDD505-2E9C-101B-9397-08002B2CF9AE}" pid="4" name="_2015_ms_pID_7253431">
    <vt:lpwstr>BAiRSgkGQVdhzzNMIEgnajgj5ghhDeqOOQf/HU4vaF1L5iDplvAvGr
F28i56q9vn62NcZfZraHVUtuL3/Mdp26quC7c4hn42Wk3Ibm2/q73v9PrmhEjja4wpxdhQn+
t1uGB1b9ptZiD3NwiN5DrCmiN+GYsAKop3k2WynWeU8mAM7OsjrI+m1Z4uj60Fn7SE+WE95I
hGRzSgKN3upexyMVW/x2vaFLy+etIJop77Z3</vt:lpwstr>
  </property>
  <property fmtid="{D5CDD505-2E9C-101B-9397-08002B2CF9AE}" pid="5" name="_2015_ms_pID_7253432">
    <vt:lpwstr>dA==</vt:lpwstr>
  </property>
  <property fmtid="{D5CDD505-2E9C-101B-9397-08002B2CF9AE}" pid="6" name="_readonly">
    <vt:lpwstr/>
  </property>
  <property fmtid="{D5CDD505-2E9C-101B-9397-08002B2CF9AE}" pid="7" name="_change">
    <vt:lpwstr/>
  </property>
  <property fmtid="{D5CDD505-2E9C-101B-9397-08002B2CF9AE}" pid="8" name="_full-control">
    <vt:lpwstr/>
  </property>
  <property fmtid="{D5CDD505-2E9C-101B-9397-08002B2CF9AE}" pid="9" name="sflag">
    <vt:lpwstr>1649927272</vt:lpwstr>
  </property>
</Properties>
</file>