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7" r:id="rId3"/>
    <p:sldId id="788" r:id="rId4"/>
    <p:sldId id="833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=""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53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</a:t>
            </a:r>
            <a:r>
              <a:rPr lang="en-GB" altLang="zh-CN" sz="10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 – 12,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S2-2203006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April 6 – 12,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FS_XRM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Dan Wang, Hui Ni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China Mobile, 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smtClean="0"/>
              <a:t>FS_XRM </a:t>
            </a:r>
            <a:r>
              <a:rPr lang="en-US" altLang="de-DE" sz="2800" b="1" dirty="0"/>
              <a:t>status after SA2#150E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30442" y="2204830"/>
            <a:ext cx="4605187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SID update with changing target data to December.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TR 23.700-60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38 contributions agreed (including architecture assumptions, KI update, and solutions).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1 LS Out to RAN1/2 regarding the </a:t>
            </a:r>
            <a:r>
              <a:rPr lang="en-IN" altLang="zh-CN" sz="1050" smtClean="0"/>
              <a:t>UE Power Saving for XR and Media Services</a:t>
            </a:r>
            <a:r>
              <a:rPr lang="en-US" altLang="de-DE" sz="105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3 TU used and 6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Architectural </a:t>
            </a:r>
            <a:r>
              <a:rPr lang="de-DE" altLang="de-DE" sz="1600" b="1" dirty="0">
                <a:solidFill>
                  <a:srgbClr val="000000"/>
                </a:solidFill>
              </a:rPr>
              <a:t>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Adding </a:t>
            </a:r>
            <a:r>
              <a:rPr lang="en-GB" altLang="zh-CN" sz="1050" smtClean="0"/>
              <a:t>Tactile Internet definition</a:t>
            </a:r>
            <a:r>
              <a:rPr lang="de-DE" altLang="de-DE" sz="1050" smtClean="0">
                <a:solidFill>
                  <a:srgbClr val="000000"/>
                </a:solidFill>
              </a:rPr>
              <a:t>.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>
                <a:solidFill>
                  <a:srgbClr val="000000"/>
                </a:solidFill>
              </a:rPr>
              <a:t>Key </a:t>
            </a:r>
            <a:r>
              <a:rPr lang="de-DE" altLang="de-DE" sz="1600" b="1" smtClean="0">
                <a:solidFill>
                  <a:srgbClr val="000000"/>
                </a:solidFill>
              </a:rPr>
              <a:t>Issue1&amp;2(</a:t>
            </a:r>
            <a:r>
              <a:rPr lang="en-US" altLang="de-DE" sz="1600" b="1" smtClean="0">
                <a:solidFill>
                  <a:srgbClr val="000000"/>
                </a:solidFill>
              </a:rPr>
              <a:t>Coordinated transmission for single UE&amp; multiple UEs</a:t>
            </a:r>
            <a:r>
              <a:rPr lang="de-DE" altLang="de-DE" sz="1600" b="1" smtClean="0">
                <a:solidFill>
                  <a:srgbClr val="000000"/>
                </a:solidFill>
              </a:rPr>
              <a:t>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Four new solutions were included in </a:t>
            </a:r>
            <a:r>
              <a:rPr lang="de-DE" altLang="de-DE" sz="1050">
                <a:solidFill>
                  <a:srgbClr val="000000"/>
                </a:solidFill>
              </a:rPr>
              <a:t>the </a:t>
            </a:r>
            <a:r>
              <a:rPr lang="de-DE" altLang="de-DE" sz="1050" smtClean="0">
                <a:solidFill>
                  <a:srgbClr val="000000"/>
                </a:solidFill>
              </a:rPr>
              <a:t>TR.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</a:t>
            </a:r>
            <a:r>
              <a:rPr lang="de-DE" altLang="de-DE" sz="1050" b="1">
                <a:solidFill>
                  <a:srgbClr val="000000"/>
                </a:solidFill>
              </a:rPr>
              <a:t>step</a:t>
            </a:r>
            <a:r>
              <a:rPr lang="de-DE" altLang="de-DE" sz="1050" b="1" smtClean="0">
                <a:solidFill>
                  <a:srgbClr val="000000"/>
                </a:solidFill>
              </a:rPr>
              <a:t>:</a:t>
            </a:r>
            <a:r>
              <a:rPr lang="de-DE" altLang="de-DE" sz="1050" smtClean="0">
                <a:solidFill>
                  <a:srgbClr val="000000"/>
                </a:solidFill>
              </a:rPr>
              <a:t> 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</a:t>
            </a:r>
            <a:r>
              <a:rPr lang="de-DE" altLang="de-DE" sz="1600" b="1">
                <a:solidFill>
                  <a:srgbClr val="000000"/>
                </a:solidFill>
              </a:rPr>
              <a:t>Issue </a:t>
            </a:r>
            <a:r>
              <a:rPr lang="de-DE" altLang="de-DE" sz="1600" b="1" smtClean="0">
                <a:solidFill>
                  <a:srgbClr val="000000"/>
                </a:solidFill>
              </a:rPr>
              <a:t>3 (Information Exposure)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Two </a:t>
            </a:r>
            <a:r>
              <a:rPr lang="de-DE" altLang="de-DE" sz="1050" dirty="0">
                <a:solidFill>
                  <a:srgbClr val="000000"/>
                </a:solidFill>
              </a:rPr>
              <a:t>solutions were </a:t>
            </a:r>
            <a:r>
              <a:rPr lang="de-DE" altLang="de-DE" sz="1050">
                <a:solidFill>
                  <a:srgbClr val="000000"/>
                </a:solidFill>
              </a:rPr>
              <a:t>captured </a:t>
            </a:r>
            <a:r>
              <a:rPr lang="de-DE" altLang="de-DE" sz="1050" smtClean="0">
                <a:solidFill>
                  <a:srgbClr val="000000"/>
                </a:solidFill>
              </a:rPr>
              <a:t>in the TR.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</a:t>
            </a:r>
            <a:r>
              <a:rPr lang="de-DE" altLang="de-DE" sz="1050" b="1">
                <a:solidFill>
                  <a:srgbClr val="000000"/>
                </a:solidFill>
              </a:rPr>
              <a:t>: </a:t>
            </a:r>
            <a:r>
              <a:rPr lang="de-DE" altLang="de-DE" sz="1050" smtClean="0">
                <a:solidFill>
                  <a:srgbClr val="000000"/>
                </a:solidFill>
              </a:rPr>
              <a:t>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</a:t>
            </a:r>
            <a:r>
              <a:rPr lang="de-DE" altLang="de-DE" sz="1600" b="1">
                <a:solidFill>
                  <a:srgbClr val="000000"/>
                </a:solidFill>
              </a:rPr>
              <a:t>Issues </a:t>
            </a:r>
            <a:r>
              <a:rPr lang="de-DE" altLang="de-DE" sz="1600" b="1" smtClean="0">
                <a:solidFill>
                  <a:srgbClr val="000000"/>
                </a:solidFill>
              </a:rPr>
              <a:t>4&amp;5(PDU Set 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Twenty </a:t>
            </a:r>
            <a:r>
              <a:rPr lang="de-DE" altLang="de-DE" sz="1050" dirty="0">
                <a:solidFill>
                  <a:srgbClr val="000000"/>
                </a:solidFill>
              </a:rPr>
              <a:t>solutions were </a:t>
            </a:r>
            <a:r>
              <a:rPr lang="de-DE" altLang="de-DE" sz="1050">
                <a:solidFill>
                  <a:srgbClr val="000000"/>
                </a:solidFill>
              </a:rPr>
              <a:t>captured</a:t>
            </a:r>
            <a:r>
              <a:rPr lang="de-DE" altLang="de-DE" sz="1050" smtClean="0">
                <a:solidFill>
                  <a:srgbClr val="000000"/>
                </a:solidFill>
              </a:rPr>
              <a:t>. KI4 was updated.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>
                <a:solidFill>
                  <a:srgbClr val="000000"/>
                </a:solidFill>
              </a:rPr>
              <a:t>Next step</a:t>
            </a:r>
            <a:r>
              <a:rPr lang="de-DE" altLang="de-DE" sz="1050" b="1">
                <a:solidFill>
                  <a:srgbClr val="000000"/>
                </a:solidFill>
              </a:rPr>
              <a:t>: </a:t>
            </a:r>
            <a:r>
              <a:rPr lang="de-DE" altLang="de-DE" sz="1050" smtClean="0">
                <a:solidFill>
                  <a:srgbClr val="000000"/>
                </a:solidFill>
              </a:rPr>
              <a:t>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581625" y="2251352"/>
            <a:ext cx="4562375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 6(Round-Trip latency requirements)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Three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Issues 7(jitter minimization)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>
                <a:solidFill>
                  <a:srgbClr val="000000"/>
                </a:solidFill>
              </a:rPr>
              <a:t>Three</a:t>
            </a:r>
            <a:r>
              <a:rPr lang="de-DE" altLang="de-DE" sz="1050" smtClean="0">
                <a:solidFill>
                  <a:srgbClr val="000000"/>
                </a:solidFill>
              </a:rPr>
              <a:t>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  <a:endParaRPr lang="de-DE" altLang="de-DE" sz="105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Issues 8 (</a:t>
            </a:r>
            <a:r>
              <a:rPr lang="en-GB" altLang="zh-CN" sz="1600" b="1" smtClean="0"/>
              <a:t>power savings</a:t>
            </a:r>
            <a:r>
              <a:rPr lang="de-DE" altLang="de-DE" sz="1600" b="1" smtClean="0">
                <a:solidFill>
                  <a:srgbClr val="000000"/>
                </a:solidFill>
              </a:rPr>
              <a:t>)</a:t>
            </a:r>
            <a:endParaRPr lang="de-DE" altLang="de-DE" sz="105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 Two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 </a:t>
            </a:r>
            <a:r>
              <a:rPr lang="de-DE" altLang="de-DE" sz="1050" smtClean="0">
                <a:solidFill>
                  <a:srgbClr val="000000"/>
                </a:solidFill>
              </a:rPr>
              <a:t>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  <a:endParaRPr lang="de-DE" altLang="de-DE" sz="1050" b="1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Issues 9(</a:t>
            </a:r>
            <a:r>
              <a:rPr lang="en-GB" altLang="zh-CN" sz="1600" b="1" smtClean="0"/>
              <a:t>Trade-off of QoE and Power Saving</a:t>
            </a:r>
            <a:r>
              <a:rPr lang="de-DE" altLang="de-DE" sz="1600" b="1" smtClean="0">
                <a:solidFill>
                  <a:srgbClr val="000000"/>
                </a:solidFill>
              </a:rPr>
              <a:t>)</a:t>
            </a:r>
            <a:endParaRPr lang="de-DE" altLang="de-DE" sz="105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 One solutions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discuss and capture solutions </a:t>
            </a:r>
            <a:r>
              <a:rPr lang="de-DE" altLang="de-DE" sz="1050" b="1" smtClean="0">
                <a:solidFill>
                  <a:srgbClr val="000000"/>
                </a:solidFill>
              </a:rPr>
              <a:t>i</a:t>
            </a:r>
            <a:r>
              <a:rPr lang="de-DE" altLang="de-DE" sz="1050" smtClean="0">
                <a:solidFill>
                  <a:srgbClr val="000000"/>
                </a:solidFill>
              </a:rPr>
              <a:t>n SA2#151E</a:t>
            </a:r>
            <a:endParaRPr lang="de-DE" altLang="de-DE" sz="1050" b="1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</p:spTree>
    <p:extLst>
      <p:ext uri="{BB962C8B-B14F-4D97-AF65-F5344CB8AC3E}">
        <p14:creationId xmlns=""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smtClean="0"/>
              <a:t>FS_XRM </a:t>
            </a:r>
            <a:r>
              <a:rPr lang="en-US" altLang="de-DE" sz="2800" b="1" dirty="0"/>
              <a:t>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smtClean="0"/>
              <a:t>Contentious Issue</a:t>
            </a:r>
            <a:r>
              <a:rPr lang="de-DE" altLang="zh-CN" sz="180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7 solutions for KI1&amp;2 in SA2 150 emeeting were postponed due to different company view.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smtClean="0"/>
              <a:t>Focus </a:t>
            </a:r>
            <a:r>
              <a:rPr lang="de-DE" altLang="zh-CN" sz="1800" b="1" dirty="0"/>
              <a:t>for the Next Meeting </a:t>
            </a:r>
            <a:r>
              <a:rPr lang="de-DE" altLang="zh-CN" sz="1800" b="1"/>
              <a:t>(</a:t>
            </a:r>
            <a:r>
              <a:rPr lang="de-DE" altLang="zh-CN" sz="1800" b="1" smtClean="0"/>
              <a:t>SA2#151):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Handle potential Key Issue updates, solution update and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smtClean="0"/>
              <a:t>Overall Plan: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SA2#149 Feb’22:  TR skeleton, arch assumptions,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SA2#152 Aug’22: solution updates (last chance for solution)and try to finalize the evaluation and make conclusion ; send TR for information; first draft of WID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SA2#153 Oct’22: finalize the conclusion for remaining TR KIs;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SA2#154, SA2#154AH and SA2#155 meeting: normative work</a:t>
            </a:r>
            <a:endParaRPr lang="en-US" altLang="zh-CN" sz="1400" b="1" smtClean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4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424531" y="2999324"/>
          <a:ext cx="8135603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1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FS_XRM </a:t>
            </a:r>
            <a:r>
              <a:rPr lang="en-GB" altLang="en-US" sz="2800" b="1" dirty="0"/>
              <a:t>Status after SA#95-e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33639192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6097" y="2337064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smtClean="0"/>
              <a:t>architectural </a:t>
            </a:r>
            <a:r>
              <a:rPr lang="en-US" altLang="zh-CN" sz="1200" dirty="0"/>
              <a:t>requirement is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LS is sent to RAN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38 </a:t>
            </a:r>
            <a:r>
              <a:rPr lang="en-US" altLang="ko-KR" sz="1200"/>
              <a:t>new </a:t>
            </a:r>
            <a:r>
              <a:rPr lang="en-US" altLang="ko-KR" sz="1200" smtClean="0"/>
              <a:t>solutions are agreed.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1 </a:t>
            </a:r>
            <a:r>
              <a:rPr lang="en-US" altLang="zh-CN" sz="1200" smtClean="0"/>
              <a:t>LS to RAN1&amp;2 for power saving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smtClean="0"/>
              <a:t>1 LS to SA4 for coordination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smtClean="0"/>
              <a:t>7 solutions for KI1&amp;2 in SA2 150 emeeting were postponed due to different company view.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smtClean="0"/>
              <a:t>Next </a:t>
            </a:r>
            <a:r>
              <a:rPr lang="de-DE" sz="1600" b="1" dirty="0"/>
              <a:t>steps in SA2#151E: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Capture </a:t>
            </a:r>
            <a:r>
              <a:rPr lang="de-DE" altLang="zh-CN" sz="1200">
                <a:solidFill>
                  <a:srgbClr val="000000"/>
                </a:solidFill>
              </a:rPr>
              <a:t>new </a:t>
            </a:r>
            <a:r>
              <a:rPr lang="de-DE" altLang="zh-CN" sz="1200" smtClean="0">
                <a:solidFill>
                  <a:srgbClr val="000000"/>
                </a:solidFill>
              </a:rPr>
              <a:t>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Clarify solutions proposed in SA2 150</a:t>
            </a:r>
            <a:endParaRPr lang="de-DE" altLang="zh-CN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91265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16505</TotalTime>
  <Words>588</Words>
  <Application>Microsoft Office PowerPoint</Application>
  <PresentationFormat>全屏显示(4:3)</PresentationFormat>
  <Paragraphs>119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FS_XRM Status Report</vt:lpstr>
      <vt:lpstr>FS_XRM status after SA2#150E (1/2)</vt:lpstr>
      <vt:lpstr>FS_XRM status after SA2#150E (2/2)</vt:lpstr>
      <vt:lpstr>FS_XRM Status after SA#95-e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cmcc-1</cp:lastModifiedBy>
  <cp:revision>1875</cp:revision>
  <dcterms:created xsi:type="dcterms:W3CDTF">2008-08-30T09:32:10Z</dcterms:created>
  <dcterms:modified xsi:type="dcterms:W3CDTF">2022-04-15T07:52:31Z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