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824" r:id="rId3"/>
    <p:sldId id="835" r:id="rId4"/>
    <p:sldId id="834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2A6EA8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116" d="100"/>
          <a:sy n="116" d="100"/>
        </p:scale>
        <p:origin x="1923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1/28/2022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1/28/2022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7311888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026387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01655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sz="1200" b="1" kern="120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#</a:t>
            </a:r>
            <a:r>
              <a:rPr lang="de-DE" sz="1200" b="1" kern="120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149E</a:t>
            </a:r>
            <a:endParaRPr lang="de-DE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  <a:p>
            <a:r>
              <a:rPr lang="en-US" altLang="zh-CN" sz="1000" b="1" kern="120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E-meeting, 14th – 25th February 2022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smtClean="0">
                <a:effectLst/>
              </a:rPr>
              <a:t>S2-2200768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 smtClean="0">
                <a:solidFill>
                  <a:schemeClr val="bg1"/>
                </a:solidFill>
              </a:rPr>
              <a:t>TSG SA </a:t>
            </a:r>
            <a:r>
              <a:rPr lang="en-GB" altLang="de-DE" sz="1200" smtClean="0">
                <a:solidFill>
                  <a:schemeClr val="bg1"/>
                </a:solidFill>
              </a:rPr>
              <a:t>WG2#149E</a:t>
            </a:r>
            <a:r>
              <a:rPr lang="en-GB" altLang="de-DE" sz="1200" baseline="0" smtClean="0">
                <a:solidFill>
                  <a:schemeClr val="bg1"/>
                </a:solidFill>
              </a:rPr>
              <a:t> </a:t>
            </a:r>
            <a:r>
              <a:rPr lang="en-US" altLang="de-DE" sz="1200" baseline="0" smtClean="0">
                <a:solidFill>
                  <a:schemeClr val="bg1"/>
                </a:solidFill>
              </a:rPr>
              <a:t>E-meeting, 14th – 25th February 2022</a:t>
            </a:r>
            <a:endParaRPr lang="en-US" altLang="de-DE" sz="1200" baseline="0" dirty="0" smtClean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</a:t>
            </a:r>
            <a:r>
              <a:rPr lang="en-GB" altLang="en-US" sz="800"/>
              <a:t>3GPP </a:t>
            </a:r>
            <a:r>
              <a:rPr lang="en-GB" altLang="en-US" sz="80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smtClean="0"/>
              <a:t>FS_EDGE_Ph2</a:t>
            </a:r>
            <a:r>
              <a:rPr lang="en-US" altLang="de-DE" sz="36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smtClean="0"/>
              <a:t>status </a:t>
            </a:r>
            <a:r>
              <a:rPr lang="en-GB" altLang="zh-CN" sz="3600" b="1" smtClean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/>
              <a:t/>
            </a:r>
            <a:br>
              <a:rPr lang="en-US" altLang="en-US" sz="2000" b="1"/>
            </a:br>
            <a:r>
              <a:rPr lang="en-US" altLang="zh-CN" sz="1800" b="1" smtClean="0">
                <a:latin typeface="Arial" charset="0"/>
              </a:rPr>
              <a:t>Patrice Hédé</a:t>
            </a:r>
            <a:endParaRPr lang="en-US" altLang="zh-CN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smtClean="0">
                <a:latin typeface="Arial" charset="0"/>
              </a:rPr>
              <a:t>Huawei Technologies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zh-CN" sz="2800" b="1" smtClean="0"/>
              <a:t>EDGE Ph2</a:t>
            </a:r>
            <a:r>
              <a:rPr lang="en-US" altLang="zh-CN" sz="2800" b="1" smtClean="0"/>
              <a:t> status </a:t>
            </a:r>
            <a:r>
              <a:rPr lang="en-US" altLang="zh-CN" sz="2800" b="1" dirty="0"/>
              <a:t>at </a:t>
            </a:r>
            <a:r>
              <a:rPr lang="en-US" altLang="zh-CN" sz="2800" b="1" dirty="0" smtClean="0"/>
              <a:t>SA#95-e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577695"/>
            <a:ext cx="8554482" cy="339320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since </a:t>
            </a:r>
            <a:r>
              <a:rPr lang="de-DE" altLang="de-DE" sz="1800" b="1" dirty="0" smtClean="0">
                <a:ea typeface="+mn-ea"/>
                <a:cs typeface="+mn-cs"/>
              </a:rPr>
              <a:t>SA#94-e</a:t>
            </a:r>
            <a:r>
              <a:rPr lang="de-DE" altLang="de-DE" sz="1800" b="1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Total TUs requested for Study phase in 2022 </a:t>
            </a:r>
            <a:r>
              <a:rPr lang="en-US" altLang="ko-KR" sz="1400" smtClean="0"/>
              <a:t>is </a:t>
            </a:r>
            <a:r>
              <a:rPr lang="en-US" altLang="ko-KR" sz="1400" smtClean="0"/>
              <a:t>7,25</a:t>
            </a:r>
            <a:r>
              <a:rPr lang="en-US" altLang="ko-KR" sz="1400" dirty="0" smtClean="0"/>
              <a:t>, 1 TU used in SA2#149E </a:t>
            </a:r>
            <a:r>
              <a:rPr lang="en-US" altLang="ko-KR" sz="1400" smtClean="0"/>
              <a:t>and </a:t>
            </a:r>
            <a:r>
              <a:rPr lang="en-US" altLang="ko-KR" sz="1400" smtClean="0"/>
              <a:t>6,25 </a:t>
            </a:r>
            <a:r>
              <a:rPr lang="en-US" altLang="ko-KR" sz="1400" dirty="0" smtClean="0"/>
              <a:t>TUs remaining.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Skeleton, scope and </a:t>
            </a:r>
            <a:r>
              <a:rPr lang="en-US" altLang="ko-KR" sz="1400" smtClean="0"/>
              <a:t>architectural </a:t>
            </a:r>
            <a:r>
              <a:rPr lang="en-US" altLang="ko-KR" sz="1400" smtClean="0"/>
              <a:t>assumptions </a:t>
            </a:r>
            <a:r>
              <a:rPr lang="en-US" altLang="ko-KR" sz="1400" dirty="0" smtClean="0"/>
              <a:t>of </a:t>
            </a:r>
            <a:r>
              <a:rPr lang="en-US" altLang="ko-KR" sz="1400" smtClean="0"/>
              <a:t>TR </a:t>
            </a:r>
            <a:r>
              <a:rPr lang="en-US" altLang="ko-KR" sz="1400" smtClean="0"/>
              <a:t>23.700-48 v0.0.0 </a:t>
            </a:r>
            <a:r>
              <a:rPr lang="en-US" altLang="ko-KR" sz="1400" dirty="0" smtClean="0"/>
              <a:t>are approved</a:t>
            </a:r>
            <a:r>
              <a:rPr lang="en-US" altLang="ko-KR" sz="1400" smtClean="0"/>
              <a:t>. 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smtClean="0"/>
              <a:t>KIs corresponding to SID objectives </a:t>
            </a:r>
            <a:r>
              <a:rPr lang="en-US" altLang="zh-CN" sz="1400" dirty="0" smtClean="0"/>
              <a:t>are added</a:t>
            </a:r>
            <a:r>
              <a:rPr lang="en-US" altLang="ko-KR" sz="1400" dirty="0" smtClean="0"/>
              <a:t>. </a:t>
            </a:r>
            <a:endParaRPr lang="en-US" altLang="ko-KR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RAN impacts as per agreed </a:t>
            </a:r>
            <a:r>
              <a:rPr lang="en-US" altLang="zh-CN" sz="1400" dirty="0" smtClean="0"/>
              <a:t>(p)CRs</a:t>
            </a:r>
            <a:r>
              <a:rPr lang="en-GB" altLang="zh-CN" sz="1400" dirty="0"/>
              <a:t>.</a:t>
            </a: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 smtClean="0"/>
              <a:t>Next </a:t>
            </a:r>
            <a:r>
              <a:rPr lang="de-DE" sz="1800" b="1" dirty="0"/>
              <a:t>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smtClean="0"/>
              <a:t>Complete key issues descriptions as needed.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smtClean="0"/>
              <a:t>Address </a:t>
            </a:r>
            <a:r>
              <a:rPr lang="de-DE" altLang="zh-CN" sz="1400" dirty="0"/>
              <a:t>open </a:t>
            </a:r>
            <a:r>
              <a:rPr lang="de-DE" altLang="zh-CN" sz="1400"/>
              <a:t>key </a:t>
            </a:r>
            <a:r>
              <a:rPr lang="de-DE" altLang="zh-CN" sz="1400" smtClean="0">
                <a:solidFill>
                  <a:srgbClr val="000000"/>
                </a:solidFill>
              </a:rPr>
              <a:t>issues.</a:t>
            </a:r>
            <a:endParaRPr lang="de-DE" altLang="zh-CN" sz="14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smtClean="0">
                <a:solidFill>
                  <a:srgbClr val="000000"/>
                </a:solidFill>
              </a:rPr>
              <a:t>Capture new solutions.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zh-CN" sz="1400" dirty="0"/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99509644"/>
              </p:ext>
            </p:extLst>
          </p:nvPr>
        </p:nvGraphicFramePr>
        <p:xfrm>
          <a:off x="179388" y="1277120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FS_EDGE_Ph2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Edge Computing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?%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 2022</a:t>
                      </a:r>
                      <a:r>
                        <a:rPr kumimoji="0" lang="en-US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→ Dec 2022</a:t>
                      </a:r>
                      <a:endParaRPr lang="en-US" altLang="zh-CN" sz="1400" b="1" i="0" dirty="0">
                        <a:solidFill>
                          <a:srgbClr val="FF33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SP-211638</a:t>
                      </a:r>
                      <a:endParaRPr kumimoji="0" lang="en-GB" altLang="zh-CN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2" name="矩形 1"/>
          <p:cNvSpPr/>
          <p:nvPr/>
        </p:nvSpPr>
        <p:spPr bwMode="auto">
          <a:xfrm rot="19277121">
            <a:off x="-739226" y="664231"/>
            <a:ext cx="3313652" cy="66273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To be updated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07554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sz="2800" b="1" smtClean="0"/>
              <a:t>EDGE Ph2 status </a:t>
            </a:r>
            <a:r>
              <a:rPr lang="en-GB" altLang="en-US" sz="2800" b="1"/>
              <a:t>after SA2#149E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577695"/>
            <a:ext cx="8554482" cy="339320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since </a:t>
            </a:r>
            <a:r>
              <a:rPr lang="de-DE" altLang="de-DE" sz="1800" b="1" dirty="0" smtClean="0">
                <a:ea typeface="+mn-ea"/>
                <a:cs typeface="+mn-cs"/>
              </a:rPr>
              <a:t>SA#94-e</a:t>
            </a:r>
            <a:r>
              <a:rPr lang="de-DE" altLang="de-DE" sz="1800" b="1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Total TUs requested for Study phase in 2022 </a:t>
            </a:r>
            <a:r>
              <a:rPr lang="en-US" altLang="ko-KR" sz="1400" smtClean="0"/>
              <a:t>is </a:t>
            </a:r>
            <a:r>
              <a:rPr lang="en-US" altLang="ko-KR" sz="1400" smtClean="0"/>
              <a:t>7,25</a:t>
            </a:r>
            <a:r>
              <a:rPr lang="en-US" altLang="ko-KR" sz="1400" dirty="0" smtClean="0"/>
              <a:t>, 1 TU used in SA2#149E </a:t>
            </a:r>
            <a:r>
              <a:rPr lang="en-US" altLang="ko-KR" sz="1400" smtClean="0"/>
              <a:t>and </a:t>
            </a:r>
            <a:r>
              <a:rPr lang="en-US" altLang="ko-KR" sz="1400" smtClean="0"/>
              <a:t>6,25 </a:t>
            </a:r>
            <a:r>
              <a:rPr lang="en-US" altLang="ko-KR" sz="1400" dirty="0" smtClean="0"/>
              <a:t>TUs remaining.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Skeleton, scope and </a:t>
            </a:r>
            <a:r>
              <a:rPr lang="en-US" altLang="ko-KR" sz="1400" smtClean="0"/>
              <a:t>architectural </a:t>
            </a:r>
            <a:r>
              <a:rPr lang="en-US" altLang="ko-KR" sz="1400" smtClean="0"/>
              <a:t>assumptions </a:t>
            </a:r>
            <a:r>
              <a:rPr lang="en-US" altLang="ko-KR" sz="1400" dirty="0" smtClean="0"/>
              <a:t>of </a:t>
            </a:r>
            <a:r>
              <a:rPr lang="en-US" altLang="ko-KR" sz="1400" smtClean="0"/>
              <a:t>TR </a:t>
            </a:r>
            <a:r>
              <a:rPr lang="en-US" altLang="ko-KR" sz="1400" smtClean="0"/>
              <a:t>23.700-48 v0.0.0 </a:t>
            </a:r>
            <a:r>
              <a:rPr lang="en-US" altLang="ko-KR" sz="1400" dirty="0" smtClean="0"/>
              <a:t>are approved</a:t>
            </a:r>
            <a:r>
              <a:rPr lang="en-US" altLang="ko-KR" sz="1400" smtClean="0"/>
              <a:t>. 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smtClean="0"/>
              <a:t>KIs corresponding to SID objectives </a:t>
            </a:r>
            <a:r>
              <a:rPr lang="en-US" altLang="zh-CN" sz="1400" dirty="0" smtClean="0"/>
              <a:t>are added</a:t>
            </a:r>
            <a:r>
              <a:rPr lang="en-US" altLang="ko-KR" sz="1400" dirty="0" smtClean="0"/>
              <a:t>. </a:t>
            </a:r>
            <a:endParaRPr lang="en-US" altLang="ko-KR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RAN impacts as per agreed </a:t>
            </a:r>
            <a:r>
              <a:rPr lang="en-US" altLang="zh-CN" sz="1400" dirty="0" smtClean="0"/>
              <a:t>(p)CRs</a:t>
            </a:r>
            <a:r>
              <a:rPr lang="en-GB" altLang="zh-CN" sz="1400" dirty="0"/>
              <a:t>.</a:t>
            </a: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 smtClean="0"/>
              <a:t>Next </a:t>
            </a:r>
            <a:r>
              <a:rPr lang="de-DE" sz="1800" b="1" dirty="0"/>
              <a:t>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smtClean="0"/>
              <a:t>Complete key issues descriptions as needed.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smtClean="0"/>
              <a:t>Address </a:t>
            </a:r>
            <a:r>
              <a:rPr lang="de-DE" altLang="zh-CN" sz="1400" dirty="0"/>
              <a:t>open </a:t>
            </a:r>
            <a:r>
              <a:rPr lang="de-DE" altLang="zh-CN" sz="1400"/>
              <a:t>key </a:t>
            </a:r>
            <a:r>
              <a:rPr lang="de-DE" altLang="zh-CN" sz="1400" smtClean="0">
                <a:solidFill>
                  <a:srgbClr val="000000"/>
                </a:solidFill>
              </a:rPr>
              <a:t>issues.</a:t>
            </a:r>
            <a:endParaRPr lang="de-DE" altLang="zh-CN" sz="14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smtClean="0">
                <a:solidFill>
                  <a:srgbClr val="000000"/>
                </a:solidFill>
              </a:rPr>
              <a:t>Capture new solutions.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zh-CN" sz="1400" dirty="0"/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/>
          </p:nvPr>
        </p:nvGraphicFramePr>
        <p:xfrm>
          <a:off x="179388" y="1277120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FS_EDGE_Ph2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Edge Computing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?%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 2022</a:t>
                      </a:r>
                      <a:r>
                        <a:rPr kumimoji="0" lang="en-US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→ Dec 2022</a:t>
                      </a:r>
                      <a:endParaRPr lang="en-US" altLang="zh-CN" sz="1400" b="1" i="0" dirty="0">
                        <a:solidFill>
                          <a:srgbClr val="FF33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SP-211638</a:t>
                      </a:r>
                      <a:endParaRPr kumimoji="0" lang="en-GB" altLang="zh-CN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2" name="矩形 1"/>
          <p:cNvSpPr/>
          <p:nvPr/>
        </p:nvSpPr>
        <p:spPr bwMode="auto">
          <a:xfrm rot="19277121">
            <a:off x="-739226" y="664231"/>
            <a:ext cx="3313652" cy="66273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To be updated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61957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zh-CN" sz="2800" b="1" dirty="0" smtClean="0"/>
              <a:t>Work Plan</a:t>
            </a:r>
            <a:endParaRPr lang="de-DE" altLang="de-DE" sz="2800" b="1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=""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248" y="2222640"/>
            <a:ext cx="8388466" cy="3881598"/>
          </a:xfrm>
        </p:spPr>
        <p:txBody>
          <a:bodyPr/>
          <a:lstStyle/>
          <a:p>
            <a:r>
              <a:rPr lang="en-US" altLang="en-US" sz="2400" b="1" dirty="0"/>
              <a:t>  Study phase</a:t>
            </a:r>
          </a:p>
          <a:p>
            <a:pPr lvl="1"/>
            <a:r>
              <a:rPr lang="en-US" altLang="en-US" sz="1800" dirty="0"/>
              <a:t>SA2#149e, Feb (1TU</a:t>
            </a:r>
            <a:r>
              <a:rPr lang="en-US" altLang="en-US" sz="1800"/>
              <a:t>): </a:t>
            </a:r>
            <a:r>
              <a:rPr lang="en-US" altLang="en-US" sz="1800"/>
              <a:t>Agreement on scenarios/use cases and assumptions for all KIs</a:t>
            </a:r>
            <a:endParaRPr lang="en-US" altLang="en-US" sz="1800" dirty="0"/>
          </a:p>
          <a:p>
            <a:pPr lvl="1"/>
            <a:r>
              <a:rPr lang="en-US" altLang="en-US" sz="1800" dirty="0"/>
              <a:t>SA2#150e, Apr (1TU</a:t>
            </a:r>
            <a:r>
              <a:rPr lang="en-US" altLang="en-US" sz="1800"/>
              <a:t>): </a:t>
            </a:r>
            <a:r>
              <a:rPr lang="en-US" altLang="en-US" sz="1800"/>
              <a:t>Completion of KI definition. Solutions</a:t>
            </a:r>
            <a:endParaRPr lang="en-US" altLang="en-US" sz="1800" dirty="0"/>
          </a:p>
          <a:p>
            <a:pPr lvl="1"/>
            <a:r>
              <a:rPr lang="en-US" altLang="en-US" sz="1800" smtClean="0"/>
              <a:t>SA2#151e</a:t>
            </a:r>
            <a:r>
              <a:rPr lang="en-US" altLang="en-US" sz="1800" dirty="0"/>
              <a:t>, May </a:t>
            </a:r>
            <a:r>
              <a:rPr lang="en-US" altLang="en-US" sz="1800"/>
              <a:t>(</a:t>
            </a:r>
            <a:r>
              <a:rPr lang="en-US" altLang="en-US" sz="1800" smtClean="0"/>
              <a:t>2TU): </a:t>
            </a:r>
            <a:r>
              <a:rPr lang="en-US" altLang="en-US" sz="1800" dirty="0"/>
              <a:t>Solutions</a:t>
            </a:r>
          </a:p>
          <a:p>
            <a:pPr lvl="1"/>
            <a:r>
              <a:rPr lang="en-US" altLang="en-US" sz="1800" dirty="0"/>
              <a:t>SA2#152e, Aug </a:t>
            </a:r>
            <a:r>
              <a:rPr lang="en-US" altLang="en-US" sz="1800"/>
              <a:t>(</a:t>
            </a:r>
            <a:r>
              <a:rPr lang="en-US" altLang="en-US" sz="1800" smtClean="0"/>
              <a:t>2TU): </a:t>
            </a:r>
            <a:r>
              <a:rPr lang="en-US" altLang="en-US" sz="1800" dirty="0"/>
              <a:t>Solutions, evaluations</a:t>
            </a:r>
            <a:r>
              <a:rPr lang="en-US" altLang="en-US" sz="1800"/>
              <a:t>, </a:t>
            </a:r>
            <a:r>
              <a:rPr lang="en-US" altLang="en-US" sz="1800" smtClean="0"/>
              <a:t>conclusions</a:t>
            </a:r>
          </a:p>
          <a:p>
            <a:pPr lvl="2"/>
            <a:r>
              <a:rPr lang="en-US" altLang="en-US" sz="1600" smtClean="0"/>
              <a:t>Approval </a:t>
            </a:r>
            <a:r>
              <a:rPr lang="en-US" altLang="en-US" sz="1600"/>
              <a:t>of </a:t>
            </a:r>
            <a:r>
              <a:rPr lang="en-US" altLang="en-US" sz="1600" smtClean="0"/>
              <a:t>Edge </a:t>
            </a:r>
            <a:r>
              <a:rPr lang="en-US" altLang="en-US" sz="1600"/>
              <a:t>ph2 </a:t>
            </a:r>
            <a:r>
              <a:rPr lang="en-US" altLang="en-US" sz="1600" smtClean="0"/>
              <a:t>WID based on first conclusions, TR sent for information</a:t>
            </a:r>
            <a:endParaRPr lang="en-US" altLang="en-US" dirty="0"/>
          </a:p>
          <a:p>
            <a:pPr lvl="1"/>
            <a:r>
              <a:rPr lang="en-US" altLang="en-US" sz="1800" dirty="0" smtClean="0"/>
              <a:t>SA2#153e</a:t>
            </a:r>
            <a:r>
              <a:rPr lang="en-US" altLang="en-US" sz="1800" dirty="0"/>
              <a:t>, Oct (1TU): evaluations, </a:t>
            </a:r>
            <a:r>
              <a:rPr lang="en-US" altLang="en-US" sz="1800" dirty="0" smtClean="0"/>
              <a:t>conclusions</a:t>
            </a:r>
          </a:p>
          <a:p>
            <a:pPr lvl="2"/>
            <a:r>
              <a:rPr lang="en-US" altLang="en-US" sz="1600" smtClean="0"/>
              <a:t>Update of </a:t>
            </a:r>
            <a:r>
              <a:rPr lang="en-US" altLang="en-US" sz="1600"/>
              <a:t>Edge ph2 WID based on remaining conclusions</a:t>
            </a:r>
          </a:p>
          <a:p>
            <a:pPr lvl="1"/>
            <a:r>
              <a:rPr lang="en-US" altLang="en-US" sz="1800" smtClean="0"/>
              <a:t>SA2#154e</a:t>
            </a:r>
            <a:r>
              <a:rPr lang="en-US" altLang="en-US" sz="1800" dirty="0"/>
              <a:t>, Nov </a:t>
            </a:r>
            <a:r>
              <a:rPr lang="en-US" altLang="en-US" sz="1800"/>
              <a:t>(</a:t>
            </a:r>
            <a:r>
              <a:rPr lang="en-US" altLang="en-US" sz="1800" smtClean="0"/>
              <a:t>0</a:t>
            </a:r>
            <a:r>
              <a:rPr lang="en-US" altLang="en-US" sz="1800" smtClean="0"/>
              <a:t>,25</a:t>
            </a:r>
            <a:r>
              <a:rPr lang="en-US" altLang="en-US" sz="1800" smtClean="0"/>
              <a:t> </a:t>
            </a:r>
            <a:r>
              <a:rPr lang="en-US" altLang="en-US" sz="1800" dirty="0"/>
              <a:t>TU): final conclusions</a:t>
            </a:r>
          </a:p>
          <a:p>
            <a:pPr lvl="2"/>
            <a:r>
              <a:rPr lang="en-US" altLang="en-US" sz="1600" smtClean="0"/>
              <a:t>TR sent for approval</a:t>
            </a:r>
            <a:endParaRPr lang="en-US" altLang="en-US" sz="1600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7614161"/>
              </p:ext>
            </p:extLst>
          </p:nvPr>
        </p:nvGraphicFramePr>
        <p:xfrm>
          <a:off x="1058259" y="1441646"/>
          <a:ext cx="7524457" cy="666750"/>
        </p:xfrm>
        <a:graphic>
          <a:graphicData uri="http://schemas.openxmlformats.org/drawingml/2006/table">
            <a:tbl>
              <a:tblPr/>
              <a:tblGrid>
                <a:gridCol w="94026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0578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1506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56648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180975"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Feb. </a:t>
                      </a: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Apr. </a:t>
                      </a: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May </a:t>
                      </a: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Aug. </a:t>
                      </a: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Oct. </a:t>
                      </a: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Nov. </a:t>
                      </a: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Jan. </a:t>
                      </a: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Feb. </a:t>
                      </a: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SID/WID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Study 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Normative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Total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#149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#154AH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Total TU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FS_EDGE_Ph2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7,25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smtClean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4,25</a:t>
                      </a:r>
                      <a:endParaRPr lang="en-US" altLang="zh-CN" sz="1000" b="0" i="0" u="none" strike="noStrike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11,5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smtClean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0,25/</a:t>
                      </a:r>
                      <a:r>
                        <a:rPr lang="en-US" altLang="zh-CN" sz="1000" b="0" i="0" u="none" strike="noStrike" smtClean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0,75</a:t>
                      </a:r>
                      <a:endParaRPr lang="en-US" altLang="zh-CN" sz="1000" b="0" i="0" u="none" strike="noStrike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smtClean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1,5</a:t>
                      </a:r>
                      <a:endParaRPr lang="en-US" altLang="zh-CN" sz="1000" b="0" i="0" u="none" strike="noStrike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11,5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306158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15924</TotalTime>
  <Words>383</Words>
  <Application>Microsoft Office PowerPoint</Application>
  <PresentationFormat>On-screen Show (4:3)</PresentationFormat>
  <Paragraphs>96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等线</vt:lpstr>
      <vt:lpstr>宋体</vt:lpstr>
      <vt:lpstr>Arial</vt:lpstr>
      <vt:lpstr>Calibri</vt:lpstr>
      <vt:lpstr>Times New Roman</vt:lpstr>
      <vt:lpstr>Office Theme</vt:lpstr>
      <vt:lpstr>FS_EDGE_Ph2 status report</vt:lpstr>
      <vt:lpstr>EDGE Ph2 status at SA#95-e</vt:lpstr>
      <vt:lpstr>EDGE Ph2 status after SA2#149E</vt:lpstr>
      <vt:lpstr>Work Plan</vt:lpstr>
    </vt:vector>
  </TitlesOfParts>
  <Company>Huawei Technologies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FS_EDGE_Ph2 status report</dc:title>
  <dc:creator>Patrice Hédé</dc:creator>
  <cp:keywords/>
  <dc:description/>
  <cp:lastModifiedBy>Patrice Hédé</cp:lastModifiedBy>
  <cp:revision>1784</cp:revision>
  <dcterms:created xsi:type="dcterms:W3CDTF">2008-08-30T09:32:10Z</dcterms:created>
  <dcterms:modified xsi:type="dcterms:W3CDTF">2022-01-28T15:20:05Z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(3)7RCS+jTRW2ZQbZCMPlzIMMuYuBoXghZ+xXrnb6vZ4Xszk0xGID6plN7dZlsbKwkdJXHpPA46
WrKU2J/o37k9tAWMCeaK/98c4QGTS5pwFgn0bb3iO080/4Z7ysHKXrwhJRtO8ilpWxYEfr1R
ELaX4vnMGwYJft8rhqqs9+qux5qB6o0KrI0sX3cTtz93GvwkLEW5jYL//PCShe9Sm/KeosBm
cD8P0NQB6OGEsI0yAo</vt:lpwstr>
  </property>
  <property fmtid="{D5CDD505-2E9C-101B-9397-08002B2CF9AE}" pid="9" name="_2015_ms_pID_7253431">
    <vt:lpwstr>y+qx7EB0ARLLALsPURtOEf/FeQJviqFXx5Ip7chRyA8JmlJtG3aAyX
2C+kHjWM9F5VOLdOv0QpZRDP4ZcO61S+wA1E5NiRj+fQ+x6ItG/1g4FAGShnJ2LNZ1r2YJP7
KGe2pe0v4Yld3i0eD63I5pUvsQN5dUgZwkVMcpVRPhfzFefHcX106qP3598NMoMqbVbXu2Oy
eaCG7Q1gMqDkNbsrudBHKubZQr9iFxzKwD0M</vt:lpwstr>
  </property>
  <property fmtid="{D5CDD505-2E9C-101B-9397-08002B2CF9AE}" pid="10" name="_2015_ms_pID_7253432">
    <vt:lpwstr>Fg==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1641889430</vt:lpwstr>
  </property>
</Properties>
</file>