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21" r:id="rId3"/>
    <p:sldId id="822" r:id="rId4"/>
    <p:sldId id="818" r:id="rId5"/>
    <p:sldId id="81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50" d="100"/>
          <a:sy n="50" d="100"/>
        </p:scale>
        <p:origin x="-3206" y="-9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4205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–27,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S2-2106532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16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27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eLCS_ph2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Ming Ai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338571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SA2#146E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7 CRs have been approved, includes: </a:t>
            </a:r>
            <a:r>
              <a:rPr lang="en-GB" altLang="zh-CN" sz="1400" i="1" dirty="0"/>
              <a:t>Add time of position determination to Deferred MT-LR </a:t>
            </a:r>
            <a:r>
              <a:rPr lang="en-GB" altLang="zh-CN" sz="1400" i="1" dirty="0" smtClean="0"/>
              <a:t>periodic, </a:t>
            </a:r>
            <a:r>
              <a:rPr lang="en-GB" altLang="zh-CN" sz="1400" i="1" dirty="0"/>
              <a:t>Introduction of the Scheduled Location </a:t>
            </a:r>
            <a:r>
              <a:rPr lang="en-GB" altLang="zh-CN" sz="1400" i="1" dirty="0" smtClean="0"/>
              <a:t>Time,</a:t>
            </a:r>
            <a:r>
              <a:rPr lang="en-GB" altLang="zh-CN" sz="1400" i="1" dirty="0"/>
              <a:t> Add message formats for Local 2D point with uncertainty ellipse and Local 3D point with uncertainty </a:t>
            </a:r>
            <a:r>
              <a:rPr lang="en-GB" altLang="zh-CN" sz="1400" i="1" dirty="0" smtClean="0"/>
              <a:t>ellipsoid, </a:t>
            </a:r>
            <a:r>
              <a:rPr lang="en-GB" altLang="zh-CN" sz="1400" i="1" dirty="0"/>
              <a:t>Satellite RAT Type in LMF </a:t>
            </a:r>
            <a:r>
              <a:rPr lang="en-GB" altLang="zh-CN" sz="1400" i="1" dirty="0" smtClean="0"/>
              <a:t>selection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endParaRPr lang="en-GB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 WGs in Q2, they worked in Q3, but  no repose received in this meeting.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So in Q4, SA2 will: </a:t>
            </a:r>
          </a:p>
          <a:p>
            <a:pPr marL="1200150" lvl="3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200" dirty="0" smtClean="0"/>
              <a:t>Receive  RAN </a:t>
            </a:r>
            <a:r>
              <a:rPr lang="en-US" altLang="zh-CN" sz="1200" dirty="0"/>
              <a:t>feedback </a:t>
            </a:r>
            <a:r>
              <a:rPr lang="en-US" altLang="zh-CN" sz="1200" dirty="0" smtClean="0"/>
              <a:t>to “</a:t>
            </a:r>
            <a:r>
              <a:rPr lang="en-GB" altLang="zh-CN" sz="1200" dirty="0"/>
              <a:t>LS on storage of UE Positioning Capabilities</a:t>
            </a:r>
            <a:r>
              <a:rPr lang="en-US" altLang="zh-CN" sz="1200" dirty="0" smtClean="0"/>
              <a:t>” , “</a:t>
            </a:r>
            <a:r>
              <a:rPr lang="en-US" altLang="zh-CN" sz="1200" dirty="0"/>
              <a:t>LS </a:t>
            </a:r>
            <a:r>
              <a:rPr lang="en-US" altLang="zh-CN" sz="1200" dirty="0" smtClean="0"/>
              <a:t>reply </a:t>
            </a:r>
            <a:r>
              <a:rPr lang="en-GB" altLang="zh-CN" sz="1200" dirty="0" smtClean="0"/>
              <a:t>on </a:t>
            </a:r>
            <a:r>
              <a:rPr lang="en-GB" altLang="zh-CN" sz="1200" dirty="0"/>
              <a:t>Scheduling Location in Advance to reduce Latency</a:t>
            </a:r>
            <a:r>
              <a:rPr lang="en-GB" altLang="zh-CN" sz="1200" dirty="0" smtClean="0"/>
              <a:t>.”,”</a:t>
            </a:r>
            <a:r>
              <a:rPr lang="en-GB" altLang="zh-CN" sz="1200" dirty="0"/>
              <a:t> LS on determination of location estimates in local co-ordinates</a:t>
            </a:r>
            <a:r>
              <a:rPr lang="en-GB" altLang="zh-CN" sz="1200" dirty="0" smtClean="0"/>
              <a:t>”;</a:t>
            </a:r>
            <a:endParaRPr lang="en-GB" altLang="zh-CN" sz="12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358034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1788756" y="2142531"/>
            <a:ext cx="5566488" cy="25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 smtClean="0"/>
              <a:t>SA2#145E and SA2#144E</a:t>
            </a:r>
          </a:p>
          <a:p>
            <a:pPr>
              <a:defRPr/>
            </a:pPr>
            <a:r>
              <a:rPr lang="en-GB" sz="2400" b="1" dirty="0" smtClean="0"/>
              <a:t> </a:t>
            </a:r>
            <a:r>
              <a:rPr lang="en-US" sz="2400" b="1" dirty="0" smtClean="0"/>
              <a:t>eLCS_Ph2 </a:t>
            </a:r>
            <a:r>
              <a:rPr lang="en-US" altLang="de-DE" sz="2400" b="1" dirty="0"/>
              <a:t>Status </a:t>
            </a:r>
            <a:r>
              <a:rPr lang="en-GB" altLang="zh-CN" sz="2400" b="1" dirty="0" smtClean="0"/>
              <a:t>Report</a:t>
            </a:r>
            <a:br>
              <a:rPr lang="en-GB" altLang="zh-CN" sz="2400" b="1" dirty="0" smtClean="0"/>
            </a:br>
            <a:r>
              <a:rPr lang="en-GB" altLang="zh-CN" sz="2400" b="1" dirty="0" smtClean="0"/>
              <a:t>for </a:t>
            </a:r>
            <a:r>
              <a:rPr lang="en-GB" altLang="zh-CN" sz="2400" b="1" dirty="0"/>
              <a:t>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43534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8931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8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SA2#145E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fourth </a:t>
            </a:r>
            <a:r>
              <a:rPr lang="en-US" altLang="zh-CN" sz="1400" dirty="0"/>
              <a:t>meeting to have 5G_eLCS_Ph2 on agenda;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5 CRs have been approved, includes: </a:t>
            </a:r>
            <a:r>
              <a:rPr lang="en-US" altLang="zh-CN" sz="1400" i="1" dirty="0" smtClean="0"/>
              <a:t>UE </a:t>
            </a:r>
            <a:r>
              <a:rPr lang="en-US" altLang="zh-CN" sz="1400" i="1" dirty="0"/>
              <a:t>Positioning Capabilities storage in </a:t>
            </a:r>
            <a:r>
              <a:rPr lang="en-US" altLang="zh-CN" sz="1400" i="1" dirty="0" smtClean="0"/>
              <a:t>AMF, </a:t>
            </a:r>
            <a:r>
              <a:rPr lang="en-US" altLang="zh-CN" sz="1400" i="1" dirty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 smtClean="0"/>
              <a:t>support the satellite requirement</a:t>
            </a:r>
            <a:r>
              <a:rPr lang="en-GB" altLang="zh-CN" sz="1400" dirty="0" smtClean="0"/>
              <a:t>, and non 3GPP support for UE Position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to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 smtClean="0"/>
              <a:t>” , “</a:t>
            </a:r>
            <a:r>
              <a:rPr lang="en-US" altLang="zh-CN" sz="1400" dirty="0"/>
              <a:t>LS </a:t>
            </a:r>
            <a:r>
              <a:rPr lang="en-US" altLang="zh-CN" sz="1400" dirty="0" smtClean="0"/>
              <a:t>reply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Latency</a:t>
            </a:r>
            <a:r>
              <a:rPr lang="en-GB" altLang="zh-CN" sz="1400" dirty="0" smtClean="0"/>
              <a:t>.”,”</a:t>
            </a:r>
            <a:r>
              <a:rPr lang="en-GB" altLang="zh-CN" sz="1400" dirty="0"/>
              <a:t> LS on determination of location estimates in local co-ordinates</a:t>
            </a:r>
            <a:r>
              <a:rPr lang="en-GB" altLang="zh-CN" sz="1400" dirty="0" smtClean="0"/>
              <a:t>”;</a:t>
            </a:r>
            <a:endParaRPr lang="en-GB" altLang="zh-CN" sz="14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62189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972664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SA2#144e 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SA2#144E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third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issues have been postponed to next meetings</a:t>
            </a:r>
            <a:r>
              <a:rPr lang="en-US" altLang="zh-CN" sz="1400" dirty="0"/>
              <a:t>:   </a:t>
            </a:r>
            <a:r>
              <a:rPr lang="en-US" altLang="zh-CN" sz="1400" i="1" dirty="0"/>
              <a:t>5GC-MO-LR Procedures </a:t>
            </a:r>
            <a:r>
              <a:rPr lang="en-US" altLang="zh-CN" sz="1400" i="1" dirty="0" smtClean="0"/>
              <a:t>for Periodic </a:t>
            </a:r>
            <a:r>
              <a:rPr lang="en-US" altLang="zh-CN" sz="1400" i="1" dirty="0"/>
              <a:t>Location </a:t>
            </a:r>
            <a:r>
              <a:rPr lang="en-US" altLang="zh-CN" sz="1400" i="1" dirty="0" smtClean="0"/>
              <a:t>report, </a:t>
            </a:r>
            <a:r>
              <a:rPr lang="en-GB" altLang="zh-CN" sz="1400" i="1" dirty="0"/>
              <a:t>Storing UE Positioning Capabilities in </a:t>
            </a:r>
            <a:r>
              <a:rPr lang="en-GB" altLang="zh-CN" sz="1400" i="1" dirty="0" smtClean="0"/>
              <a:t>5GC.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for RAN feedback to “LS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</a:t>
            </a:r>
            <a:r>
              <a:rPr lang="en-GB" altLang="zh-CN" sz="1400" dirty="0" smtClean="0"/>
              <a:t>Latency.”(S2-2102048, approved by SA2#143E);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</a:t>
            </a:r>
            <a:r>
              <a:rPr lang="en-US" sz="1400" dirty="0" smtClean="0"/>
              <a:t>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809137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8366</TotalTime>
  <Words>484</Words>
  <Application>Microsoft Office PowerPoint</Application>
  <PresentationFormat>全屏显示(4:3)</PresentationFormat>
  <Paragraphs>74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eLCS_ph2 Status Report</vt:lpstr>
      <vt:lpstr> eLCS_ph2 status after SA2#146e</vt:lpstr>
      <vt:lpstr>PowerPoint 演示文稿</vt:lpstr>
      <vt:lpstr> eLCS_ph2 status after SA2#145e</vt:lpstr>
      <vt:lpstr> eLCS_ph2 status after SA2#144e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CATT-9</cp:lastModifiedBy>
  <cp:revision>1453</cp:revision>
  <dcterms:created xsi:type="dcterms:W3CDTF">2008-08-30T09:32:10Z</dcterms:created>
  <dcterms:modified xsi:type="dcterms:W3CDTF">2021-08-30T03:13:42Z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