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648" r:id="rId1"/>
  </p:sldMasterIdLst>
  <p:sldIdLst>
    <p:sldId id="256" r:id="rId2"/>
    <p:sldId id="257" r:id="rId3"/>
    <p:sldId id="272" r:id="rId4"/>
    <p:sldId id="273" r:id="rId5"/>
    <p:sldId id="280" r:id="rId6"/>
    <p:sldId id="274" r:id="rId7"/>
    <p:sldId id="275" r:id="rId8"/>
    <p:sldId id="276" r:id="rId9"/>
    <p:sldId id="279" r:id="rId10"/>
    <p:sldId id="278" r:id="rId1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117" d="100"/>
          <a:sy n="117" d="100"/>
        </p:scale>
        <p:origin x="356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F64074-3292-4C74-B67E-3661D873B3EB}" type="datetimeFigureOut">
              <a:rPr lang="zh-CN" altLang="en-US" smtClean="0"/>
              <a:t>2021/5/25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B879AD-2DC9-472F-9519-75AEEA4F3A5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18468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F64074-3292-4C74-B67E-3661D873B3EB}" type="datetimeFigureOut">
              <a:rPr lang="zh-CN" altLang="en-US" smtClean="0"/>
              <a:t>2021/5/25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B879AD-2DC9-472F-9519-75AEEA4F3A5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19789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F64074-3292-4C74-B67E-3661D873B3EB}" type="datetimeFigureOut">
              <a:rPr lang="zh-CN" altLang="en-US" smtClean="0"/>
              <a:t>2021/5/25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B879AD-2DC9-472F-9519-75AEEA4F3A5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83840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F64074-3292-4C74-B67E-3661D873B3EB}" type="datetimeFigureOut">
              <a:rPr lang="zh-CN" altLang="en-US" smtClean="0"/>
              <a:t>2021/5/25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B879AD-2DC9-472F-9519-75AEEA4F3A5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97407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F64074-3292-4C74-B67E-3661D873B3EB}" type="datetimeFigureOut">
              <a:rPr lang="zh-CN" altLang="en-US" smtClean="0"/>
              <a:t>2021/5/25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B879AD-2DC9-472F-9519-75AEEA4F3A5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15843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F64074-3292-4C74-B67E-3661D873B3EB}" type="datetimeFigureOut">
              <a:rPr lang="zh-CN" altLang="en-US" smtClean="0"/>
              <a:t>2021/5/25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B879AD-2DC9-472F-9519-75AEEA4F3A5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75965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F64074-3292-4C74-B67E-3661D873B3EB}" type="datetimeFigureOut">
              <a:rPr lang="zh-CN" altLang="en-US" smtClean="0"/>
              <a:t>2021/5/25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B879AD-2DC9-472F-9519-75AEEA4F3A5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29592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F64074-3292-4C74-B67E-3661D873B3EB}" type="datetimeFigureOut">
              <a:rPr lang="zh-CN" altLang="en-US" smtClean="0"/>
              <a:t>2021/5/25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B879AD-2DC9-472F-9519-75AEEA4F3A5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44295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F64074-3292-4C74-B67E-3661D873B3EB}" type="datetimeFigureOut">
              <a:rPr lang="zh-CN" altLang="en-US" smtClean="0"/>
              <a:t>2021/5/25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B879AD-2DC9-472F-9519-75AEEA4F3A5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66936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F64074-3292-4C74-B67E-3661D873B3EB}" type="datetimeFigureOut">
              <a:rPr lang="zh-CN" altLang="en-US" smtClean="0"/>
              <a:t>2021/5/25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B879AD-2DC9-472F-9519-75AEEA4F3A5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21113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F64074-3292-4C74-B67E-3661D873B3EB}" type="datetimeFigureOut">
              <a:rPr lang="zh-CN" altLang="en-US" smtClean="0"/>
              <a:t>2021/5/25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B879AD-2DC9-472F-9519-75AEEA4F3A5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67636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F64074-3292-4C74-B67E-3661D873B3EB}" type="datetimeFigureOut">
              <a:rPr lang="zh-CN" altLang="en-US" smtClean="0"/>
              <a:t>2021/5/25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B879AD-2DC9-472F-9519-75AEEA4F3A5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24692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GB" altLang="zh-CN" sz="4800" dirty="0" smtClean="0"/>
              <a:t>Study on </a:t>
            </a:r>
            <a:r>
              <a:rPr lang="en-US" altLang="zh-CN" sz="4800" dirty="0"/>
              <a:t>Integration of satellite components in the 5G architecture </a:t>
            </a:r>
            <a:r>
              <a:rPr lang="en-US" altLang="zh-CN" sz="4800" dirty="0" smtClean="0"/>
              <a:t>Phase II</a:t>
            </a:r>
            <a:endParaRPr lang="zh-CN" altLang="en-US" sz="4800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smtClean="0"/>
              <a:t>S2-2104671</a:t>
            </a:r>
            <a:endParaRPr lang="en-US" altLang="zh-CN" dirty="0" smtClean="0"/>
          </a:p>
          <a:p>
            <a:endParaRPr lang="en-US" altLang="zh-CN" dirty="0" smtClean="0"/>
          </a:p>
          <a:p>
            <a:r>
              <a:rPr lang="en-US" altLang="zh-CN" dirty="0" smtClean="0"/>
              <a:t>Xiaomi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4050373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sz="3600" dirty="0" smtClean="0"/>
              <a:t> Proposed </a:t>
            </a:r>
            <a:r>
              <a:rPr lang="en-US" altLang="zh-CN" sz="3600" dirty="0"/>
              <a:t>R18 </a:t>
            </a:r>
            <a:r>
              <a:rPr lang="en-US" altLang="de-DE" sz="3600" dirty="0"/>
              <a:t>5GSAT_ARCH</a:t>
            </a:r>
            <a:r>
              <a:rPr lang="zh-CN" altLang="en-US" sz="3600" dirty="0"/>
              <a:t> </a:t>
            </a:r>
            <a:r>
              <a:rPr lang="en-US" altLang="zh-CN" sz="3600" dirty="0"/>
              <a:t>Enhancement</a:t>
            </a:r>
            <a:endParaRPr lang="zh-CN" altLang="en-US" sz="36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615166"/>
            <a:ext cx="9857014" cy="4794869"/>
          </a:xfrm>
        </p:spPr>
        <p:txBody>
          <a:bodyPr>
            <a:normAutofit/>
          </a:bodyPr>
          <a:lstStyle/>
          <a:p>
            <a:r>
              <a:rPr lang="en-US" altLang="zh-CN" dirty="0"/>
              <a:t>UE location determination with satellite access or satellite backhaul</a:t>
            </a:r>
          </a:p>
          <a:p>
            <a:r>
              <a:rPr lang="en-US" altLang="zh-CN" dirty="0"/>
              <a:t>Support of low power </a:t>
            </a:r>
            <a:r>
              <a:rPr lang="en-GB" altLang="zh-CN" dirty="0"/>
              <a:t>MIoT type of </a:t>
            </a:r>
            <a:r>
              <a:rPr lang="en-GB" altLang="zh-CN" dirty="0" smtClean="0"/>
              <a:t>communications </a:t>
            </a:r>
            <a:r>
              <a:rPr lang="en-US" altLang="zh-CN" dirty="0"/>
              <a:t>over satellite </a:t>
            </a:r>
            <a:r>
              <a:rPr lang="en-US" altLang="zh-CN" dirty="0" smtClean="0"/>
              <a:t>access</a:t>
            </a:r>
            <a:endParaRPr lang="en-US" altLang="zh-CN" dirty="0"/>
          </a:p>
          <a:p>
            <a:r>
              <a:rPr lang="en-US" altLang="zh-CN" dirty="0"/>
              <a:t>Support of </a:t>
            </a:r>
            <a:r>
              <a:rPr lang="en-US" altLang="zh-CN" dirty="0" smtClean="0"/>
              <a:t>b</a:t>
            </a:r>
            <a:r>
              <a:rPr lang="x-none" altLang="zh-CN" dirty="0" smtClean="0"/>
              <a:t>roadcast/multicast </a:t>
            </a:r>
            <a:r>
              <a:rPr lang="x-none" altLang="zh-CN" dirty="0"/>
              <a:t>service</a:t>
            </a:r>
            <a:r>
              <a:rPr lang="en-US" altLang="zh-CN" dirty="0"/>
              <a:t> over satellite access</a:t>
            </a:r>
          </a:p>
          <a:p>
            <a:r>
              <a:rPr lang="en-GB" altLang="zh-CN" dirty="0" smtClean="0"/>
              <a:t>Multi </a:t>
            </a:r>
            <a:r>
              <a:rPr lang="en-GB" altLang="zh-CN" dirty="0"/>
              <a:t>connectivity with satellite access</a:t>
            </a:r>
          </a:p>
          <a:p>
            <a:r>
              <a:rPr lang="en-GB" altLang="zh-CN" dirty="0"/>
              <a:t>Architectural impacts due to extra-territoriality </a:t>
            </a:r>
            <a:r>
              <a:rPr lang="en-GB" altLang="zh-CN" dirty="0" smtClean="0"/>
              <a:t>regulatory requirements</a:t>
            </a:r>
            <a:endParaRPr lang="zh-CN" altLang="en-US" dirty="0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0"/>
            <a:ext cx="6223247" cy="51579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75144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altLang="zh-CN" sz="3600" dirty="0" smtClean="0"/>
              <a:t>Overview of satellite related work in 3GPP R17&amp;R18</a:t>
            </a:r>
            <a:endParaRPr lang="zh-CN" altLang="en-US" sz="36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615166"/>
            <a:ext cx="9857014" cy="4794869"/>
          </a:xfrm>
        </p:spPr>
        <p:txBody>
          <a:bodyPr>
            <a:normAutofit lnSpcReduction="10000"/>
          </a:bodyPr>
          <a:lstStyle/>
          <a:p>
            <a:r>
              <a:rPr lang="en-US" altLang="zh-CN" dirty="0" smtClean="0"/>
              <a:t>SA1</a:t>
            </a:r>
          </a:p>
          <a:p>
            <a:pPr lvl="1"/>
            <a:r>
              <a:rPr lang="en-US" altLang="zh-CN" dirty="0"/>
              <a:t>Stage 1 of </a:t>
            </a:r>
            <a:r>
              <a:rPr lang="en-US" altLang="zh-CN" dirty="0" smtClean="0"/>
              <a:t>5GSAT (5GSAT) (R17)</a:t>
            </a:r>
          </a:p>
          <a:p>
            <a:pPr lvl="1"/>
            <a:r>
              <a:rPr lang="en-US" altLang="zh-CN" dirty="0"/>
              <a:t>Guidelines for Extra-territorial 5G Systems (FS_5GET</a:t>
            </a:r>
            <a:r>
              <a:rPr lang="en-US" altLang="zh-CN" dirty="0" smtClean="0"/>
              <a:t>)(R18)</a:t>
            </a:r>
          </a:p>
          <a:p>
            <a:r>
              <a:rPr lang="en-US" altLang="zh-CN" dirty="0" smtClean="0"/>
              <a:t>SA2</a:t>
            </a:r>
          </a:p>
          <a:p>
            <a:pPr lvl="1"/>
            <a:r>
              <a:rPr lang="en-US" altLang="zh-CN" dirty="0"/>
              <a:t>Study on architecture aspects for using satellite access in 5G (FS_5GSAT_ARCH</a:t>
            </a:r>
            <a:r>
              <a:rPr lang="en-US" altLang="zh-CN" dirty="0" smtClean="0"/>
              <a:t>) (R17)</a:t>
            </a:r>
          </a:p>
          <a:p>
            <a:pPr lvl="1"/>
            <a:r>
              <a:rPr lang="en-US" altLang="zh-CN" dirty="0"/>
              <a:t>Integration of satellite components in the 5G architecture (5GSAT_ARCH</a:t>
            </a:r>
            <a:r>
              <a:rPr lang="en-US" altLang="zh-CN" dirty="0" smtClean="0"/>
              <a:t>) (R17)</a:t>
            </a:r>
            <a:endParaRPr lang="en-US" altLang="zh-CN" dirty="0"/>
          </a:p>
          <a:p>
            <a:r>
              <a:rPr lang="en-US" altLang="zh-CN" dirty="0" smtClean="0"/>
              <a:t>RAN2</a:t>
            </a:r>
          </a:p>
          <a:p>
            <a:pPr lvl="1"/>
            <a:r>
              <a:rPr lang="en-US" altLang="zh-CN" dirty="0"/>
              <a:t>Core part: Solutions for NR for NTN(</a:t>
            </a:r>
            <a:r>
              <a:rPr lang="en-US" altLang="zh-CN" dirty="0" err="1"/>
              <a:t>NR_NTN_solutions</a:t>
            </a:r>
            <a:r>
              <a:rPr lang="en-US" altLang="zh-CN" dirty="0"/>
              <a:t>-Core</a:t>
            </a:r>
            <a:r>
              <a:rPr lang="en-US" altLang="zh-CN" dirty="0" smtClean="0"/>
              <a:t>) (R17)</a:t>
            </a:r>
          </a:p>
          <a:p>
            <a:pPr lvl="1"/>
            <a:r>
              <a:rPr lang="en-GB" altLang="zh-CN" dirty="0"/>
              <a:t>Study on </a:t>
            </a:r>
            <a:r>
              <a:rPr lang="en-GB" altLang="zh-CN" dirty="0" smtClean="0"/>
              <a:t>NB-</a:t>
            </a:r>
            <a:r>
              <a:rPr lang="en-GB" altLang="zh-CN" dirty="0" err="1" smtClean="0"/>
              <a:t>IoT</a:t>
            </a:r>
            <a:r>
              <a:rPr lang="en-GB" altLang="zh-CN" dirty="0" smtClean="0"/>
              <a:t>/</a:t>
            </a:r>
            <a:r>
              <a:rPr lang="en-GB" altLang="zh-CN" dirty="0" err="1" smtClean="0"/>
              <a:t>eMTC</a:t>
            </a:r>
            <a:r>
              <a:rPr lang="en-GB" altLang="zh-CN" dirty="0" smtClean="0"/>
              <a:t> </a:t>
            </a:r>
            <a:r>
              <a:rPr lang="en-GB" altLang="zh-CN" dirty="0"/>
              <a:t>support for Non-Terrestrial </a:t>
            </a:r>
            <a:r>
              <a:rPr lang="en-GB" altLang="zh-CN" dirty="0" smtClean="0"/>
              <a:t>Network (</a:t>
            </a:r>
            <a:r>
              <a:rPr lang="en-GB" altLang="zh-CN" dirty="0" err="1" smtClean="0"/>
              <a:t>FS_LTE_NBIOT_eMTC_NTN</a:t>
            </a:r>
            <a:r>
              <a:rPr lang="en-GB" altLang="zh-CN" dirty="0" smtClean="0"/>
              <a:t>) (R17)</a:t>
            </a:r>
            <a:endParaRPr lang="en-US" altLang="zh-CN" dirty="0" smtClean="0"/>
          </a:p>
          <a:p>
            <a:endParaRPr lang="zh-CN" altLang="en-US" dirty="0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0"/>
            <a:ext cx="6223247" cy="51579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72547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altLang="zh-CN" sz="3600" dirty="0" smtClean="0"/>
              <a:t>Stage 1 requirements with potential architectural impacts not covered at stage 2 in R17</a:t>
            </a:r>
            <a:endParaRPr lang="zh-CN" altLang="en-US" sz="36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615166"/>
            <a:ext cx="9857014" cy="5003348"/>
          </a:xfrm>
        </p:spPr>
        <p:txBody>
          <a:bodyPr>
            <a:normAutofit fontScale="55000" lnSpcReduction="20000"/>
          </a:bodyPr>
          <a:lstStyle/>
          <a:p>
            <a:r>
              <a:rPr lang="en-US" altLang="zh-CN" dirty="0" smtClean="0"/>
              <a:t>UE location related</a:t>
            </a:r>
          </a:p>
          <a:p>
            <a:pPr lvl="1"/>
            <a:r>
              <a:rPr lang="en-GB" altLang="zh-CN" dirty="0"/>
              <a:t>A UE supporting satellite access shall be able to provide or assist in providing its location to the 5G network. (22.261/</a:t>
            </a:r>
            <a:r>
              <a:rPr lang="x-none" altLang="zh-CN" dirty="0"/>
              <a:t>6.3.2.3</a:t>
            </a:r>
            <a:r>
              <a:rPr lang="en-GB" altLang="zh-CN" dirty="0"/>
              <a:t>)</a:t>
            </a:r>
            <a:endParaRPr lang="zh-CN" altLang="zh-CN" dirty="0"/>
          </a:p>
          <a:p>
            <a:pPr lvl="1"/>
            <a:r>
              <a:rPr lang="en-GB" altLang="zh-CN" dirty="0"/>
              <a:t>A 5G system with satellite access shall be able to determine a UE's location in order to provide service (e.g. route traffic, support emergency calls) in accordance with the governing national or regional regulatory requirements applicable to that UE. </a:t>
            </a:r>
            <a:r>
              <a:rPr lang="en-GB" altLang="zh-CN" dirty="0" smtClean="0"/>
              <a:t>(TS 22.261/</a:t>
            </a:r>
            <a:r>
              <a:rPr lang="x-none" altLang="zh-CN" dirty="0"/>
              <a:t>6.3.2.3</a:t>
            </a:r>
            <a:r>
              <a:rPr lang="en-GB" altLang="zh-CN" dirty="0" smtClean="0"/>
              <a:t>)</a:t>
            </a:r>
          </a:p>
          <a:p>
            <a:pPr lvl="1"/>
            <a:r>
              <a:rPr lang="en-GB" altLang="zh-CN" dirty="0"/>
              <a:t>The 5G system shall support mechanisms to determine the UE’s position-related data for period when the UE is outside the coverage of 3GPP RAT-dependent positioning technologies but within the 5G positioning service area (e.g. within the coverage of satellite access</a:t>
            </a:r>
            <a:r>
              <a:rPr lang="en-GB" altLang="zh-CN" dirty="0" smtClean="0"/>
              <a:t>) </a:t>
            </a:r>
            <a:r>
              <a:rPr lang="zh-CN" altLang="en-US" dirty="0" smtClean="0"/>
              <a:t>（</a:t>
            </a:r>
            <a:r>
              <a:rPr lang="en-US" altLang="zh-CN" dirty="0" smtClean="0"/>
              <a:t>TS 22.261/6.27</a:t>
            </a:r>
            <a:r>
              <a:rPr lang="zh-CN" altLang="en-US" dirty="0" smtClean="0"/>
              <a:t>）</a:t>
            </a:r>
            <a:endParaRPr lang="en-US" altLang="zh-CN" dirty="0" smtClean="0"/>
          </a:p>
          <a:p>
            <a:r>
              <a:rPr lang="x-none" altLang="zh-CN" dirty="0"/>
              <a:t>Service continuity </a:t>
            </a:r>
            <a:r>
              <a:rPr lang="x-none" altLang="zh-CN" dirty="0" smtClean="0"/>
              <a:t>re</a:t>
            </a:r>
            <a:r>
              <a:rPr lang="en-US" altLang="zh-CN" dirty="0" err="1" smtClean="0"/>
              <a:t>lated</a:t>
            </a:r>
            <a:endParaRPr lang="en-US" altLang="zh-CN" dirty="0"/>
          </a:p>
          <a:p>
            <a:pPr lvl="1"/>
            <a:r>
              <a:rPr lang="x-none" altLang="zh-CN" dirty="0"/>
              <a:t>The 5G system shall support service continuity between 5G terrestrial access network and 5G satellite access networks owned by the same operator or owned by different operators having an </a:t>
            </a:r>
            <a:r>
              <a:rPr lang="x-none" altLang="zh-CN" dirty="0"/>
              <a:t>agreement</a:t>
            </a:r>
            <a:r>
              <a:rPr lang="zh-CN" altLang="en-US" dirty="0"/>
              <a:t>（</a:t>
            </a:r>
            <a:r>
              <a:rPr lang="en-US" altLang="zh-CN" dirty="0"/>
              <a:t>TS </a:t>
            </a:r>
            <a:r>
              <a:rPr lang="en-US" altLang="zh-CN" dirty="0"/>
              <a:t>22.261/6.2.3</a:t>
            </a:r>
            <a:r>
              <a:rPr lang="zh-CN" altLang="en-US" dirty="0"/>
              <a:t>）</a:t>
            </a:r>
            <a:endParaRPr lang="en-GB" altLang="zh-CN" dirty="0"/>
          </a:p>
          <a:p>
            <a:r>
              <a:rPr lang="en-GB" altLang="zh-CN" sz="2900" dirty="0"/>
              <a:t>L</a:t>
            </a:r>
            <a:r>
              <a:rPr lang="en-GB" altLang="zh-CN" sz="2900" dirty="0" smtClean="0"/>
              <a:t>ow </a:t>
            </a:r>
            <a:r>
              <a:rPr lang="en-GB" altLang="zh-CN" sz="2900" dirty="0"/>
              <a:t>power MIoT type of </a:t>
            </a:r>
            <a:r>
              <a:rPr lang="en-GB" altLang="zh-CN" sz="2900" dirty="0" smtClean="0"/>
              <a:t>communications related</a:t>
            </a:r>
            <a:endParaRPr lang="zh-CN" altLang="zh-CN" sz="2900" dirty="0"/>
          </a:p>
          <a:p>
            <a:pPr lvl="1"/>
            <a:r>
              <a:rPr lang="en-GB" altLang="zh-CN" dirty="0"/>
              <a:t>The 5G system with satellite access shall be able to support low power MIoT type of communications</a:t>
            </a:r>
            <a:r>
              <a:rPr lang="en-GB" altLang="zh-CN" dirty="0" smtClean="0"/>
              <a:t>.</a:t>
            </a:r>
            <a:r>
              <a:rPr lang="en-GB" altLang="zh-CN" dirty="0"/>
              <a:t> </a:t>
            </a:r>
            <a:r>
              <a:rPr lang="en-GB" altLang="zh-CN" dirty="0" smtClean="0"/>
              <a:t>(TS 22.261/</a:t>
            </a:r>
            <a:r>
              <a:rPr lang="x-none" altLang="zh-CN" dirty="0"/>
              <a:t>6.3.2.3</a:t>
            </a:r>
            <a:r>
              <a:rPr lang="en-GB" altLang="zh-CN" dirty="0"/>
              <a:t>)</a:t>
            </a:r>
          </a:p>
          <a:p>
            <a:r>
              <a:rPr lang="en-US" altLang="zh-CN" dirty="0" smtClean="0"/>
              <a:t>Satellite access or satellite backhaul with the consideration of</a:t>
            </a:r>
            <a:r>
              <a:rPr lang="x-none" altLang="zh-CN" dirty="0" smtClean="0"/>
              <a:t> </a:t>
            </a:r>
            <a:r>
              <a:rPr lang="x-none" altLang="zh-CN" dirty="0"/>
              <a:t>intersatellite </a:t>
            </a:r>
            <a:r>
              <a:rPr lang="x-none" altLang="zh-CN" dirty="0" smtClean="0"/>
              <a:t>links</a:t>
            </a:r>
            <a:endParaRPr lang="en-US" altLang="zh-CN" dirty="0" smtClean="0"/>
          </a:p>
          <a:p>
            <a:pPr lvl="1"/>
            <a:r>
              <a:rPr lang="x-none" altLang="zh-CN" dirty="0"/>
              <a:t>A 5G system with satellite access shall be able to support meshed connectivity between satellites interconnected with intersatellite links. </a:t>
            </a:r>
            <a:r>
              <a:rPr lang="en-GB" altLang="zh-CN" dirty="0" smtClean="0"/>
              <a:t>(</a:t>
            </a:r>
            <a:r>
              <a:rPr lang="en-GB" altLang="zh-CN" dirty="0"/>
              <a:t>TS 22.261/</a:t>
            </a:r>
            <a:r>
              <a:rPr lang="x-none" altLang="zh-CN" dirty="0" smtClean="0"/>
              <a:t>6.</a:t>
            </a:r>
            <a:r>
              <a:rPr lang="en-US" altLang="zh-CN" dirty="0" smtClean="0"/>
              <a:t>4</a:t>
            </a:r>
            <a:r>
              <a:rPr lang="en-GB" altLang="zh-CN" dirty="0" smtClean="0"/>
              <a:t>)</a:t>
            </a:r>
          </a:p>
          <a:p>
            <a:r>
              <a:rPr lang="en-US" altLang="zh-CN" dirty="0"/>
              <a:t>B</a:t>
            </a:r>
            <a:r>
              <a:rPr lang="x-none" altLang="zh-CN" dirty="0" smtClean="0"/>
              <a:t>roadcast/multicast</a:t>
            </a:r>
            <a:r>
              <a:rPr lang="en-US" altLang="zh-CN" dirty="0" smtClean="0"/>
              <a:t> related</a:t>
            </a:r>
          </a:p>
          <a:p>
            <a:pPr lvl="1"/>
            <a:r>
              <a:rPr lang="en-GB" altLang="zh-CN" dirty="0"/>
              <a:t>A 5G system with satellite access shall be able to optimise the delivery of content from a content caching application by taking advantage of satellites in supporting ubiquitous service, as well as broadcasting/multicasting on very large to global coverages</a:t>
            </a:r>
            <a:r>
              <a:rPr lang="en-GB" altLang="zh-CN" dirty="0" smtClean="0"/>
              <a:t>.</a:t>
            </a:r>
            <a:r>
              <a:rPr lang="en-GB" altLang="zh-CN" dirty="0"/>
              <a:t> (TS 22.261/</a:t>
            </a:r>
            <a:r>
              <a:rPr lang="x-none" altLang="zh-CN" dirty="0"/>
              <a:t>6.</a:t>
            </a:r>
            <a:r>
              <a:rPr lang="en-US" altLang="zh-CN" dirty="0"/>
              <a:t>13</a:t>
            </a:r>
            <a:r>
              <a:rPr lang="en-GB" altLang="zh-CN" dirty="0" smtClean="0"/>
              <a:t>)</a:t>
            </a:r>
          </a:p>
          <a:p>
            <a:pPr lvl="1"/>
            <a:r>
              <a:rPr lang="en-GB" altLang="zh-CN" dirty="0" smtClean="0"/>
              <a:t>The </a:t>
            </a:r>
            <a:r>
              <a:rPr lang="en-GB" altLang="zh-CN" dirty="0"/>
              <a:t>5G system shall support multicast/broadcast via a 5G satellite access network, or via a combination of a 5G satellite access network and other 5G access networks</a:t>
            </a:r>
            <a:r>
              <a:rPr lang="en-GB" altLang="zh-CN" dirty="0" smtClean="0"/>
              <a:t>. (</a:t>
            </a:r>
            <a:r>
              <a:rPr lang="en-GB" altLang="zh-CN" dirty="0"/>
              <a:t>TS 22.261/</a:t>
            </a:r>
            <a:r>
              <a:rPr lang="x-none" altLang="zh-CN" dirty="0" smtClean="0"/>
              <a:t>6.</a:t>
            </a:r>
            <a:r>
              <a:rPr lang="en-US" altLang="zh-CN" dirty="0" smtClean="0"/>
              <a:t>13</a:t>
            </a:r>
            <a:r>
              <a:rPr lang="en-GB" altLang="zh-CN" dirty="0" smtClean="0"/>
              <a:t>)</a:t>
            </a:r>
            <a:endParaRPr lang="en-GB" altLang="zh-CN" dirty="0"/>
          </a:p>
          <a:p>
            <a:endParaRPr lang="zh-CN" altLang="en-US" dirty="0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0"/>
            <a:ext cx="6223247" cy="51579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269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altLang="zh-CN" sz="3600" dirty="0" smtClean="0"/>
              <a:t>Problems of the existing location mechanism</a:t>
            </a:r>
            <a:endParaRPr lang="zh-CN" altLang="en-US" sz="36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615166"/>
            <a:ext cx="9857014" cy="4794869"/>
          </a:xfrm>
        </p:spPr>
        <p:txBody>
          <a:bodyPr>
            <a:normAutofit fontScale="85000" lnSpcReduction="20000"/>
          </a:bodyPr>
          <a:lstStyle/>
          <a:p>
            <a:r>
              <a:rPr lang="en-GB" altLang="zh-CN" sz="3200" dirty="0" smtClean="0"/>
              <a:t>What existing positioning methods can be applied to NTN? </a:t>
            </a:r>
          </a:p>
          <a:p>
            <a:pPr lvl="1"/>
            <a:r>
              <a:rPr lang="en-GB" altLang="zh-CN" sz="2800" dirty="0" smtClean="0"/>
              <a:t>Existing positioning solutions are mostly based on the measurements between UE and multiple TPs. However, UE may only have the connection with a single </a:t>
            </a:r>
            <a:r>
              <a:rPr lang="en-GB" altLang="zh-CN" sz="2800" dirty="0" err="1" smtClean="0"/>
              <a:t>gNB</a:t>
            </a:r>
            <a:r>
              <a:rPr lang="en-GB" altLang="zh-CN" sz="2800" dirty="0" smtClean="0"/>
              <a:t> in NTN</a:t>
            </a:r>
            <a:endParaRPr lang="en-GB" altLang="zh-CN" sz="2800" dirty="0"/>
          </a:p>
          <a:p>
            <a:pPr lvl="1"/>
            <a:r>
              <a:rPr lang="en-GB" altLang="zh-CN" sz="2800" dirty="0" smtClean="0"/>
              <a:t>The </a:t>
            </a:r>
            <a:r>
              <a:rPr lang="en-GB" altLang="zh-CN" sz="2800" dirty="0"/>
              <a:t>time-synchronisation of different TPs is important for RSTD </a:t>
            </a:r>
            <a:r>
              <a:rPr lang="en-GB" altLang="zh-CN" sz="2800" dirty="0" smtClean="0"/>
              <a:t>measurement, however, it is hard to meet tight </a:t>
            </a:r>
            <a:r>
              <a:rPr lang="en-GB" altLang="zh-CN" sz="2800" dirty="0"/>
              <a:t>time-synchronisation </a:t>
            </a:r>
            <a:r>
              <a:rPr lang="en-GB" altLang="zh-CN" sz="2800" dirty="0" smtClean="0"/>
              <a:t>requirements</a:t>
            </a:r>
            <a:r>
              <a:rPr lang="en-GB" altLang="zh-CN" sz="2800" dirty="0"/>
              <a:t> </a:t>
            </a:r>
            <a:r>
              <a:rPr lang="en-GB" altLang="zh-CN" sz="2800" dirty="0" smtClean="0"/>
              <a:t>in NTN.</a:t>
            </a:r>
            <a:endParaRPr lang="en-GB" altLang="zh-CN" sz="2800" dirty="0"/>
          </a:p>
          <a:p>
            <a:r>
              <a:rPr lang="en-GB" altLang="zh-CN" sz="3200" dirty="0" smtClean="0"/>
              <a:t>How to meet the performance requirements of location services?</a:t>
            </a:r>
          </a:p>
          <a:p>
            <a:pPr lvl="1"/>
            <a:r>
              <a:rPr lang="en-GB" altLang="zh-CN" sz="2800" dirty="0"/>
              <a:t>L</a:t>
            </a:r>
            <a:r>
              <a:rPr lang="en-GB" altLang="zh-CN" sz="2800" dirty="0" smtClean="0"/>
              <a:t>atency:</a:t>
            </a:r>
          </a:p>
          <a:p>
            <a:pPr lvl="2"/>
            <a:r>
              <a:rPr lang="en-GB" altLang="zh-CN" sz="2400" dirty="0" smtClean="0"/>
              <a:t>High </a:t>
            </a:r>
            <a:r>
              <a:rPr lang="en-GB" altLang="zh-CN" sz="2400" dirty="0"/>
              <a:t>latency due to long </a:t>
            </a:r>
            <a:r>
              <a:rPr lang="en-GB" altLang="zh-CN" sz="2400" dirty="0" smtClean="0"/>
              <a:t>propagation delay</a:t>
            </a:r>
            <a:endParaRPr lang="en-GB" altLang="zh-CN" sz="2400" dirty="0"/>
          </a:p>
          <a:p>
            <a:pPr lvl="2"/>
            <a:r>
              <a:rPr lang="en-US" altLang="zh-CN" sz="2400" dirty="0"/>
              <a:t>For DL TDOA/DL </a:t>
            </a:r>
            <a:r>
              <a:rPr lang="en-US" altLang="zh-CN" sz="2400" dirty="0" err="1"/>
              <a:t>AoD</a:t>
            </a:r>
            <a:r>
              <a:rPr lang="en-US" altLang="zh-CN" sz="2400" dirty="0"/>
              <a:t>, the latency is </a:t>
            </a:r>
            <a:r>
              <a:rPr lang="en-GB" altLang="zh-CN" sz="2400" dirty="0"/>
              <a:t>222.5-353 </a:t>
            </a:r>
            <a:r>
              <a:rPr lang="en-GB" altLang="zh-CN" sz="2400" dirty="0" err="1"/>
              <a:t>ms</a:t>
            </a:r>
            <a:r>
              <a:rPr lang="en-GB" altLang="zh-CN" sz="2400" dirty="0"/>
              <a:t> in TN, for NTN, the latency may be the value plus 6 RTTs(UE between satellite)</a:t>
            </a:r>
          </a:p>
          <a:p>
            <a:pPr lvl="1"/>
            <a:r>
              <a:rPr lang="en-US" altLang="zh-CN" sz="2800" dirty="0" smtClean="0"/>
              <a:t>Accuracy:</a:t>
            </a:r>
          </a:p>
          <a:p>
            <a:pPr lvl="2"/>
            <a:r>
              <a:rPr lang="en-GB" altLang="zh-CN" sz="2100" dirty="0"/>
              <a:t>wider range, wide beam spot, angle related solutions can’t provide high positioning accuracy in </a:t>
            </a:r>
            <a:r>
              <a:rPr lang="en-GB" altLang="zh-CN" sz="2100" dirty="0" smtClean="0"/>
              <a:t>NTN</a:t>
            </a:r>
            <a:endParaRPr lang="zh-CN" altLang="en-US" dirty="0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0"/>
            <a:ext cx="6223247" cy="51579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21457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altLang="zh-CN" sz="3600" dirty="0" smtClean="0"/>
              <a:t>Problems of </a:t>
            </a:r>
            <a:r>
              <a:rPr lang="x-none" altLang="zh-CN" sz="3600" dirty="0"/>
              <a:t>service continuity between 5G terrestrial access network and 5G satellite access </a:t>
            </a:r>
            <a:r>
              <a:rPr lang="x-none" altLang="zh-CN" sz="3600" dirty="0" smtClean="0"/>
              <a:t>network </a:t>
            </a:r>
            <a:endParaRPr lang="zh-CN" altLang="en-US" sz="36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615166"/>
            <a:ext cx="9857014" cy="4794869"/>
          </a:xfrm>
        </p:spPr>
        <p:txBody>
          <a:bodyPr>
            <a:normAutofit/>
          </a:bodyPr>
          <a:lstStyle/>
          <a:p>
            <a:r>
              <a:rPr lang="en-US" altLang="zh-CN" sz="2400" dirty="0" smtClean="0"/>
              <a:t>Case A: For an ongoing service application running over satellite access, when UE moves into an area with </a:t>
            </a:r>
            <a:r>
              <a:rPr lang="x-none" altLang="zh-CN" sz="2400" dirty="0"/>
              <a:t>5G terrestrial </a:t>
            </a:r>
            <a:r>
              <a:rPr lang="en-US" altLang="zh-CN" sz="2400" dirty="0" smtClean="0"/>
              <a:t>coverage, </a:t>
            </a:r>
            <a:r>
              <a:rPr lang="en-US" altLang="zh-CN" sz="2400" dirty="0" smtClean="0"/>
              <a:t>it may handover to the </a:t>
            </a:r>
            <a:r>
              <a:rPr lang="en-US" altLang="zh-CN" sz="2400" dirty="0" err="1" smtClean="0"/>
              <a:t>gNB</a:t>
            </a:r>
            <a:r>
              <a:rPr lang="en-US" altLang="zh-CN" sz="2400" dirty="0" smtClean="0"/>
              <a:t> providing </a:t>
            </a:r>
            <a:r>
              <a:rPr lang="x-none" altLang="zh-CN" sz="2400" dirty="0"/>
              <a:t>5G terrestrial </a:t>
            </a:r>
            <a:r>
              <a:rPr lang="en-US" altLang="zh-CN" sz="2400" dirty="0" smtClean="0"/>
              <a:t>coverage.</a:t>
            </a:r>
          </a:p>
          <a:p>
            <a:r>
              <a:rPr lang="en-US" altLang="zh-CN" sz="2400" dirty="0" smtClean="0"/>
              <a:t>Case B: For </a:t>
            </a:r>
            <a:r>
              <a:rPr lang="en-US" altLang="zh-CN" sz="2400" dirty="0"/>
              <a:t>an ongoing service application running over </a:t>
            </a:r>
            <a:r>
              <a:rPr lang="x-none" altLang="zh-CN" sz="2400" dirty="0"/>
              <a:t>terrestrial </a:t>
            </a:r>
            <a:r>
              <a:rPr lang="en-US" altLang="zh-CN" sz="2400" dirty="0" smtClean="0"/>
              <a:t>5G NR, when UE moves into an area of no </a:t>
            </a:r>
            <a:r>
              <a:rPr lang="x-none" altLang="zh-CN" sz="2400" dirty="0"/>
              <a:t>terrestrial </a:t>
            </a:r>
            <a:r>
              <a:rPr lang="en-US" altLang="zh-CN" sz="2400" dirty="0"/>
              <a:t>5G </a:t>
            </a:r>
            <a:r>
              <a:rPr lang="en-US" altLang="zh-CN" sz="2400" dirty="0" smtClean="0"/>
              <a:t>NR coverage but under the satellite coverage, it may handover to the </a:t>
            </a:r>
            <a:r>
              <a:rPr lang="en-US" altLang="zh-CN" sz="2400" dirty="0" err="1" smtClean="0"/>
              <a:t>gNB</a:t>
            </a:r>
            <a:r>
              <a:rPr lang="en-US" altLang="zh-CN" sz="2400" dirty="0" smtClean="0"/>
              <a:t> with satellite access.</a:t>
            </a:r>
          </a:p>
          <a:p>
            <a:r>
              <a:rPr lang="en-US" altLang="zh-CN" sz="2400" dirty="0" smtClean="0"/>
              <a:t>For the above 2 cases, the satellite serving </a:t>
            </a:r>
            <a:r>
              <a:rPr lang="en-US" altLang="zh-CN" sz="2400" dirty="0" err="1" smtClean="0"/>
              <a:t>gNB</a:t>
            </a:r>
            <a:r>
              <a:rPr lang="en-US" altLang="zh-CN" sz="2400" dirty="0" smtClean="0"/>
              <a:t> or the terrestrial </a:t>
            </a:r>
            <a:r>
              <a:rPr lang="en-US" altLang="zh-CN" sz="2400" dirty="0"/>
              <a:t>serving </a:t>
            </a:r>
            <a:r>
              <a:rPr lang="en-US" altLang="zh-CN" sz="2400" dirty="0" err="1"/>
              <a:t>gNB</a:t>
            </a:r>
            <a:r>
              <a:rPr lang="en-US" altLang="zh-CN" sz="2400" dirty="0"/>
              <a:t> needs to </a:t>
            </a:r>
            <a:r>
              <a:rPr lang="en-US" altLang="zh-CN" sz="2400" dirty="0" smtClean="0"/>
              <a:t>determine the terrestrial or satellite </a:t>
            </a:r>
            <a:r>
              <a:rPr lang="en-US" altLang="zh-CN" sz="2400" dirty="0"/>
              <a:t>cells to </a:t>
            </a:r>
            <a:r>
              <a:rPr lang="en-US" altLang="zh-CN" sz="2400" dirty="0" smtClean="0"/>
              <a:t>be measured by the UE.</a:t>
            </a:r>
          </a:p>
          <a:p>
            <a:r>
              <a:rPr lang="en-US" altLang="zh-CN" sz="2400" dirty="0" smtClean="0"/>
              <a:t>Some service application may prefer satellite access for the benefits of service continuity, while others may prefer </a:t>
            </a:r>
            <a:r>
              <a:rPr lang="x-none" altLang="zh-CN" sz="2400" dirty="0"/>
              <a:t>terrestrial </a:t>
            </a:r>
            <a:r>
              <a:rPr lang="x-none" altLang="zh-CN" sz="2400" dirty="0" smtClean="0"/>
              <a:t>access</a:t>
            </a:r>
            <a:r>
              <a:rPr lang="en-US" altLang="zh-CN" sz="2400" dirty="0" smtClean="0"/>
              <a:t> taking advantage of the short delay, large bandwidth and strong reliability.</a:t>
            </a:r>
            <a:endParaRPr lang="en-US" altLang="zh-CN" sz="2400" dirty="0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0"/>
            <a:ext cx="6223247" cy="51579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3630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altLang="zh-CN" sz="2800" dirty="0" smtClean="0"/>
              <a:t>Problems of </a:t>
            </a:r>
            <a:r>
              <a:rPr lang="en-GB" altLang="zh-CN" sz="2800" dirty="0"/>
              <a:t>Low power MIoT type of </a:t>
            </a:r>
            <a:r>
              <a:rPr lang="en-GB" altLang="zh-CN" sz="2800" dirty="0" smtClean="0"/>
              <a:t>communications over NTN</a:t>
            </a:r>
            <a:endParaRPr lang="zh-CN" altLang="en-US" sz="28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615166"/>
            <a:ext cx="9857014" cy="4794869"/>
          </a:xfrm>
        </p:spPr>
        <p:txBody>
          <a:bodyPr>
            <a:normAutofit/>
          </a:bodyPr>
          <a:lstStyle/>
          <a:p>
            <a:r>
              <a:rPr lang="en-US" altLang="zh-CN" dirty="0" err="1" smtClean="0"/>
              <a:t>MIoT</a:t>
            </a:r>
            <a:r>
              <a:rPr lang="en-US" altLang="zh-CN" dirty="0" smtClean="0"/>
              <a:t> type of devices can be applied in the desert, ocean, forest, etc., where there’s only satellite coverage</a:t>
            </a:r>
          </a:p>
          <a:p>
            <a:r>
              <a:rPr lang="en-US" altLang="zh-CN" dirty="0" smtClean="0"/>
              <a:t>Unlike a normal UE, e.g. a smartphone, </a:t>
            </a:r>
            <a:r>
              <a:rPr lang="en-US" altLang="zh-CN" dirty="0" err="1" smtClean="0"/>
              <a:t>MIoT</a:t>
            </a:r>
            <a:r>
              <a:rPr lang="en-US" altLang="zh-CN" dirty="0" smtClean="0"/>
              <a:t> type of devices are usually used for specific purpose in vertical industries, thus may have reduced capabilities, e.g. low power consumption, no GNSS, limited data rate, …</a:t>
            </a:r>
          </a:p>
          <a:p>
            <a:r>
              <a:rPr lang="en-US" altLang="zh-CN" dirty="0" smtClean="0"/>
              <a:t>It may be a great challenge to support them when there’s only satellite coverage</a:t>
            </a:r>
          </a:p>
          <a:p>
            <a:pPr marL="0" indent="0">
              <a:buNone/>
            </a:pPr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0"/>
            <a:ext cx="6223247" cy="51579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71012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altLang="zh-CN" sz="4000" dirty="0"/>
              <a:t>Problems of the support of </a:t>
            </a:r>
            <a:r>
              <a:rPr lang="en-US" altLang="zh-CN" sz="4000" dirty="0"/>
              <a:t>b</a:t>
            </a:r>
            <a:r>
              <a:rPr lang="x-none" altLang="zh-CN" sz="4000" dirty="0"/>
              <a:t>roadcast/multicast</a:t>
            </a:r>
            <a:r>
              <a:rPr lang="en-US" altLang="zh-CN" sz="4000" dirty="0"/>
              <a:t> </a:t>
            </a:r>
            <a:endParaRPr lang="zh-CN" altLang="en-US" sz="40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615166"/>
            <a:ext cx="9857014" cy="4794869"/>
          </a:xfrm>
        </p:spPr>
        <p:txBody>
          <a:bodyPr>
            <a:normAutofit fontScale="92500" lnSpcReduction="20000"/>
          </a:bodyPr>
          <a:lstStyle/>
          <a:p>
            <a:r>
              <a:rPr lang="en-US" altLang="zh-CN" sz="3200" dirty="0" smtClean="0"/>
              <a:t>The coverage of one cell over satellite access may include multiple counties or across country boarders.</a:t>
            </a:r>
          </a:p>
          <a:p>
            <a:r>
              <a:rPr lang="en-US" altLang="zh-CN" sz="3200" dirty="0" smtClean="0"/>
              <a:t>While it may be more efficient </a:t>
            </a:r>
            <a:r>
              <a:rPr lang="en-GB" altLang="zh-CN" sz="3200" dirty="0" smtClean="0"/>
              <a:t>for </a:t>
            </a:r>
            <a:r>
              <a:rPr lang="en-GB" altLang="zh-CN" sz="3200" dirty="0"/>
              <a:t>the delivery of content from a content caching application by taking advantage of </a:t>
            </a:r>
            <a:r>
              <a:rPr lang="en-GB" altLang="zh-CN" sz="3200" dirty="0" smtClean="0"/>
              <a:t>satellites, it may bring problem for the location dependent content transfer and MBMS </a:t>
            </a:r>
            <a:r>
              <a:rPr lang="en-GB" altLang="zh-CN" sz="3200" dirty="0"/>
              <a:t>Service </a:t>
            </a:r>
            <a:r>
              <a:rPr lang="en-GB" altLang="zh-CN" sz="3200" dirty="0" smtClean="0"/>
              <a:t>Area.</a:t>
            </a:r>
          </a:p>
          <a:p>
            <a:r>
              <a:rPr lang="en-GB" altLang="zh-CN" sz="3200" dirty="0"/>
              <a:t>Different level of multicast may be authorized for satellite access considering the limited satellite resources. </a:t>
            </a:r>
            <a:endParaRPr lang="en-GB" altLang="zh-CN" sz="3200" dirty="0" smtClean="0"/>
          </a:p>
          <a:p>
            <a:r>
              <a:rPr lang="en-GB" altLang="zh-CN" sz="3200" dirty="0" smtClean="0"/>
              <a:t>Guarantee </a:t>
            </a:r>
            <a:r>
              <a:rPr lang="en-GB" altLang="zh-CN" sz="3200" dirty="0" smtClean="0"/>
              <a:t>service continuity </a:t>
            </a:r>
            <a:r>
              <a:rPr lang="en-GB" altLang="zh-CN" sz="3200" dirty="0"/>
              <a:t>for broadcast/multicast </a:t>
            </a:r>
            <a:endParaRPr lang="en-GB" altLang="zh-CN" sz="3200" dirty="0" smtClean="0"/>
          </a:p>
          <a:p>
            <a:pPr lvl="1"/>
            <a:r>
              <a:rPr lang="en-GB" altLang="zh-CN" dirty="0" smtClean="0"/>
              <a:t>between </a:t>
            </a:r>
            <a:r>
              <a:rPr lang="en-GB" altLang="zh-CN" dirty="0"/>
              <a:t>5MBS capable NG-RAN </a:t>
            </a:r>
            <a:r>
              <a:rPr lang="en-GB" altLang="zh-CN" dirty="0" smtClean="0"/>
              <a:t>nodes</a:t>
            </a:r>
          </a:p>
          <a:p>
            <a:pPr lvl="1"/>
            <a:r>
              <a:rPr lang="en-GB" altLang="zh-CN" dirty="0" smtClean="0"/>
              <a:t>between </a:t>
            </a:r>
            <a:r>
              <a:rPr lang="en-GB" altLang="zh-CN" dirty="0"/>
              <a:t>NG-RAN node supporting 5MBS and NG-RAN node not supporting 5MBS including the delivery mode </a:t>
            </a:r>
            <a:r>
              <a:rPr lang="en-GB" altLang="zh-CN" dirty="0" smtClean="0"/>
              <a:t>switch</a:t>
            </a:r>
          </a:p>
          <a:p>
            <a:pPr lvl="1"/>
            <a:r>
              <a:rPr lang="en-GB" altLang="zh-CN" dirty="0" smtClean="0"/>
              <a:t>between </a:t>
            </a:r>
            <a:r>
              <a:rPr lang="en-GB" altLang="zh-CN" dirty="0"/>
              <a:t>5G terrestrial access network and 5G satellite access </a:t>
            </a:r>
            <a:r>
              <a:rPr lang="en-GB" altLang="zh-CN" dirty="0" smtClean="0"/>
              <a:t>network</a:t>
            </a:r>
            <a:endParaRPr lang="zh-CN" altLang="en-US" dirty="0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0"/>
            <a:ext cx="6223247" cy="51579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64554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sz="3600" dirty="0" smtClean="0"/>
              <a:t> </a:t>
            </a:r>
            <a:r>
              <a:rPr lang="fr-FR" altLang="zh-CN" sz="3600" dirty="0"/>
              <a:t>Stage 2 K</a:t>
            </a:r>
            <a:r>
              <a:rPr lang="en-US" altLang="zh-CN" sz="3600" dirty="0" err="1"/>
              <a:t>ey</a:t>
            </a:r>
            <a:r>
              <a:rPr lang="en-US" altLang="zh-CN" sz="3600" dirty="0"/>
              <a:t> I</a:t>
            </a:r>
            <a:r>
              <a:rPr lang="fr-FR" altLang="zh-CN" sz="3600" dirty="0"/>
              <a:t>s</a:t>
            </a:r>
            <a:r>
              <a:rPr lang="en-US" altLang="zh-CN" sz="3600" dirty="0"/>
              <a:t>sues</a:t>
            </a:r>
            <a:r>
              <a:rPr lang="fr-FR" altLang="zh-CN" sz="3600" dirty="0"/>
              <a:t> </a:t>
            </a:r>
            <a:r>
              <a:rPr lang="fr-FR" altLang="zh-CN" sz="3600" dirty="0" smtClean="0"/>
              <a:t>not resolved in R17</a:t>
            </a:r>
            <a:endParaRPr lang="zh-CN" altLang="en-US" sz="36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615166"/>
            <a:ext cx="9857014" cy="4794869"/>
          </a:xfrm>
        </p:spPr>
        <p:txBody>
          <a:bodyPr>
            <a:normAutofit/>
          </a:bodyPr>
          <a:lstStyle/>
          <a:p>
            <a:r>
              <a:rPr lang="en-GB" altLang="zh-CN" dirty="0"/>
              <a:t>Key Issue #7 of TR </a:t>
            </a:r>
            <a:r>
              <a:rPr lang="fr-FR" altLang="zh-CN" dirty="0"/>
              <a:t>23</a:t>
            </a:r>
            <a:r>
              <a:rPr lang="en-US" altLang="zh-CN" dirty="0"/>
              <a:t>.737 “</a:t>
            </a:r>
            <a:r>
              <a:rPr lang="en-GB" altLang="zh-CN" dirty="0"/>
              <a:t>Multi connectivity with satellite access” intended to address the following aspects:</a:t>
            </a:r>
          </a:p>
          <a:p>
            <a:pPr lvl="2"/>
            <a:r>
              <a:rPr lang="en-GB" altLang="zh-CN" dirty="0"/>
              <a:t>The impacts on 5GS when introducing multi connectivity with satellite access</a:t>
            </a:r>
          </a:p>
          <a:p>
            <a:pPr lvl="2"/>
            <a:r>
              <a:rPr lang="en-GB" altLang="zh-CN" dirty="0"/>
              <a:t>Are there any similarities with respect to ATSSS</a:t>
            </a:r>
          </a:p>
          <a:p>
            <a:pPr lvl="2"/>
            <a:r>
              <a:rPr lang="en-GB" altLang="zh-CN" dirty="0"/>
              <a:t>To take into account these impacts, what are functional nodes and procedure in 5GS to be updated?</a:t>
            </a:r>
          </a:p>
          <a:p>
            <a:r>
              <a:rPr lang="en-US" altLang="zh-CN" dirty="0" smtClean="0"/>
              <a:t>However, there’s no further progress in R17</a:t>
            </a:r>
            <a:endParaRPr lang="zh-CN" altLang="en-US" dirty="0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0"/>
            <a:ext cx="6223247" cy="51579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8998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sz="3600" dirty="0" smtClean="0"/>
              <a:t> </a:t>
            </a:r>
            <a:r>
              <a:rPr lang="fr-FR" altLang="zh-CN" sz="3600" dirty="0"/>
              <a:t>Stage </a:t>
            </a:r>
            <a:r>
              <a:rPr lang="fr-FR" altLang="zh-CN" sz="3600" dirty="0" smtClean="0"/>
              <a:t>1 R18 new requirements</a:t>
            </a:r>
            <a:endParaRPr lang="zh-CN" altLang="en-US" sz="36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615166"/>
            <a:ext cx="9857014" cy="4794869"/>
          </a:xfrm>
        </p:spPr>
        <p:txBody>
          <a:bodyPr>
            <a:normAutofit/>
          </a:bodyPr>
          <a:lstStyle/>
          <a:p>
            <a:r>
              <a:rPr lang="en-GB" altLang="zh-CN" dirty="0" smtClean="0"/>
              <a:t>TR 22.926 provided </a:t>
            </a:r>
            <a:r>
              <a:rPr lang="en-GB" altLang="zh-CN" dirty="0"/>
              <a:t>Guidelines for Extra-territorial 5G </a:t>
            </a:r>
            <a:r>
              <a:rPr lang="en-GB" altLang="zh-CN" dirty="0" smtClean="0"/>
              <a:t>Systems, in which territories </a:t>
            </a:r>
            <a:r>
              <a:rPr lang="en-GB" altLang="zh-CN" dirty="0"/>
              <a:t>affected by regulatory requirements on </a:t>
            </a:r>
            <a:r>
              <a:rPr lang="en-GB" altLang="zh-CN" dirty="0" smtClean="0"/>
              <a:t>communication, </a:t>
            </a:r>
            <a:r>
              <a:rPr lang="en-GB" altLang="zh-CN" dirty="0"/>
              <a:t>3GPP Services/features affected by </a:t>
            </a:r>
            <a:r>
              <a:rPr lang="en-GB" altLang="zh-CN" dirty="0" smtClean="0"/>
              <a:t>extra-territoriality, </a:t>
            </a:r>
            <a:r>
              <a:rPr lang="en-GB" altLang="zh-CN" dirty="0"/>
              <a:t>5G ET UE location related used use </a:t>
            </a:r>
            <a:r>
              <a:rPr lang="en-GB" altLang="zh-CN" dirty="0" smtClean="0"/>
              <a:t>cases, </a:t>
            </a:r>
            <a:r>
              <a:rPr lang="en-GB" altLang="zh-CN" dirty="0"/>
              <a:t>5G ET Network location related use </a:t>
            </a:r>
            <a:r>
              <a:rPr lang="en-GB" altLang="zh-CN" dirty="0" smtClean="0"/>
              <a:t>cases are introduced.</a:t>
            </a:r>
          </a:p>
          <a:p>
            <a:r>
              <a:rPr lang="en-GB" altLang="zh-CN" dirty="0" smtClean="0"/>
              <a:t>Architectural impacts due to these </a:t>
            </a:r>
            <a:r>
              <a:rPr lang="en-GB" altLang="zh-CN" dirty="0"/>
              <a:t>regulatory requirements </a:t>
            </a:r>
            <a:r>
              <a:rPr lang="en-GB" altLang="zh-CN" dirty="0" smtClean="0"/>
              <a:t>may need to be considered.</a:t>
            </a:r>
            <a:endParaRPr lang="zh-CN" altLang="en-US" dirty="0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0"/>
            <a:ext cx="6223247" cy="51579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8622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5117</TotalTime>
  <Words>1109</Words>
  <Application>Microsoft Office PowerPoint</Application>
  <PresentationFormat>宽屏</PresentationFormat>
  <Paragraphs>71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4" baseType="lpstr">
      <vt:lpstr>等线</vt:lpstr>
      <vt:lpstr>等线 Light</vt:lpstr>
      <vt:lpstr>Arial</vt:lpstr>
      <vt:lpstr>Office 主题​​</vt:lpstr>
      <vt:lpstr>Study on Integration of satellite components in the 5G architecture Phase II</vt:lpstr>
      <vt:lpstr>Overview of satellite related work in 3GPP R17&amp;R18</vt:lpstr>
      <vt:lpstr>Stage 1 requirements with potential architectural impacts not covered at stage 2 in R17</vt:lpstr>
      <vt:lpstr>Problems of the existing location mechanism</vt:lpstr>
      <vt:lpstr>Problems of service continuity between 5G terrestrial access network and 5G satellite access network </vt:lpstr>
      <vt:lpstr>Problems of Low power MIoT type of communications over NTN</vt:lpstr>
      <vt:lpstr>Problems of the support of broadcast/multicast </vt:lpstr>
      <vt:lpstr> Stage 2 Key Issues not resolved in R17</vt:lpstr>
      <vt:lpstr> Stage 1 R18 new requirements</vt:lpstr>
      <vt:lpstr> Proposed R18 5GSAT_ARCH Enhancement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Study on supporting Ranging Service</dc:title>
  <dc:creator>mi2</dc:creator>
  <cp:lastModifiedBy>Sherry Shen 沈洋</cp:lastModifiedBy>
  <cp:revision>129</cp:revision>
  <dcterms:created xsi:type="dcterms:W3CDTF">2021-02-10T09:52:24Z</dcterms:created>
  <dcterms:modified xsi:type="dcterms:W3CDTF">2021-05-25T09:20:48Z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WM3e1f8bf477da4576a6c357368b7fb30e">
    <vt:lpwstr>CWMmJ/Q7uges7ZmwOdqogKgvYmzjKCs9O048d5yQSbFrlnoDTZ/JeOBRgPMncUsr8QjPEYXwAIcLbLF4yutCQWvqA==</vt:lpwstr>
  </property>
</Properties>
</file>