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1"/>
  </p:notesMasterIdLst>
  <p:handoutMasterIdLst>
    <p:handoutMasterId r:id="rId12"/>
  </p:handoutMasterIdLst>
  <p:sldIdLst>
    <p:sldId id="303" r:id="rId7"/>
    <p:sldId id="786" r:id="rId8"/>
    <p:sldId id="787" r:id="rId9"/>
    <p:sldId id="789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4625" autoAdjust="0"/>
  </p:normalViewPr>
  <p:slideViewPr>
    <p:cSldViewPr snapToGrid="0">
      <p:cViewPr varScale="1">
        <p:scale>
          <a:sx n="62" d="100"/>
          <a:sy n="62" d="100"/>
        </p:scale>
        <p:origin x="1176" y="5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commentAuthors" Target="commentAuthors.xml"/><Relationship Id="rId18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notesMaster" Target="notesMasters/notesMaster1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B9F98017-641A-46C2-B69A-24508461F99C}"/>
    <pc:docChg chg="custSel modSld">
      <pc:chgData name="Chandramouli, Devaki (Nokia - US/Dallas)" userId="ebf2a9f8-651b-4485-926f-9d93c0eafbc5" providerId="ADAL" clId="{B9F98017-641A-46C2-B69A-24508461F99C}" dt="2020-11-24T04:09:39.100" v="10" actId="313"/>
      <pc:docMkLst>
        <pc:docMk/>
      </pc:docMkLst>
      <pc:sldChg chg="modSp">
        <pc:chgData name="Chandramouli, Devaki (Nokia - US/Dallas)" userId="ebf2a9f8-651b-4485-926f-9d93c0eafbc5" providerId="ADAL" clId="{B9F98017-641A-46C2-B69A-24508461F99C}" dt="2020-11-24T04:09:39.100" v="10" actId="313"/>
        <pc:sldMkLst>
          <pc:docMk/>
          <pc:sldMk cId="46549111" sldId="787"/>
        </pc:sldMkLst>
        <pc:graphicFrameChg chg="modGraphic">
          <ac:chgData name="Chandramouli, Devaki (Nokia - US/Dallas)" userId="ebf2a9f8-651b-4485-926f-9d93c0eafbc5" providerId="ADAL" clId="{B9F98017-641A-46C2-B69A-24508461F99C}" dt="2020-11-24T04:09:39.100" v="10" actId="313"/>
          <ac:graphicFrameMkLst>
            <pc:docMk/>
            <pc:sldMk cId="46549111" sldId="787"/>
            <ac:graphicFrameMk id="9" creationId="{00000000-0000-0000-0000-000000000000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11/23/2020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624113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947060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070608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WG2#142E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November </a:t>
            </a:r>
            <a:r>
              <a:rPr lang="de-DE" sz="1200" b="1" kern="120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16 –20,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2020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S2-2009071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WG2#141E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Location</a:t>
            </a:r>
            <a:r>
              <a:rPr lang="en-GB" altLang="de-DE" sz="1200" dirty="0">
                <a:solidFill>
                  <a:schemeClr val="bg1"/>
                </a:solidFill>
              </a:rPr>
              <a:t>,</a:t>
            </a:r>
            <a:r>
              <a:rPr lang="en-GB" altLang="de-DE" sz="1200" baseline="0" dirty="0">
                <a:solidFill>
                  <a:schemeClr val="bg1"/>
                </a:solidFill>
              </a:rPr>
              <a:t> Meeting Date, 2020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sa/WG2_Arch/Latest_SA2_Specs/Latest_draft_S2_Specs/23700-20-110.zip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FS_IIoT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at SA#90E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701904599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87%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7"/>
            <a:ext cx="8709026" cy="3765774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Progress since SA#89E: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err="1"/>
              <a:t>FS_IIoT</a:t>
            </a:r>
            <a:r>
              <a:rPr lang="en-US" altLang="zh-CN" sz="1200" dirty="0"/>
              <a:t> TR is available </a:t>
            </a:r>
            <a:r>
              <a:rPr lang="en-US" altLang="zh-CN" sz="1200" dirty="0">
                <a:hlinkClick r:id="rId3"/>
              </a:rPr>
              <a:t>here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24 approved P-CRs.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Updated solutions, resolved open items related to conclusion and stabilized conclusions for KI#1, KI#2, KI#3A, KI#3B, KI#5.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3 Editor notes requiring resolution remain. One is expected to be resolved as part of normative phase, other two in the TR.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endParaRPr lang="en-US" sz="1600" dirty="0">
              <a:ea typeface="+mn-ea"/>
              <a:cs typeface="+mn-cs"/>
            </a:endParaRP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4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200" dirty="0"/>
              <a:t>Whether signalling Survival Time to NG-RAN is sufficient to address the Communication service availability targets defined by SA1 in TS 22.104 [4] Table 5.2-1 depends on the feedback from RAN WG</a:t>
            </a:r>
            <a:endParaRPr lang="en-US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Agree to a WID, submitted TR 23.700-20 cover sheet for TSG SA approval.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zh-CN" sz="1200" dirty="0"/>
              <a:t>Start normative work in Q1.</a:t>
            </a:r>
          </a:p>
        </p:txBody>
      </p:sp>
    </p:spTree>
    <p:extLst>
      <p:ext uri="{BB962C8B-B14F-4D97-AF65-F5344CB8AC3E}">
        <p14:creationId xmlns:p14="http://schemas.microsoft.com/office/powerpoint/2010/main" val="275492358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494038124"/>
              </p:ext>
            </p:extLst>
          </p:nvPr>
        </p:nvGraphicFramePr>
        <p:xfrm>
          <a:off x="179388" y="1376363"/>
          <a:ext cx="8810067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87% &gt; 95%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December’ 20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SP-200298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4" y="2462306"/>
            <a:ext cx="8554481" cy="388573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FS_IIoT</a:t>
            </a:r>
            <a:r>
              <a:rPr lang="de-DE" altLang="de-DE" sz="1400" dirty="0"/>
              <a:t>  TR 23.700-20 v1.3.0 </a:t>
            </a:r>
            <a:r>
              <a:rPr lang="de-DE" altLang="de-DE" sz="1400" dirty="0" err="1"/>
              <a:t>is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available</a:t>
            </a:r>
            <a:r>
              <a:rPr lang="de-DE" altLang="de-DE" sz="1400" dirty="0"/>
              <a:t> </a:t>
            </a:r>
            <a:r>
              <a:rPr lang="en-US" altLang="zh-CN" sz="1400" dirty="0">
                <a:hlinkClick r:id="rId3"/>
              </a:rPr>
              <a:t>here</a:t>
            </a:r>
            <a:r>
              <a:rPr lang="de-DE" altLang="de-DE" sz="1400" dirty="0"/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3 ENs </a:t>
            </a:r>
            <a:r>
              <a:rPr lang="de-DE" altLang="de-DE" sz="1400" dirty="0" err="1"/>
              <a:t>remain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controversial</a:t>
            </a:r>
            <a:r>
              <a:rPr lang="de-DE" altLang="de-DE" sz="1400" dirty="0"/>
              <a:t> </a:t>
            </a:r>
            <a:r>
              <a:rPr lang="de-DE" altLang="de-DE" sz="1400" dirty="0" err="1"/>
              <a:t>however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basic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framework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respective</a:t>
            </a:r>
            <a:r>
              <a:rPr lang="de-DE" altLang="de-DE" sz="1400" dirty="0"/>
              <a:t> Key </a:t>
            </a:r>
            <a:r>
              <a:rPr lang="de-DE" altLang="de-DE" sz="1400" dirty="0" err="1"/>
              <a:t>Issues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are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clear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with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stable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thus</a:t>
            </a:r>
            <a:r>
              <a:rPr lang="de-DE" altLang="de-DE" sz="1400" dirty="0"/>
              <a:t> normative </a:t>
            </a:r>
            <a:r>
              <a:rPr lang="de-DE" altLang="de-DE" sz="1400" dirty="0" err="1"/>
              <a:t>work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can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start</a:t>
            </a:r>
            <a:endParaRPr lang="de-DE" altLang="de-DE" sz="14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#1 (</a:t>
            </a:r>
            <a:r>
              <a:rPr lang="de-DE" altLang="de-DE" sz="1400" b="1" dirty="0" err="1"/>
              <a:t>Uplink</a:t>
            </a:r>
            <a:r>
              <a:rPr lang="de-DE" altLang="de-DE" sz="1400" b="1" dirty="0"/>
              <a:t> Time </a:t>
            </a:r>
            <a:r>
              <a:rPr lang="de-DE" altLang="de-DE" sz="1400" b="1" dirty="0" err="1"/>
              <a:t>Synchronization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Solutions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conclusions</a:t>
            </a:r>
            <a:r>
              <a:rPr lang="de-DE" altLang="de-DE" sz="1400" dirty="0"/>
              <a:t> </a:t>
            </a:r>
            <a:r>
              <a:rPr lang="de-DE" altLang="de-DE" sz="1400" dirty="0" err="1"/>
              <a:t>updated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Resolution for </a:t>
            </a:r>
            <a:r>
              <a:rPr lang="de-DE" altLang="de-DE" sz="1400" dirty="0" err="1"/>
              <a:t>preferred</a:t>
            </a:r>
            <a:r>
              <a:rPr lang="de-DE" altLang="de-DE" sz="1400" dirty="0"/>
              <a:t> User plane BMCA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selected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generating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announce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message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normative CR for </a:t>
            </a:r>
            <a:r>
              <a:rPr lang="de-DE" altLang="de-DE" sz="1400" dirty="0" err="1"/>
              <a:t>specification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impact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#2 (</a:t>
            </a:r>
            <a:r>
              <a:rPr lang="en-GB" sz="1400" b="1" dirty="0"/>
              <a:t>UE-UE TSC communication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for </a:t>
            </a:r>
            <a:r>
              <a:rPr lang="de-DE" altLang="de-DE" sz="1400" dirty="0" err="1"/>
              <a:t>forwarding</a:t>
            </a:r>
            <a:r>
              <a:rPr lang="de-DE" altLang="de-DE" sz="1400" dirty="0"/>
              <a:t> </a:t>
            </a:r>
            <a:r>
              <a:rPr lang="de-DE" altLang="de-DE" sz="1400" dirty="0" err="1"/>
              <a:t>method</a:t>
            </a:r>
            <a:r>
              <a:rPr lang="de-DE" altLang="de-DE" sz="1400" dirty="0"/>
              <a:t> in </a:t>
            </a:r>
            <a:r>
              <a:rPr lang="de-DE" altLang="de-DE" sz="1400" dirty="0" err="1"/>
              <a:t>case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UE-UE </a:t>
            </a:r>
            <a:r>
              <a:rPr lang="de-DE" altLang="de-DE" sz="1400" dirty="0" err="1"/>
              <a:t>communication</a:t>
            </a:r>
            <a:r>
              <a:rPr lang="de-DE" altLang="de-DE" sz="1400" dirty="0"/>
              <a:t> for all PDU Sessions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normative CR for </a:t>
            </a:r>
            <a:r>
              <a:rPr lang="de-DE" altLang="de-DE" sz="1400" dirty="0" err="1"/>
              <a:t>specification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impact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based</a:t>
            </a:r>
            <a:r>
              <a:rPr lang="de-DE" altLang="de-DE" sz="1400" dirty="0"/>
              <a:t> on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conclusion</a:t>
            </a:r>
            <a:r>
              <a:rPr lang="de-DE" altLang="de-DE" sz="1400" dirty="0"/>
              <a:t>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#3A (</a:t>
            </a:r>
            <a:r>
              <a:rPr lang="en-GB" sz="1400" b="1" dirty="0"/>
              <a:t>Exposure of TSC Services: Exposure of deterministic QoS</a:t>
            </a:r>
            <a:r>
              <a:rPr lang="de-DE" altLang="de-DE" sz="1400" b="1" dirty="0"/>
              <a:t>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Conclusion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agreed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with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the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basic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framework</a:t>
            </a:r>
            <a:r>
              <a:rPr lang="de-DE" altLang="de-DE" sz="1400" dirty="0"/>
              <a:t> </a:t>
            </a:r>
            <a:r>
              <a:rPr lang="de-DE" altLang="de-DE" sz="1400" dirty="0" err="1"/>
              <a:t>finally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/>
              <a:t>Pending</a:t>
            </a:r>
            <a:r>
              <a:rPr lang="de-DE" altLang="de-DE" sz="1400" dirty="0"/>
              <a:t> ENs </a:t>
            </a:r>
            <a:r>
              <a:rPr lang="de-DE" altLang="de-DE" sz="1400" dirty="0" err="1"/>
              <a:t>related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to</a:t>
            </a:r>
            <a:r>
              <a:rPr lang="de-DE" altLang="de-DE" sz="1400" dirty="0"/>
              <a:t> </a:t>
            </a:r>
            <a:r>
              <a:rPr lang="de-DE" altLang="de-DE" sz="1400" dirty="0" err="1"/>
              <a:t>burst</a:t>
            </a:r>
            <a:r>
              <a:rPr lang="de-DE" altLang="de-DE" sz="1400" dirty="0"/>
              <a:t> </a:t>
            </a:r>
            <a:r>
              <a:rPr lang="de-DE" altLang="de-DE" sz="1400" dirty="0" err="1"/>
              <a:t>spread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and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jitter</a:t>
            </a:r>
            <a:r>
              <a:rPr lang="de-DE" altLang="de-DE" sz="1400" dirty="0"/>
              <a:t> </a:t>
            </a:r>
            <a:r>
              <a:rPr lang="de-DE" altLang="de-DE" sz="1400" dirty="0" err="1"/>
              <a:t>need</a:t>
            </a:r>
            <a:r>
              <a:rPr lang="de-DE" altLang="de-DE" sz="1400" dirty="0"/>
              <a:t> </a:t>
            </a:r>
            <a:r>
              <a:rPr lang="de-DE" altLang="de-DE" sz="1400" dirty="0" err="1"/>
              <a:t>resolution</a:t>
            </a:r>
            <a:r>
              <a:rPr lang="de-DE" altLang="de-DE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steps: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000" dirty="0"/>
              <a:t>normative CR for specification impact based on agreed conclusion,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000" dirty="0"/>
              <a:t>Send LS out to SA1 for H&amp;F for Ethernet PDU sessions.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1000" dirty="0"/>
              <a:t>Resolve other open issues in TR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400" dirty="0"/>
          </a:p>
        </p:txBody>
      </p:sp>
    </p:spTree>
    <p:extLst>
      <p:ext uri="{BB962C8B-B14F-4D97-AF65-F5344CB8AC3E}">
        <p14:creationId xmlns:p14="http://schemas.microsoft.com/office/powerpoint/2010/main" val="4654911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FS_IIoT</a:t>
            </a:r>
            <a:r>
              <a:rPr lang="en-US" altLang="de-DE" sz="2800" b="1" dirty="0"/>
              <a:t> status after SA2#141E (2/2)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45860" y="1322844"/>
            <a:ext cx="8554481" cy="4696956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#3B (</a:t>
            </a:r>
            <a:r>
              <a:rPr lang="en-GB" sz="1400" b="1" dirty="0"/>
              <a:t>Exposure of TSC Services: Exposure of Time Synchronization</a:t>
            </a:r>
            <a:r>
              <a:rPr lang="de-DE" altLang="de-DE" sz="1400" b="1" dirty="0"/>
              <a:t>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Conclusions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updated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include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uplink</a:t>
            </a:r>
            <a:r>
              <a:rPr lang="de-DE" altLang="de-DE" sz="1400" dirty="0">
                <a:ea typeface="+mn-ea"/>
                <a:cs typeface="+mn-cs"/>
              </a:rPr>
              <a:t> time </a:t>
            </a:r>
            <a:r>
              <a:rPr lang="de-DE" altLang="de-DE" sz="1400" dirty="0" err="1">
                <a:ea typeface="+mn-ea"/>
                <a:cs typeface="+mn-cs"/>
              </a:rPr>
              <a:t>sync</a:t>
            </a:r>
            <a:r>
              <a:rPr lang="de-DE" altLang="de-DE" sz="1400" dirty="0">
                <a:ea typeface="+mn-ea"/>
                <a:cs typeface="+mn-cs"/>
              </a:rPr>
              <a:t>, BMCA </a:t>
            </a:r>
            <a:r>
              <a:rPr lang="de-DE" altLang="de-DE" sz="1400" dirty="0" err="1">
                <a:ea typeface="+mn-ea"/>
                <a:cs typeface="+mn-cs"/>
              </a:rPr>
              <a:t>method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supported</a:t>
            </a:r>
            <a:r>
              <a:rPr lang="de-DE" altLang="de-DE" sz="1400" dirty="0">
                <a:ea typeface="+mn-ea"/>
                <a:cs typeface="+mn-cs"/>
              </a:rPr>
              <a:t> for PTP, Time </a:t>
            </a:r>
            <a:r>
              <a:rPr lang="de-DE" altLang="de-DE" sz="1400" dirty="0" err="1">
                <a:ea typeface="+mn-ea"/>
                <a:cs typeface="+mn-cs"/>
              </a:rPr>
              <a:t>Sync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services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policy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control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and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charging</a:t>
            </a:r>
            <a:endParaRPr lang="de-DE" altLang="de-DE" sz="1400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Open item </a:t>
            </a:r>
            <a:r>
              <a:rPr lang="de-DE" altLang="de-DE" sz="1400" dirty="0" err="1">
                <a:ea typeface="+mn-ea"/>
                <a:cs typeface="+mn-cs"/>
              </a:rPr>
              <a:t>related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validity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period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/>
              <a:t>Next </a:t>
            </a:r>
            <a:r>
              <a:rPr lang="de-DE" altLang="de-DE" sz="1400" dirty="0" err="1"/>
              <a:t>step</a:t>
            </a:r>
            <a:r>
              <a:rPr lang="de-DE" altLang="de-DE" sz="1400" dirty="0"/>
              <a:t>: Resolution </a:t>
            </a:r>
            <a:r>
              <a:rPr lang="de-DE" altLang="de-DE" sz="1400" dirty="0" err="1"/>
              <a:t>of</a:t>
            </a:r>
            <a:r>
              <a:rPr lang="de-DE" altLang="de-DE" sz="1400" dirty="0"/>
              <a:t> </a:t>
            </a:r>
            <a:r>
              <a:rPr lang="de-DE" altLang="de-DE" sz="1400" dirty="0" err="1"/>
              <a:t>validity</a:t>
            </a:r>
            <a:r>
              <a:rPr lang="de-DE" altLang="de-DE" sz="1400" dirty="0"/>
              <a:t> </a:t>
            </a:r>
            <a:r>
              <a:rPr lang="de-DE" altLang="de-DE" sz="1400" dirty="0" err="1"/>
              <a:t>period</a:t>
            </a:r>
            <a:r>
              <a:rPr lang="de-DE" altLang="de-DE" sz="1400" dirty="0"/>
              <a:t>.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#4 (</a:t>
            </a:r>
            <a:r>
              <a:rPr lang="de-DE" altLang="de-DE" sz="1400" b="1" dirty="0" err="1"/>
              <a:t>fully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distributed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configuration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model</a:t>
            </a:r>
            <a:r>
              <a:rPr lang="de-DE" altLang="de-DE" sz="1400" b="1" dirty="0"/>
              <a:t> for TSN)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 err="1">
                <a:ea typeface="+mn-ea"/>
                <a:cs typeface="+mn-cs"/>
              </a:rPr>
              <a:t>Downscoped</a:t>
            </a:r>
            <a:r>
              <a:rPr lang="de-DE" altLang="de-DE" sz="1400" dirty="0">
                <a:ea typeface="+mn-ea"/>
                <a:cs typeface="+mn-cs"/>
              </a:rPr>
              <a:t>. Will not </a:t>
            </a:r>
            <a:r>
              <a:rPr lang="de-DE" altLang="de-DE" sz="1400" dirty="0" err="1">
                <a:ea typeface="+mn-ea"/>
                <a:cs typeface="+mn-cs"/>
              </a:rPr>
              <a:t>be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progressed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during</a:t>
            </a:r>
            <a:r>
              <a:rPr lang="de-DE" altLang="de-DE" sz="1400" dirty="0">
                <a:ea typeface="+mn-ea"/>
                <a:cs typeface="+mn-cs"/>
              </a:rPr>
              <a:t> Rel-17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/>
              <a:t>Key </a:t>
            </a:r>
            <a:r>
              <a:rPr lang="de-DE" altLang="de-DE" sz="1400" b="1" dirty="0" err="1"/>
              <a:t>Issue</a:t>
            </a:r>
            <a:r>
              <a:rPr lang="de-DE" altLang="de-DE" sz="1400" b="1" dirty="0"/>
              <a:t> #5 (</a:t>
            </a:r>
            <a:r>
              <a:rPr lang="de-DE" altLang="de-DE" sz="1400" b="1" dirty="0" err="1"/>
              <a:t>Use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of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Survival</a:t>
            </a:r>
            <a:r>
              <a:rPr lang="de-DE" altLang="de-DE" sz="1400" b="1" dirty="0"/>
              <a:t> Time for </a:t>
            </a:r>
            <a:r>
              <a:rPr lang="de-DE" altLang="de-DE" sz="1400" b="1" dirty="0" err="1"/>
              <a:t>Deterministic</a:t>
            </a:r>
            <a:r>
              <a:rPr lang="de-DE" altLang="de-DE" sz="1400" b="1" dirty="0"/>
              <a:t> </a:t>
            </a:r>
            <a:r>
              <a:rPr lang="de-DE" altLang="de-DE" sz="1400" b="1" dirty="0" err="1"/>
              <a:t>Applications</a:t>
            </a:r>
            <a:r>
              <a:rPr lang="de-DE" altLang="de-DE" sz="1400" b="1" dirty="0"/>
              <a:t> in 5GS)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Update </a:t>
            </a:r>
            <a:r>
              <a:rPr lang="de-DE" altLang="de-DE" sz="1400" dirty="0" err="1">
                <a:ea typeface="+mn-ea"/>
                <a:cs typeface="+mn-cs"/>
              </a:rPr>
              <a:t>conclusion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based</a:t>
            </a:r>
            <a:r>
              <a:rPr lang="de-DE" altLang="de-DE" sz="1400" dirty="0">
                <a:ea typeface="+mn-ea"/>
                <a:cs typeface="+mn-cs"/>
              </a:rPr>
              <a:t> on RAN2/3 </a:t>
            </a:r>
            <a:r>
              <a:rPr lang="de-DE" altLang="de-DE" sz="1400" dirty="0" err="1">
                <a:ea typeface="+mn-ea"/>
                <a:cs typeface="+mn-cs"/>
              </a:rPr>
              <a:t>feedback</a:t>
            </a:r>
            <a:r>
              <a:rPr lang="de-DE" altLang="de-DE" sz="1400" dirty="0">
                <a:ea typeface="+mn-ea"/>
                <a:cs typeface="+mn-cs"/>
              </a:rPr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400" b="1" dirty="0">
                <a:ea typeface="+mn-ea"/>
                <a:cs typeface="+mn-cs"/>
              </a:rPr>
              <a:t>RAN impacts and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400" dirty="0"/>
              <a:t>Whether signalling Survival Time to NG-RAN is sufficient to address the Communication service availability targets defined by SA1 in TS 22.104 [4] Table 5.2-1 depends on the feedback from RAN WG</a:t>
            </a:r>
            <a:endParaRPr lang="de-DE" altLang="de-DE" sz="14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400" b="1" dirty="0" err="1"/>
              <a:t>Contentious</a:t>
            </a:r>
            <a:r>
              <a:rPr lang="de-DE" sz="1400" b="1" dirty="0"/>
              <a:t> </a:t>
            </a:r>
            <a:r>
              <a:rPr lang="de-DE" sz="1400" b="1" dirty="0" err="1"/>
              <a:t>Issue</a:t>
            </a:r>
            <a:r>
              <a:rPr lang="de-DE" sz="14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Burst </a:t>
            </a:r>
            <a:r>
              <a:rPr lang="de-DE" altLang="de-DE" sz="1400" dirty="0" err="1">
                <a:ea typeface="+mn-ea"/>
                <a:cs typeface="+mn-cs"/>
              </a:rPr>
              <a:t>Spread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Jitter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Validity</a:t>
            </a:r>
            <a:r>
              <a:rPr lang="de-DE" altLang="de-DE" sz="1400" dirty="0">
                <a:ea typeface="+mn-ea"/>
                <a:cs typeface="+mn-cs"/>
              </a:rPr>
              <a:t> Time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400" b="1" dirty="0"/>
              <a:t>Focus for </a:t>
            </a:r>
            <a:r>
              <a:rPr lang="de-DE" sz="1400" b="1" dirty="0" err="1"/>
              <a:t>the</a:t>
            </a:r>
            <a:r>
              <a:rPr lang="de-DE" sz="1400" b="1" dirty="0"/>
              <a:t> Next Meeting (SA2#142E):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dirty="0">
                <a:ea typeface="+mn-ea"/>
                <a:cs typeface="+mn-cs"/>
              </a:rPr>
              <a:t>Normative </a:t>
            </a:r>
            <a:r>
              <a:rPr lang="de-DE" altLang="de-DE" sz="1400" dirty="0" err="1">
                <a:ea typeface="+mn-ea"/>
                <a:cs typeface="+mn-cs"/>
              </a:rPr>
              <a:t>work</a:t>
            </a:r>
            <a:r>
              <a:rPr lang="de-DE" altLang="de-DE" sz="1400" dirty="0">
                <a:ea typeface="+mn-ea"/>
                <a:cs typeface="+mn-cs"/>
              </a:rPr>
              <a:t> for </a:t>
            </a:r>
            <a:r>
              <a:rPr lang="de-DE" altLang="de-DE" sz="1400" dirty="0" err="1">
                <a:ea typeface="+mn-ea"/>
                <a:cs typeface="+mn-cs"/>
              </a:rPr>
              <a:t>agreed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conclusions</a:t>
            </a:r>
            <a:r>
              <a:rPr lang="de-DE" altLang="de-DE" sz="1400" dirty="0">
                <a:ea typeface="+mn-ea"/>
                <a:cs typeface="+mn-cs"/>
              </a:rPr>
              <a:t>. </a:t>
            </a:r>
            <a:r>
              <a:rPr lang="de-DE" altLang="de-DE" sz="1400" dirty="0" err="1">
                <a:ea typeface="+mn-ea"/>
                <a:cs typeface="+mn-cs"/>
              </a:rPr>
              <a:t>Resolve</a:t>
            </a:r>
            <a:r>
              <a:rPr lang="de-DE" altLang="de-DE" sz="1400" dirty="0">
                <a:ea typeface="+mn-ea"/>
                <a:cs typeface="+mn-cs"/>
              </a:rPr>
              <a:t> open item </a:t>
            </a:r>
            <a:r>
              <a:rPr lang="de-DE" altLang="de-DE" sz="1400" dirty="0" err="1">
                <a:ea typeface="+mn-ea"/>
                <a:cs typeface="+mn-cs"/>
              </a:rPr>
              <a:t>related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to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burst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spread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jitter</a:t>
            </a:r>
            <a:r>
              <a:rPr lang="de-DE" altLang="de-DE" sz="1400" dirty="0">
                <a:ea typeface="+mn-ea"/>
                <a:cs typeface="+mn-cs"/>
              </a:rPr>
              <a:t>, </a:t>
            </a:r>
            <a:r>
              <a:rPr lang="de-DE" altLang="de-DE" sz="1400" dirty="0" err="1">
                <a:ea typeface="+mn-ea"/>
                <a:cs typeface="+mn-cs"/>
              </a:rPr>
              <a:t>validity</a:t>
            </a:r>
            <a:r>
              <a:rPr lang="de-DE" altLang="de-DE" sz="1400" dirty="0">
                <a:ea typeface="+mn-ea"/>
                <a:cs typeface="+mn-cs"/>
              </a:rPr>
              <a:t> in </a:t>
            </a:r>
            <a:r>
              <a:rPr lang="de-DE" altLang="de-DE" sz="1400" dirty="0" err="1">
                <a:ea typeface="+mn-ea"/>
                <a:cs typeface="+mn-cs"/>
              </a:rPr>
              <a:t>the</a:t>
            </a:r>
            <a:r>
              <a:rPr lang="de-DE" altLang="de-DE" sz="1400" dirty="0">
                <a:ea typeface="+mn-ea"/>
                <a:cs typeface="+mn-cs"/>
              </a:rPr>
              <a:t> TR, </a:t>
            </a:r>
            <a:r>
              <a:rPr lang="de-DE" altLang="de-DE" sz="1400" dirty="0" err="1">
                <a:ea typeface="+mn-ea"/>
                <a:cs typeface="+mn-cs"/>
              </a:rPr>
              <a:t>rest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of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the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work</a:t>
            </a:r>
            <a:r>
              <a:rPr lang="de-DE" altLang="de-DE" sz="1400" dirty="0">
                <a:ea typeface="+mn-ea"/>
                <a:cs typeface="+mn-cs"/>
              </a:rPr>
              <a:t> will happen </a:t>
            </a:r>
            <a:r>
              <a:rPr lang="de-DE" altLang="de-DE" sz="1400" dirty="0" err="1">
                <a:ea typeface="+mn-ea"/>
                <a:cs typeface="+mn-cs"/>
              </a:rPr>
              <a:t>as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part</a:t>
            </a:r>
            <a:r>
              <a:rPr lang="de-DE" altLang="de-DE" sz="1400" dirty="0">
                <a:ea typeface="+mn-ea"/>
                <a:cs typeface="+mn-cs"/>
              </a:rPr>
              <a:t> </a:t>
            </a:r>
            <a:r>
              <a:rPr lang="de-DE" altLang="de-DE" sz="1400" dirty="0" err="1">
                <a:ea typeface="+mn-ea"/>
                <a:cs typeface="+mn-cs"/>
              </a:rPr>
              <a:t>of</a:t>
            </a:r>
            <a:r>
              <a:rPr lang="de-DE" altLang="de-DE" sz="1400" dirty="0">
                <a:ea typeface="+mn-ea"/>
                <a:cs typeface="+mn-cs"/>
              </a:rPr>
              <a:t> normative </a:t>
            </a:r>
            <a:r>
              <a:rPr lang="de-DE" altLang="de-DE" sz="1400" dirty="0" err="1">
                <a:ea typeface="+mn-ea"/>
                <a:cs typeface="+mn-cs"/>
              </a:rPr>
              <a:t>work</a:t>
            </a:r>
            <a:endParaRPr lang="de-DE" altLang="de-DE" sz="1400" dirty="0">
              <a:ea typeface="+mn-ea"/>
              <a:cs typeface="+mn-cs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Overall Plan: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Normative work is expected to complete SA#92E.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altLang="zh-CN" sz="1400" b="1" dirty="0"/>
              <a:t>Risks: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Contentious issues (see above).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endParaRPr lang="de-DE" altLang="de-DE" sz="1600" b="1" dirty="0"/>
          </a:p>
        </p:txBody>
      </p:sp>
    </p:spTree>
    <p:extLst>
      <p:ext uri="{BB962C8B-B14F-4D97-AF65-F5344CB8AC3E}">
        <p14:creationId xmlns:p14="http://schemas.microsoft.com/office/powerpoint/2010/main" val="44550393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?mso-contentType ?>
<spe:Receivers xmlns:spe="http://schemas.microsoft.com/sharepoint/events"/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Props1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5.xml><?xml version="1.0" encoding="utf-8"?>
<ds:datastoreItem xmlns:ds="http://schemas.openxmlformats.org/officeDocument/2006/customXml" ds:itemID="{1DD099C7-CF44-471D-B7DF-D246DF2BD038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71c5aaf6-e6ce-465b-b873-5148d2a4c105"/>
    <ds:schemaRef ds:uri="e0d6c333-3612-4d65-a7f4-5976eb42d46a"/>
    <ds:schemaRef ds:uri="http://purl.org/dc/terms/"/>
    <ds:schemaRef ds:uri="c67c731b-696e-4d20-8664-fee8943d9cc6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6576</TotalTime>
  <Words>617</Words>
  <Application>Microsoft Office PowerPoint</Application>
  <PresentationFormat>On-screen Show (4:3)</PresentationFormat>
  <Paragraphs>76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</vt:lpstr>
      <vt:lpstr>Arial </vt:lpstr>
      <vt:lpstr>Calibri</vt:lpstr>
      <vt:lpstr>Times New Roman</vt:lpstr>
      <vt:lpstr>Office Theme</vt:lpstr>
      <vt:lpstr>FS_IIoT Status Report</vt:lpstr>
      <vt:lpstr>FS_IIoT Status at SA#90E</vt:lpstr>
      <vt:lpstr>FS_IIoT status after SA2#141E (1/2)</vt:lpstr>
      <vt:lpstr>FS_IIoT status after SA2#141E (2/2)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Editor</cp:lastModifiedBy>
  <cp:revision>1274</cp:revision>
  <dcterms:created xsi:type="dcterms:W3CDTF">2008-08-30T09:32:10Z</dcterms:created>
  <dcterms:modified xsi:type="dcterms:W3CDTF">2020-11-24T04:09:50Z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