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4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205113" y="2592371"/>
            <a:ext cx="6366999" cy="2012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 smtClean="0"/>
              <a:t>Source: OPPO</a:t>
            </a:r>
          </a:p>
          <a:p>
            <a:pPr>
              <a:lnSpc>
                <a:spcPct val="120000"/>
              </a:lnSpc>
            </a:pPr>
            <a:r>
              <a:rPr lang="en-US" altLang="zh-CN" sz="2600" dirty="0" smtClean="0"/>
              <a:t>Title: Discussion on paging cause way forward</a:t>
            </a:r>
          </a:p>
          <a:p>
            <a:pPr>
              <a:lnSpc>
                <a:spcPct val="120000"/>
              </a:lnSpc>
            </a:pPr>
            <a:r>
              <a:rPr lang="en-US" altLang="zh-CN" sz="2600" dirty="0" smtClean="0"/>
              <a:t>Document for: Discussion and Agreement</a:t>
            </a:r>
          </a:p>
          <a:p>
            <a:pPr>
              <a:lnSpc>
                <a:spcPct val="120000"/>
              </a:lnSpc>
            </a:pPr>
            <a:r>
              <a:rPr lang="en-US" altLang="zh-CN" sz="2600" dirty="0" smtClean="0"/>
              <a:t>Agenda Item: 8.10</a:t>
            </a:r>
            <a:endParaRPr lang="zh-CN" altLang="en-US" sz="2600" dirty="0"/>
          </a:p>
        </p:txBody>
      </p:sp>
      <p:sp>
        <p:nvSpPr>
          <p:cNvPr id="9" name="文本框 8"/>
          <p:cNvSpPr txBox="1"/>
          <p:nvPr/>
        </p:nvSpPr>
        <p:spPr>
          <a:xfrm>
            <a:off x="435204" y="289931"/>
            <a:ext cx="3388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3GPP TSG SA </a:t>
            </a:r>
            <a:r>
              <a:rPr lang="en-US" altLang="zh-CN" dirty="0" smtClean="0"/>
              <a:t>WG2#142-e meeting</a:t>
            </a:r>
          </a:p>
          <a:p>
            <a:r>
              <a:rPr lang="en-GB" altLang="zh-CN" dirty="0" smtClean="0"/>
              <a:t>16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</a:t>
            </a:r>
            <a:r>
              <a:rPr lang="en-GB" altLang="zh-CN" dirty="0"/>
              <a:t>– 20</a:t>
            </a:r>
            <a:r>
              <a:rPr lang="en-GB" altLang="zh-CN" baseline="30000" dirty="0"/>
              <a:t>th</a:t>
            </a:r>
            <a:r>
              <a:rPr lang="en-GB" altLang="zh-CN" dirty="0"/>
              <a:t> November </a:t>
            </a:r>
            <a:r>
              <a:rPr lang="en-GB" altLang="zh-CN" dirty="0" smtClean="0"/>
              <a:t>2020</a:t>
            </a:r>
            <a:endParaRPr lang="zh-CN" altLang="zh-CN" dirty="0"/>
          </a:p>
        </p:txBody>
      </p:sp>
      <p:sp>
        <p:nvSpPr>
          <p:cNvPr id="10" name="矩形 9"/>
          <p:cNvSpPr/>
          <p:nvPr/>
        </p:nvSpPr>
        <p:spPr>
          <a:xfrm>
            <a:off x="9694206" y="243765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i="1" dirty="0" err="1">
                <a:latin typeface="Arial" panose="020B0604020202020204" pitchFamily="34" charset="0"/>
              </a:rPr>
              <a:t>Tdoc</a:t>
            </a:r>
            <a:r>
              <a:rPr lang="en-GB" altLang="zh-CN" b="1" i="1">
                <a:latin typeface="Arial" panose="020B0604020202020204" pitchFamily="34" charset="0"/>
              </a:rPr>
              <a:t> </a:t>
            </a:r>
            <a:r>
              <a:rPr lang="en-GB" altLang="zh-CN" b="1" i="1" smtClean="0">
                <a:latin typeface="Arial" panose="020B0604020202020204" pitchFamily="34" charset="0"/>
              </a:rPr>
              <a:t>2008781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0015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5125" y="109729"/>
            <a:ext cx="5158167" cy="35517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How to use if Multiple Paging Cause adopted (two opt.)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91951" y="2449749"/>
            <a:ext cx="1797424" cy="10963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It has been excluded by interim conclusion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2305" y="674503"/>
            <a:ext cx="2604248" cy="140696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There can be a misalignment (unexpected behavior) because UE does not know which paging cause(s) the PLMN supports </a:t>
            </a:r>
            <a:r>
              <a:rPr lang="en-US" altLang="zh-CN" sz="1600" dirty="0" smtClean="0">
                <a:solidFill>
                  <a:schemeClr val="accent1">
                    <a:lumMod val="75000"/>
                  </a:schemeClr>
                </a:solidFill>
              </a:rPr>
              <a:t>(NOTE-1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0304" y="811870"/>
            <a:ext cx="1438835" cy="10122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Opt.1</a:t>
            </a:r>
          </a:p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Answer paging based on user selection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304" y="4083979"/>
            <a:ext cx="1438835" cy="11005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Opt.2</a:t>
            </a:r>
          </a:p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Answer </a:t>
            </a:r>
            <a:r>
              <a:rPr lang="en-US" altLang="zh-CN" sz="1600" dirty="0">
                <a:solidFill>
                  <a:schemeClr val="tx1"/>
                </a:solidFill>
              </a:rPr>
              <a:t>paging based on </a:t>
            </a:r>
            <a:r>
              <a:rPr lang="en-US" altLang="zh-CN" sz="1600" dirty="0" smtClean="0">
                <a:solidFill>
                  <a:schemeClr val="tx1"/>
                </a:solidFill>
              </a:rPr>
              <a:t>UE configuration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4610" y="2449749"/>
            <a:ext cx="2102224" cy="109635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MMI used to ask user whether to respond </a:t>
            </a:r>
            <a:r>
              <a:rPr lang="en-US" altLang="zh-CN" sz="1600" u="sng" dirty="0" smtClean="0">
                <a:solidFill>
                  <a:schemeClr val="tx1"/>
                </a:solidFill>
              </a:rPr>
              <a:t>every time </a:t>
            </a:r>
            <a:r>
              <a:rPr lang="en-US" altLang="zh-CN" sz="1600" dirty="0" smtClean="0">
                <a:solidFill>
                  <a:schemeClr val="tx1"/>
                </a:solidFill>
              </a:rPr>
              <a:t>the paging arrives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610" y="811867"/>
            <a:ext cx="2102224" cy="112689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User presets whether to respond the paging per each paging cause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2021" y="2419206"/>
            <a:ext cx="1824317" cy="112689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Opt.2 Mandate the paging cause(s)  </a:t>
            </a:r>
            <a:r>
              <a:rPr lang="en-US" altLang="zh-CN" sz="1600" dirty="0">
                <a:solidFill>
                  <a:schemeClr val="tx1"/>
                </a:solidFill>
              </a:rPr>
              <a:t>PLMN </a:t>
            </a:r>
            <a:r>
              <a:rPr lang="en-US" altLang="zh-CN" sz="1600" dirty="0" smtClean="0">
                <a:solidFill>
                  <a:schemeClr val="tx1"/>
                </a:solidFill>
              </a:rPr>
              <a:t>shall support?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90093" y="2419206"/>
            <a:ext cx="1377620" cy="112689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No possibility to mandate each PLMN to realize it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99609" y="754634"/>
            <a:ext cx="1703295" cy="112689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Opt.1 Let UE know which paging causes a PLMN supports?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54403" y="4083980"/>
            <a:ext cx="2758891" cy="71717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Different UE may have different behavior for the same paging cause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6681" y="4077907"/>
            <a:ext cx="3567954" cy="7171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UE behavior will not be unified. </a:t>
            </a:r>
          </a:p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No benefit for this case? (e.g. how to satisfy both handset vendor and MNO)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56643" y="4965177"/>
            <a:ext cx="2756651" cy="71717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Regulate for which paging cause the UE should respond 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76680" y="4974144"/>
            <a:ext cx="3567955" cy="7171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5GS does not support it. Also there is no difference compared to “important service” indication in essence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1869139" y="1295328"/>
            <a:ext cx="53035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11" idx="3"/>
            <a:endCxn id="6" idx="1"/>
          </p:cNvCxnSpPr>
          <p:nvPr/>
        </p:nvCxnSpPr>
        <p:spPr>
          <a:xfrm>
            <a:off x="4486834" y="1375314"/>
            <a:ext cx="515471" cy="26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6" idx="3"/>
          </p:cNvCxnSpPr>
          <p:nvPr/>
        </p:nvCxnSpPr>
        <p:spPr>
          <a:xfrm flipV="1">
            <a:off x="7606553" y="1375314"/>
            <a:ext cx="493056" cy="26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>
            <a:endCxn id="9" idx="1"/>
          </p:cNvCxnSpPr>
          <p:nvPr/>
        </p:nvCxnSpPr>
        <p:spPr>
          <a:xfrm>
            <a:off x="2019294" y="2991616"/>
            <a:ext cx="365316" cy="63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9" idx="3"/>
            <a:endCxn id="5" idx="1"/>
          </p:cNvCxnSpPr>
          <p:nvPr/>
        </p:nvCxnSpPr>
        <p:spPr>
          <a:xfrm>
            <a:off x="4486834" y="2997924"/>
            <a:ext cx="60511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7772396" y="2991616"/>
            <a:ext cx="340660" cy="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12" idx="3"/>
            <a:endCxn id="13" idx="1"/>
          </p:cNvCxnSpPr>
          <p:nvPr/>
        </p:nvCxnSpPr>
        <p:spPr>
          <a:xfrm>
            <a:off x="9946338" y="2982653"/>
            <a:ext cx="44375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772396" y="1366348"/>
            <a:ext cx="0" cy="162261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2019294" y="1295328"/>
            <a:ext cx="8968" cy="16962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endCxn id="15" idx="1"/>
          </p:cNvCxnSpPr>
          <p:nvPr/>
        </p:nvCxnSpPr>
        <p:spPr>
          <a:xfrm flipV="1">
            <a:off x="1869139" y="4442568"/>
            <a:ext cx="885264" cy="47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>
            <a:stCxn id="15" idx="3"/>
            <a:endCxn id="16" idx="1"/>
          </p:cNvCxnSpPr>
          <p:nvPr/>
        </p:nvCxnSpPr>
        <p:spPr>
          <a:xfrm flipV="1">
            <a:off x="5513294" y="4436495"/>
            <a:ext cx="663387" cy="60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V="1">
            <a:off x="5513293" y="5332732"/>
            <a:ext cx="663387" cy="60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201952" y="4456534"/>
            <a:ext cx="7842" cy="88227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 flipV="1">
            <a:off x="2209794" y="5327183"/>
            <a:ext cx="544609" cy="76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08547" y="5670436"/>
            <a:ext cx="11696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NOTE-1:</a:t>
            </a:r>
            <a:r>
              <a:rPr lang="en-US" altLang="zh-CN" dirty="0" smtClean="0"/>
              <a:t> </a:t>
            </a:r>
            <a:r>
              <a:rPr lang="en-US" altLang="zh-CN" dirty="0"/>
              <a:t>Each PLMN may support different paging cause(s) in Rel.17 (and further release</a:t>
            </a:r>
            <a:r>
              <a:rPr lang="en-US" altLang="zh-CN" dirty="0" smtClean="0"/>
              <a:t>), which will lead to a misalignment.</a:t>
            </a:r>
            <a:endParaRPr lang="zh-CN" altLang="en-US" dirty="0"/>
          </a:p>
          <a:p>
            <a:r>
              <a:rPr lang="en-US" altLang="zh-CN" dirty="0"/>
              <a:t>F</a:t>
            </a:r>
            <a:r>
              <a:rPr lang="en-US" altLang="zh-CN" dirty="0" smtClean="0"/>
              <a:t>or example, user presets UE should respond to paging  cause=voice, SMS, but the registered PLMN only support paging cause=voice that means the PLMN never add “paging cause=SMS” even when the DL data is SMS. As a result, the UE will not know which paging is for SMS and thus cannot respond as user request.</a:t>
            </a:r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7563164" y="534233"/>
            <a:ext cx="564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/>
              <a:t>How </a:t>
            </a:r>
          </a:p>
          <a:p>
            <a:pPr algn="ctr"/>
            <a:r>
              <a:rPr lang="en-US" altLang="zh-CN" sz="1200" b="1" dirty="0" smtClean="0"/>
              <a:t>To </a:t>
            </a:r>
          </a:p>
          <a:p>
            <a:pPr algn="ctr"/>
            <a:r>
              <a:rPr lang="en-US" altLang="zh-CN" sz="1200" b="1" dirty="0" smtClean="0"/>
              <a:t>Resolve ?</a:t>
            </a:r>
          </a:p>
          <a:p>
            <a:pPr algn="ctr"/>
            <a:endParaRPr lang="zh-CN" altLang="en-US" sz="1200" b="1" dirty="0"/>
          </a:p>
        </p:txBody>
      </p:sp>
      <p:sp>
        <p:nvSpPr>
          <p:cNvPr id="68" name="文本框 67"/>
          <p:cNvSpPr txBox="1"/>
          <p:nvPr/>
        </p:nvSpPr>
        <p:spPr>
          <a:xfrm>
            <a:off x="1855873" y="840665"/>
            <a:ext cx="56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/>
              <a:t>Two</a:t>
            </a:r>
          </a:p>
          <a:p>
            <a:pPr algn="ctr"/>
            <a:r>
              <a:rPr lang="en-US" altLang="zh-CN" sz="1200" b="1" dirty="0" smtClean="0"/>
              <a:t>Opt.</a:t>
            </a:r>
          </a:p>
          <a:p>
            <a:pPr algn="ctr"/>
            <a:endParaRPr lang="zh-CN" altLang="en-US" sz="1200" b="1" dirty="0"/>
          </a:p>
        </p:txBody>
      </p:sp>
      <p:sp>
        <p:nvSpPr>
          <p:cNvPr id="69" name="文本框 68"/>
          <p:cNvSpPr txBox="1"/>
          <p:nvPr/>
        </p:nvSpPr>
        <p:spPr>
          <a:xfrm>
            <a:off x="2002888" y="3995565"/>
            <a:ext cx="56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/>
              <a:t>Two</a:t>
            </a:r>
          </a:p>
          <a:p>
            <a:pPr algn="ctr"/>
            <a:r>
              <a:rPr lang="en-US" altLang="zh-CN" sz="1200" b="1" dirty="0" smtClean="0"/>
              <a:t>Opt.</a:t>
            </a:r>
          </a:p>
          <a:p>
            <a:pPr algn="ctr"/>
            <a:endParaRPr lang="zh-CN" altLang="en-US" sz="1200" b="1" dirty="0"/>
          </a:p>
        </p:txBody>
      </p:sp>
      <p:cxnSp>
        <p:nvCxnSpPr>
          <p:cNvPr id="79" name="直接连接符 78"/>
          <p:cNvCxnSpPr>
            <a:stCxn id="7" idx="1"/>
            <a:endCxn id="7" idx="1"/>
          </p:cNvCxnSpPr>
          <p:nvPr/>
        </p:nvCxnSpPr>
        <p:spPr>
          <a:xfrm>
            <a:off x="430304" y="131799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7" idx="1"/>
            <a:endCxn id="7" idx="1"/>
          </p:cNvCxnSpPr>
          <p:nvPr/>
        </p:nvCxnSpPr>
        <p:spPr>
          <a:xfrm>
            <a:off x="430304" y="131799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0295960" y="811867"/>
            <a:ext cx="1471753" cy="928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No possibility for UE to aware it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>
            <a:off x="9802904" y="1304831"/>
            <a:ext cx="44375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31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690451" y="849578"/>
            <a:ext cx="111559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Based on the discussion in previous slide, we don’t see any </a:t>
            </a:r>
            <a:r>
              <a:rPr lang="en-US" altLang="zh-CN" dirty="0" smtClean="0"/>
              <a:t>reasonable </a:t>
            </a:r>
            <a:r>
              <a:rPr lang="en-US" altLang="zh-CN" dirty="0"/>
              <a:t>way for UE implementation </a:t>
            </a:r>
            <a:r>
              <a:rPr lang="en-US" altLang="zh-CN" dirty="0" smtClean="0"/>
              <a:t>when </a:t>
            </a:r>
            <a:r>
              <a:rPr lang="en-US" altLang="zh-CN" dirty="0"/>
              <a:t>multiple paging cause is </a:t>
            </a:r>
            <a:r>
              <a:rPr lang="en-US" altLang="zh-CN" dirty="0" smtClean="0"/>
              <a:t>adopted. Thus propose: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smtClean="0"/>
              <a:t>-  Multiple paging cause is not recommended to normative work;</a:t>
            </a:r>
          </a:p>
          <a:p>
            <a:endParaRPr lang="en-US" altLang="zh-CN" dirty="0"/>
          </a:p>
          <a:p>
            <a:r>
              <a:rPr lang="en-US" altLang="zh-CN" dirty="0" smtClean="0"/>
              <a:t>-  One paging cause is good enough. We prefer to use “important service indication” to give more flexibility.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193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372</Words>
  <Application>Microsoft Office PowerPoint</Application>
  <PresentationFormat>宽屏</PresentationFormat>
  <Paragraphs>39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 Yang</dc:creator>
  <cp:lastModifiedBy>OPPO</cp:lastModifiedBy>
  <cp:revision>27</cp:revision>
  <dcterms:created xsi:type="dcterms:W3CDTF">2015-05-05T08:02:14Z</dcterms:created>
  <dcterms:modified xsi:type="dcterms:W3CDTF">2020-11-09T13:38:04Z</dcterms:modified>
</cp:coreProperties>
</file>