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9"/>
  </p:notesMasterIdLst>
  <p:handoutMasterIdLst>
    <p:handoutMasterId r:id="rId20"/>
  </p:handoutMasterIdLst>
  <p:sldIdLst>
    <p:sldId id="303" r:id="rId5"/>
    <p:sldId id="787" r:id="rId6"/>
    <p:sldId id="792" r:id="rId7"/>
    <p:sldId id="788" r:id="rId8"/>
    <p:sldId id="795" r:id="rId9"/>
    <p:sldId id="796" r:id="rId10"/>
    <p:sldId id="797" r:id="rId11"/>
    <p:sldId id="798" r:id="rId12"/>
    <p:sldId id="799" r:id="rId13"/>
    <p:sldId id="800" r:id="rId14"/>
    <p:sldId id="801" r:id="rId15"/>
    <p:sldId id="802" r:id="rId16"/>
    <p:sldId id="803" r:id="rId17"/>
    <p:sldId id="804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B81BF5-C20D-4C47-93DB-36332D4510C3}" v="8" dt="2020-10-26T15:24:18.01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26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80B81BF5-C20D-4C47-93DB-36332D4510C3}"/>
    <pc:docChg chg="custSel modSld">
      <pc:chgData name="Stefano Faccin" userId="bf6741b5-36bc-4b59-a73a-f03584833b71" providerId="ADAL" clId="{80B81BF5-C20D-4C47-93DB-36332D4510C3}" dt="2020-10-26T15:25:46.062" v="697" actId="6549"/>
      <pc:docMkLst>
        <pc:docMk/>
      </pc:docMkLst>
      <pc:sldChg chg="delSp modSp">
        <pc:chgData name="Stefano Faccin" userId="bf6741b5-36bc-4b59-a73a-f03584833b71" providerId="ADAL" clId="{80B81BF5-C20D-4C47-93DB-36332D4510C3}" dt="2020-10-26T15:20:44.306" v="355" actId="20577"/>
        <pc:sldMkLst>
          <pc:docMk/>
          <pc:sldMk cId="46549111" sldId="787"/>
        </pc:sldMkLst>
        <pc:spChg chg="del">
          <ac:chgData name="Stefano Faccin" userId="bf6741b5-36bc-4b59-a73a-f03584833b71" providerId="ADAL" clId="{80B81BF5-C20D-4C47-93DB-36332D4510C3}" dt="2020-10-26T15:18:40.337" v="105" actId="478"/>
          <ac:spMkLst>
            <pc:docMk/>
            <pc:sldMk cId="46549111" sldId="787"/>
            <ac:spMk id="5" creationId="{07E315E8-17BB-41C0-83DB-B6751598885D}"/>
          </ac:spMkLst>
        </pc:spChg>
        <pc:spChg chg="mod">
          <ac:chgData name="Stefano Faccin" userId="bf6741b5-36bc-4b59-a73a-f03584833b71" providerId="ADAL" clId="{80B81BF5-C20D-4C47-93DB-36332D4510C3}" dt="2020-10-26T15:20:10.134" v="347"/>
          <ac:spMkLst>
            <pc:docMk/>
            <pc:sldMk cId="46549111" sldId="787"/>
            <ac:spMk id="29716" creationId="{00000000-0000-0000-0000-000000000000}"/>
          </ac:spMkLst>
        </pc:spChg>
        <pc:graphicFrameChg chg="modGraphic">
          <ac:chgData name="Stefano Faccin" userId="bf6741b5-36bc-4b59-a73a-f03584833b71" providerId="ADAL" clId="{80B81BF5-C20D-4C47-93DB-36332D4510C3}" dt="2020-10-26T15:20:44.306" v="355" actId="20577"/>
          <ac:graphicFrameMkLst>
            <pc:docMk/>
            <pc:sldMk cId="46549111" sldId="787"/>
            <ac:graphicFrameMk id="9" creationId="{00000000-0000-0000-0000-000000000000}"/>
          </ac:graphicFrameMkLst>
        </pc:graphicFrameChg>
      </pc:sldChg>
      <pc:sldChg chg="delSp modSp">
        <pc:chgData name="Stefano Faccin" userId="bf6741b5-36bc-4b59-a73a-f03584833b71" providerId="ADAL" clId="{80B81BF5-C20D-4C47-93DB-36332D4510C3}" dt="2020-10-26T15:25:46.062" v="697" actId="6549"/>
        <pc:sldMkLst>
          <pc:docMk/>
          <pc:sldMk cId="1422372147" sldId="788"/>
        </pc:sldMkLst>
        <pc:spChg chg="del">
          <ac:chgData name="Stefano Faccin" userId="bf6741b5-36bc-4b59-a73a-f03584833b71" providerId="ADAL" clId="{80B81BF5-C20D-4C47-93DB-36332D4510C3}" dt="2020-10-26T15:24:33.085" v="489" actId="478"/>
          <ac:spMkLst>
            <pc:docMk/>
            <pc:sldMk cId="1422372147" sldId="788"/>
            <ac:spMk id="4" creationId="{3B47E470-FFBF-40D6-94CB-5753C0AF1345}"/>
          </ac:spMkLst>
        </pc:spChg>
        <pc:spChg chg="mod">
          <ac:chgData name="Stefano Faccin" userId="bf6741b5-36bc-4b59-a73a-f03584833b71" providerId="ADAL" clId="{80B81BF5-C20D-4C47-93DB-36332D4510C3}" dt="2020-10-26T15:25:46.062" v="697" actId="6549"/>
          <ac:spMkLst>
            <pc:docMk/>
            <pc:sldMk cId="1422372147" sldId="788"/>
            <ac:spMk id="29716" creationId="{00000000-0000-0000-0000-000000000000}"/>
          </ac:spMkLst>
        </pc:spChg>
      </pc:sldChg>
      <pc:sldChg chg="delSp modSp">
        <pc:chgData name="Stefano Faccin" userId="bf6741b5-36bc-4b59-a73a-f03584833b71" providerId="ADAL" clId="{80B81BF5-C20D-4C47-93DB-36332D4510C3}" dt="2020-10-26T15:24:18.015" v="488"/>
        <pc:sldMkLst>
          <pc:docMk/>
          <pc:sldMk cId="3517308284" sldId="792"/>
        </pc:sldMkLst>
        <pc:spChg chg="del mod">
          <ac:chgData name="Stefano Faccin" userId="bf6741b5-36bc-4b59-a73a-f03584833b71" providerId="ADAL" clId="{80B81BF5-C20D-4C47-93DB-36332D4510C3}" dt="2020-10-26T15:21:57.694" v="454" actId="478"/>
          <ac:spMkLst>
            <pc:docMk/>
            <pc:sldMk cId="3517308284" sldId="792"/>
            <ac:spMk id="5" creationId="{C4122A88-FB61-4B42-8EC5-B0E4B0F6B77F}"/>
          </ac:spMkLst>
        </pc:spChg>
        <pc:spChg chg="mod">
          <ac:chgData name="Stefano Faccin" userId="bf6741b5-36bc-4b59-a73a-f03584833b71" providerId="ADAL" clId="{80B81BF5-C20D-4C47-93DB-36332D4510C3}" dt="2020-10-26T15:24:18.015" v="488"/>
          <ac:spMkLst>
            <pc:docMk/>
            <pc:sldMk cId="3517308284" sldId="792"/>
            <ac:spMk id="29716" creationId="{00000000-0000-0000-0000-000000000000}"/>
          </ac:spMkLst>
        </pc:spChg>
        <pc:graphicFrameChg chg="mod">
          <ac:chgData name="Stefano Faccin" userId="bf6741b5-36bc-4b59-a73a-f03584833b71" providerId="ADAL" clId="{80B81BF5-C20D-4C47-93DB-36332D4510C3}" dt="2020-10-26T15:20:53.742" v="356"/>
          <ac:graphicFrameMkLst>
            <pc:docMk/>
            <pc:sldMk cId="3517308284" sldId="792"/>
            <ac:graphicFrameMk id="9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10/26/2020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10/26/2020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10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85068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8892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2464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88920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S2-2007771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#141E (e-meeting)</a:t>
            </a:r>
          </a:p>
          <a:p>
            <a:r>
              <a:rPr lang="en-US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October</a:t>
            </a:r>
            <a:r>
              <a:rPr lang="en-US" altLang="ko-KR" sz="1400" b="1" kern="1200" baseline="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12 - 23, 2020,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WG2#141E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October 12 - 23, 2020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4/23754-010.zi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FS_ID_UAS_SA2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Stefano Faccin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Qualcomm Incorporated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/>
              <a:t>Previous</a:t>
            </a:r>
            <a:r>
              <a:rPr lang="en-GB" sz="2400" dirty="0"/>
              <a:t> </a:t>
            </a:r>
            <a:r>
              <a:rPr lang="en-US" sz="2400" b="1" dirty="0"/>
              <a:t>FS_UAS_ID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(S2-2002032) 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266837376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SA2#139-e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 at 136AH and updated at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21 solutions, most spanning across multiple key issues, are in the TR after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7 solutions address KI#1.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 10 solutions address KI#2.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KI#3.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KI#4.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36662891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SA2#139-e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KI#5.</a:t>
            </a:r>
            <a:endParaRPr lang="en-US" sz="1200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KI#6.</a:t>
            </a:r>
            <a:endParaRPr lang="en-US" sz="1200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5 solutions address KI#7.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The extent to which SA2 can influence the features of the CAA-Level UAV ID assigned and defined in the aviation space.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Evaluations and conclusions. New solutions have not been explicitly excluded but, with a target completion of September 2020, it is clear that new solutions would not allow for evaluation and conclusion.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Suggest contributors to merge solutions and complete the existing ones, instead of bringing new solutions. Focus on processing solutions (mergers, adding details), evaluation, and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Q3 if new solutions are brought to the August meeting.</a:t>
            </a:r>
          </a:p>
        </p:txBody>
      </p:sp>
    </p:spTree>
    <p:extLst>
      <p:ext uri="{BB962C8B-B14F-4D97-AF65-F5344CB8AC3E}">
        <p14:creationId xmlns:p14="http://schemas.microsoft.com/office/powerpoint/2010/main" val="211399122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v0.1.0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contributions focused on this KI could be handled due to lack of time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SA2#137 to handle solutions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No contributions focused on this KI could be handled due to lack of time 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altLang="zh-CN" sz="1200" dirty="0"/>
              <a:t>One (partial) solution was added to the TR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45528922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a typeface="+mn-ea"/>
                <a:cs typeface="+mn-cs"/>
              </a:rPr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 yet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(SA2#137)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Process new solutions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Focus on processing solution and not adopting new key issues at next meeting, to allow May meeting to complete solutions, evaluations and conclusions.</a:t>
            </a:r>
          </a:p>
        </p:txBody>
      </p:sp>
    </p:spTree>
    <p:extLst>
      <p:ext uri="{BB962C8B-B14F-4D97-AF65-F5344CB8AC3E}">
        <p14:creationId xmlns:p14="http://schemas.microsoft.com/office/powerpoint/2010/main" val="9359927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SA2#1401 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3109991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and v1.1.0 will be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</a:t>
            </a:r>
            <a:endParaRPr lang="de-DE" altLang="de-DE" sz="1200" dirty="0">
              <a:highlight>
                <a:srgbClr val="FF00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Several solutions have been updated: #4, #5, #9, #10, #23, #24, #25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8 conclusion P-CRs were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Several solution were merged and clarified.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9 solutions address KI#1.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Several new conclusions were approved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14 solutions address KI#2.</a:t>
            </a:r>
          </a:p>
          <a:p>
            <a:pPr lvl="1"/>
            <a:r>
              <a:rPr lang="en-US" altLang="zh-CN" sz="1200" dirty="0"/>
              <a:t>Several new conclusions were approved, including to progress with a single control-plane solution based to eb derived from #5 and #23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6 </a:t>
            </a:r>
            <a:r>
              <a:rPr lang="en-US" altLang="zh-CN" sz="1200" dirty="0"/>
              <a:t>solutions address KI#3.</a:t>
            </a:r>
          </a:p>
          <a:p>
            <a:pPr lvl="1"/>
            <a:r>
              <a:rPr lang="en-US" sz="1200" dirty="0"/>
              <a:t>It was clarified that authentication/authorization of UAVCs is not in scope for this release.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4831558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8 </a:t>
            </a:r>
            <a:r>
              <a:rPr lang="en-US" altLang="zh-CN" sz="1200" dirty="0"/>
              <a:t>solutions address KI#4.</a:t>
            </a:r>
          </a:p>
          <a:p>
            <a:pPr lvl="1"/>
            <a:r>
              <a:rPr lang="en-US" sz="1200" dirty="0"/>
              <a:t>It was clarified that networked UAVCs and UAVCs in the cloud are not identified and tracked separately from the UAV. </a:t>
            </a:r>
          </a:p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9 </a:t>
            </a:r>
            <a:r>
              <a:rPr lang="en-US" altLang="zh-CN" sz="1200" dirty="0"/>
              <a:t>solutions address KI#5.</a:t>
            </a:r>
          </a:p>
          <a:p>
            <a:pPr lvl="1"/>
            <a:r>
              <a:rPr lang="en-US" sz="1200" dirty="0"/>
              <a:t>Conclusions have been added.</a:t>
            </a:r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4 </a:t>
            </a:r>
            <a:r>
              <a:rPr lang="en-US" altLang="zh-CN" sz="1200" dirty="0"/>
              <a:t>solutions address KI#6.</a:t>
            </a:r>
          </a:p>
          <a:p>
            <a:pPr lvl="1"/>
            <a:r>
              <a:rPr lang="en-US" sz="1200" dirty="0"/>
              <a:t>Conclusions have been added.</a:t>
            </a:r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8 solutions address KI#7.</a:t>
            </a:r>
          </a:p>
          <a:p>
            <a:pPr lvl="1"/>
            <a:r>
              <a:rPr lang="en-US" sz="1200" dirty="0"/>
              <a:t>Conclusions have been added.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51730828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SA2#139-e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Selection of control-plane solution for authorization and authentication between #5 and #23.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(SA2#141-e)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Conclusions on control-plane solution.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Further evaluations and conclusions.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Suggest contributors to work offline to define control plane solution based on #5 and #23.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identified.</a:t>
            </a: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/>
              <a:t>SA2#140E </a:t>
            </a:r>
            <a:r>
              <a:rPr lang="en-US" sz="2400" b="1" dirty="0"/>
              <a:t>FS_ID_UAS-SA2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(S2-2006064) 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590396718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SA2#140e (overall)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Minor update to architectural assumptions, several solutions merged, most solutions have detailed added to make evaluation more feasible</a:t>
            </a:r>
            <a:r>
              <a:rPr lang="en-US" sz="1200" dirty="0"/>
              <a:t>. Five new solutions added, one being a merger of four existing ones.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Initial set of conclusions on principles for solutions, covering KI#1 and KI#2, plus additional conclusions.</a:t>
            </a: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One solution (#8) proposes porting to NR the LTE aerial features.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Final evaluation and conclusion </a:t>
            </a:r>
            <a:r>
              <a:rPr lang="en-GB" sz="1200" dirty="0"/>
              <a:t>of what to progress towards a normative phase </a:t>
            </a:r>
            <a:r>
              <a:rPr lang="en-US" altLang="zh-CN" sz="1200" dirty="0"/>
              <a:t>in Q4.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The target completion date for the study is proposed to be moved to Dec 2020.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Submit TR 23.754 to SA#90-e plenary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Agree a WID.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8A487373-E8FB-453B-A616-ABFE3B64DD9B}"/>
              </a:ext>
            </a:extLst>
          </p:cNvPr>
          <p:cNvGraphicFramePr>
            <a:graphicFrameLocks/>
          </p:cNvGraphicFramePr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357741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SA2#140E 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</a:t>
            </a:r>
            <a:r>
              <a:rPr lang="de-DE" altLang="de-DE" sz="1200" dirty="0">
                <a:solidFill>
                  <a:srgbClr val="FF0000"/>
                </a:solidFill>
              </a:rPr>
              <a:t>v0.3.0</a:t>
            </a:r>
            <a:r>
              <a:rPr lang="de-DE" altLang="de-DE" sz="1200" dirty="0"/>
              <a:t> is available here.</a:t>
            </a:r>
            <a:r>
              <a:rPr lang="de-DE" altLang="de-DE" sz="1200" dirty="0">
                <a:highlight>
                  <a:srgbClr val="FF0000"/>
                </a:highlight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Architectural and reference architecture have been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Five new solutions added, one being the merger of four existing ones, for a total of 26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Several solution were merged and clarified.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9 solutions address KI#1.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Initial principle conclusions were captured.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14 solutions address KI#2.</a:t>
            </a:r>
          </a:p>
          <a:p>
            <a:pPr lvl="1"/>
            <a:r>
              <a:rPr lang="en-US" altLang="zh-CN" sz="1200" dirty="0"/>
              <a:t>Initial principle conclusions were captured.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6 </a:t>
            </a:r>
            <a:r>
              <a:rPr lang="en-US" altLang="zh-CN" sz="1200" dirty="0"/>
              <a:t>solutions address KI#3.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8 </a:t>
            </a:r>
            <a:r>
              <a:rPr lang="en-US" altLang="zh-CN" sz="1200" dirty="0"/>
              <a:t>solutions address KI#4.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67444103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9 </a:t>
            </a:r>
            <a:r>
              <a:rPr lang="en-US" altLang="zh-CN" sz="1200" dirty="0"/>
              <a:t>solutions address KI#5.</a:t>
            </a:r>
            <a:endParaRPr lang="en-US" sz="1200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4 </a:t>
            </a:r>
            <a:r>
              <a:rPr lang="en-US" altLang="zh-CN" sz="1200" dirty="0"/>
              <a:t>solutions address KI#6.</a:t>
            </a:r>
            <a:endParaRPr lang="en-US" sz="1200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8 solutions address KI#7.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202449246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SA2#140e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The extent to which SA2 can influence the features of the CAA-Level UAV ID assigned and defined in the aviation space.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(SA2#141-e)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Evaluations and conclusions.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Coordination CC to plan on mergers, evaluations, and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Send LS to RAN on proposal in solution #8.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Suggest contributors to merge solutions and complete the existing ones, instead of bringing new solutions. Focus on processing solutions (mergers, adding details), evaluation, and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identified.</a:t>
            </a:r>
          </a:p>
        </p:txBody>
      </p:sp>
    </p:spTree>
    <p:extLst>
      <p:ext uri="{BB962C8B-B14F-4D97-AF65-F5344CB8AC3E}">
        <p14:creationId xmlns:p14="http://schemas.microsoft.com/office/powerpoint/2010/main" val="161853469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DEF8B8-53C8-4D7D-95BB-CC442AFD32D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27770</TotalTime>
  <Words>1903</Words>
  <Application>Microsoft Office PowerPoint</Application>
  <PresentationFormat>On-screen Show (4:3)</PresentationFormat>
  <Paragraphs>255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Arial </vt:lpstr>
      <vt:lpstr>Calibri</vt:lpstr>
      <vt:lpstr>Times New Roman</vt:lpstr>
      <vt:lpstr>Office Theme</vt:lpstr>
      <vt:lpstr>   FS_ID_UAS_SA2 Status Report</vt:lpstr>
      <vt:lpstr>FS_ID_UAS_SA2 status after SA2#1401 (1/3)</vt:lpstr>
      <vt:lpstr>FS_ID_UAS_SA2 status after SA2#140E (2/3)</vt:lpstr>
      <vt:lpstr>FS_ID_UAS_SA2 status after SA2#139-e (3/3)</vt:lpstr>
      <vt:lpstr>BACKUP     SA2#140E FS_ID_UAS-SA2 Status Report (S2-2006064) for information</vt:lpstr>
      <vt:lpstr>FS_ID_UAS_SA2 Status after SA2#140e (overall)</vt:lpstr>
      <vt:lpstr>FS_ID_UAS_SA2 status after SA2#140E (1/3)</vt:lpstr>
      <vt:lpstr>FS_ID_UAS_SA2 status after SA2#140E (2/3)</vt:lpstr>
      <vt:lpstr>FS_ID_UAS_SA2 status after SA2#140e (3/3)</vt:lpstr>
      <vt:lpstr>BACKUP     Previous FS_UAS_ID Status Report (S2-2002032) for information</vt:lpstr>
      <vt:lpstr>FS_ID_UAS_SA2 status after SA2#139-e (1/2)</vt:lpstr>
      <vt:lpstr>FS_ID_UAS_SA2 status after SA2#139-e (2/2)</vt:lpstr>
      <vt:lpstr>FS_ID_UAS_SA2 status after SA2#136AH (1/2)</vt:lpstr>
      <vt:lpstr>FS_ID_UAS_SA2 status after SA2#136AH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S2-2007187</cp:lastModifiedBy>
  <cp:revision>1256</cp:revision>
  <dcterms:created xsi:type="dcterms:W3CDTF">2008-08-30T09:32:10Z</dcterms:created>
  <dcterms:modified xsi:type="dcterms:W3CDTF">2020-10-26T15:25:52Z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