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3"/>
  </p:notesMasterIdLst>
  <p:handoutMasterIdLst>
    <p:handoutMasterId r:id="rId14"/>
  </p:handoutMasterIdLst>
  <p:sldIdLst>
    <p:sldId id="303" r:id="rId5"/>
    <p:sldId id="802" r:id="rId6"/>
    <p:sldId id="811" r:id="rId7"/>
    <p:sldId id="812" r:id="rId8"/>
    <p:sldId id="813" r:id="rId9"/>
    <p:sldId id="814" r:id="rId10"/>
    <p:sldId id="815" r:id="rId11"/>
    <p:sldId id="790" r:id="rId12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" initials="HW" lastIdx="3" clrIdx="1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12" d="100"/>
          <a:sy n="112" d="100"/>
        </p:scale>
        <p:origin x="180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95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10/26/2020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10/26/2020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3862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1117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3729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4168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6900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4402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#141E (e-meeting)</a:t>
            </a:r>
          </a:p>
          <a:p>
            <a:r>
              <a:rPr lang="nb-NO" altLang="ko-KR" sz="12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October 12 - October 23, 2020, Elbonia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732867" y="324480"/>
            <a:ext cx="2335351" cy="550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S2-2007792</a:t>
            </a:r>
            <a:endParaRPr lang="en-US" altLang="zh-CN" sz="14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50" b="1" kern="1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altLang="zh-CN" sz="1050" b="1" kern="1200" baseline="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was S2-2006063</a:t>
            </a:r>
            <a:r>
              <a:rPr lang="en-US" altLang="zh-CN" sz="1050" b="1" kern="1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lang="en-GB" altLang="en-US" sz="1050" b="1" kern="1200" dirty="0">
              <a:solidFill>
                <a:srgbClr val="0000FF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3"/>
          <p:cNvSpPr txBox="1"/>
          <p:nvPr userDrawn="1"/>
        </p:nvSpPr>
        <p:spPr>
          <a:xfrm>
            <a:off x="598505" y="6476639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300" dirty="0">
                <a:solidFill>
                  <a:schemeClr val="bg1"/>
                </a:solidFill>
                <a:latin typeface="+mn-lt"/>
              </a:rPr>
              <a:t>TSG SA </a:t>
            </a:r>
            <a:r>
              <a:rPr lang="en-GB" altLang="de-DE" sz="1300" dirty="0" smtClean="0">
                <a:solidFill>
                  <a:schemeClr val="bg1"/>
                </a:solidFill>
                <a:latin typeface="+mn-lt"/>
              </a:rPr>
              <a:t>WG2#141E</a:t>
            </a:r>
            <a:r>
              <a:rPr lang="en-GB" altLang="de-DE" sz="1300" baseline="0" dirty="0" smtClean="0">
                <a:solidFill>
                  <a:schemeClr val="bg1"/>
                </a:solidFill>
                <a:latin typeface="+mn-lt"/>
              </a:rPr>
              <a:t> Electronic meeting, October 12 - October 23, 2020</a:t>
            </a:r>
            <a:endParaRPr lang="en-GB" altLang="de-DE" sz="1300" dirty="0" smtClean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GB" altLang="ko-KR" sz="1200" spc="300" dirty="0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3gpp.org/ftp/Specs/archive/23_series/23.700-9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/>
              <a:t> </a:t>
            </a:r>
            <a:r>
              <a:rPr lang="en-US" sz="3600" b="1"/>
              <a:t>FS_eNA_ph2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Xiaobo Wu(Huawei), Aihua Li(China Mobile)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41789" y="2557621"/>
            <a:ext cx="8554480" cy="3706446"/>
          </a:xfrm>
        </p:spPr>
        <p:txBody>
          <a:bodyPr/>
          <a:lstStyle/>
          <a:p>
            <a:r>
              <a:rPr lang="de-DE" altLang="de-DE" sz="2000" dirty="0"/>
              <a:t>Progress since </a:t>
            </a:r>
            <a:r>
              <a:rPr lang="de-DE" altLang="de-DE" sz="2000" dirty="0" smtClean="0"/>
              <a:t>SA#89E:</a:t>
            </a:r>
            <a:endParaRPr lang="de-DE" altLang="de-DE" sz="2000" dirty="0"/>
          </a:p>
          <a:p>
            <a:pPr lvl="1">
              <a:spcBef>
                <a:spcPts val="300"/>
              </a:spcBef>
              <a:defRPr/>
            </a:pPr>
            <a:r>
              <a:rPr lang="en-US" altLang="zh-CN" sz="1200" dirty="0" smtClean="0"/>
              <a:t>43 </a:t>
            </a:r>
            <a:r>
              <a:rPr lang="en-US" altLang="zh-CN" sz="1200" dirty="0"/>
              <a:t>contributions agreed to update current </a:t>
            </a:r>
            <a:r>
              <a:rPr lang="en-US" altLang="zh-CN" sz="1200" dirty="0" smtClean="0"/>
              <a:t>solutions; 29 contributions are agreed to evaluate or conclude the Key Issues.</a:t>
            </a:r>
            <a:endParaRPr lang="en-US" altLang="zh-CN" sz="1200" dirty="0"/>
          </a:p>
          <a:p>
            <a:pPr lvl="1">
              <a:spcBef>
                <a:spcPts val="300"/>
              </a:spcBef>
              <a:defRPr/>
            </a:pPr>
            <a:r>
              <a:rPr lang="de-DE" altLang="zh-CN" sz="1200" dirty="0" smtClean="0"/>
              <a:t>18 KIs potenial for R17 (</a:t>
            </a:r>
            <a:r>
              <a:rPr lang="de-DE" altLang="zh-CN" sz="1200" dirty="0"/>
              <a:t>21 </a:t>
            </a:r>
            <a:r>
              <a:rPr lang="de-DE" altLang="zh-CN" sz="1200" dirty="0" smtClean="0"/>
              <a:t>KIs </a:t>
            </a:r>
            <a:r>
              <a:rPr lang="de-DE" altLang="zh-CN" sz="1200" dirty="0"/>
              <a:t>in total caputred in TR </a:t>
            </a:r>
            <a:r>
              <a:rPr lang="de-DE" altLang="zh-CN" sz="1200" dirty="0" smtClean="0"/>
              <a:t>with 3 K</a:t>
            </a:r>
            <a:r>
              <a:rPr lang="en-US" altLang="zh-CN" sz="1200" dirty="0" smtClean="0"/>
              <a:t>Is not to be progressed in R17)</a:t>
            </a:r>
            <a:endParaRPr lang="de-DE" altLang="zh-CN" sz="1200" dirty="0" smtClean="0"/>
          </a:p>
          <a:p>
            <a:pPr lvl="2">
              <a:spcBef>
                <a:spcPts val="300"/>
              </a:spcBef>
              <a:defRPr/>
            </a:pPr>
            <a:r>
              <a:rPr lang="de-DE" altLang="zh-CN" sz="1200" dirty="0" smtClean="0"/>
              <a:t>Interim evaluation agreed </a:t>
            </a:r>
            <a:r>
              <a:rPr lang="de-DE" altLang="zh-CN" sz="1200" dirty="0"/>
              <a:t>for </a:t>
            </a:r>
            <a:r>
              <a:rPr lang="de-DE" altLang="zh-CN" sz="1200" dirty="0" smtClean="0"/>
              <a:t>14 Kis </a:t>
            </a:r>
            <a:r>
              <a:rPr lang="en-US" altLang="zh-CN" sz="1200" dirty="0" smtClean="0"/>
              <a:t>(i.e. </a:t>
            </a:r>
            <a:r>
              <a:rPr lang="de-DE" altLang="zh-CN" sz="1200" dirty="0" smtClean="0"/>
              <a:t>KI #1, KI#2, KI#4, KI#8, KI#9, KI#10, KI#11, KI#12, KI#13</a:t>
            </a:r>
            <a:r>
              <a:rPr lang="de-DE" altLang="zh-CN" sz="1200" dirty="0"/>
              <a:t>, KI#15, KI#16, </a:t>
            </a:r>
            <a:r>
              <a:rPr lang="de-DE" altLang="zh-CN" sz="1200" dirty="0" smtClean="0"/>
              <a:t>KI#18, KI#19 and KI#20) and  no interim evaluation agreed for 4 Kis </a:t>
            </a:r>
            <a:r>
              <a:rPr lang="en-US" altLang="zh-CN" sz="1200" dirty="0" smtClean="0"/>
              <a:t>( i.e.  Interim evaluation for KI#14 and KI#21 postponed and no interim evaluation for KI#7 and KI#17 proposed)</a:t>
            </a:r>
            <a:endParaRPr lang="de-DE" altLang="zh-CN" sz="1200" dirty="0"/>
          </a:p>
          <a:p>
            <a:pPr lvl="2">
              <a:spcBef>
                <a:spcPts val="300"/>
              </a:spcBef>
              <a:defRPr/>
            </a:pPr>
            <a:r>
              <a:rPr lang="de-DE" altLang="zh-CN" sz="1200" dirty="0" smtClean="0"/>
              <a:t>Interim conclusion agreed for 12 KIs i.e. KI </a:t>
            </a:r>
            <a:r>
              <a:rPr lang="de-DE" altLang="zh-CN" sz="1200" dirty="0"/>
              <a:t>#1, KI#2, KI#4, KI#8, </a:t>
            </a:r>
            <a:r>
              <a:rPr lang="de-DE" altLang="zh-CN" sz="1200" dirty="0" smtClean="0"/>
              <a:t>KI#10</a:t>
            </a:r>
            <a:r>
              <a:rPr lang="de-DE" altLang="zh-CN" sz="1200" dirty="0"/>
              <a:t>, KI#11, KI#12, KI#13, KI#15, </a:t>
            </a:r>
            <a:r>
              <a:rPr lang="de-DE" altLang="zh-CN" sz="1200" dirty="0" smtClean="0"/>
              <a:t>KI#16, KI#19 </a:t>
            </a:r>
            <a:r>
              <a:rPr lang="en-US" altLang="zh-CN" sz="1200" dirty="0" smtClean="0"/>
              <a:t>and KI#20 and interim </a:t>
            </a:r>
            <a:r>
              <a:rPr lang="en-US" altLang="zh-CN" sz="1200" dirty="0"/>
              <a:t>conclusion for </a:t>
            </a:r>
            <a:r>
              <a:rPr lang="en-US" altLang="zh-CN" sz="1200" dirty="0" smtClean="0"/>
              <a:t>KI#14 and KI#21 postponed.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/>
          </a:p>
          <a:p>
            <a:r>
              <a:rPr lang="en-US" altLang="de-DE" sz="2000" dirty="0"/>
              <a:t>RAN impacts or dependencies:</a:t>
            </a:r>
          </a:p>
          <a:p>
            <a:pPr lvl="1"/>
            <a:r>
              <a:rPr lang="en-US" altLang="de-DE" sz="1400" dirty="0" smtClean="0"/>
              <a:t>None</a:t>
            </a:r>
          </a:p>
          <a:p>
            <a:pPr marL="0" indent="0">
              <a:buNone/>
            </a:pPr>
            <a:endParaRPr lang="en-US" altLang="de-DE" sz="1200" dirty="0"/>
          </a:p>
          <a:p>
            <a:r>
              <a:rPr lang="en-US" altLang="de-DE" sz="2000" dirty="0" smtClean="0"/>
              <a:t>Next </a:t>
            </a:r>
            <a:r>
              <a:rPr lang="en-US" altLang="de-DE" sz="2000" dirty="0"/>
              <a:t>steps: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400" dirty="0"/>
              <a:t>Final evaluation and </a:t>
            </a:r>
            <a:r>
              <a:rPr lang="en-US" altLang="zh-CN" sz="1400" dirty="0" smtClean="0"/>
              <a:t>conclusion for all the 18 KIs . 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400" dirty="0"/>
              <a:t>Submit TR 23.700-91 to SA#90 plenary for approval and agree a WID.</a:t>
            </a:r>
            <a:endParaRPr lang="en-US" altLang="zh-CN" sz="9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at SA#89-e</a:t>
            </a: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="" xmlns:a16="http://schemas.microsoft.com/office/drawing/2014/main" id="{2033FE64-1FFA-48D9-81A7-04C4D37364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203157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705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771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FS_eNA_Ph2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Enablers for Network Automation for 5G - phase 2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2020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SP-190557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0367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</a:t>
            </a:r>
            <a:r>
              <a:rPr lang="en-US" altLang="de-DE" b="1" dirty="0" smtClean="0"/>
              <a:t>SA2#141E </a:t>
            </a:r>
            <a:r>
              <a:rPr lang="en-US" altLang="de-DE" b="1" dirty="0"/>
              <a:t>(</a:t>
            </a:r>
            <a:r>
              <a:rPr lang="en-US" altLang="de-DE" b="1" dirty="0" smtClean="0"/>
              <a:t>1/5)</a:t>
            </a:r>
            <a:endParaRPr lang="en-US" altLang="de-DE" b="1" dirty="0"/>
          </a:p>
        </p:txBody>
      </p:sp>
      <p:sp>
        <p:nvSpPr>
          <p:cNvPr id="11" name="Content Placeholder 7"/>
          <p:cNvSpPr>
            <a:spLocks noGrp="1"/>
          </p:cNvSpPr>
          <p:nvPr>
            <p:ph sz="half" idx="2"/>
          </p:nvPr>
        </p:nvSpPr>
        <p:spPr>
          <a:xfrm>
            <a:off x="340971" y="2467971"/>
            <a:ext cx="8554481" cy="3796095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de-DE" sz="160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FS_eNA_ph2 TR </a:t>
            </a:r>
            <a:r>
              <a:rPr lang="en-US" altLang="de-DE" sz="1200" dirty="0" smtClean="0"/>
              <a:t>23.700-91 is </a:t>
            </a:r>
            <a:r>
              <a:rPr lang="en-US" altLang="de-DE" sz="1200" dirty="0"/>
              <a:t>available </a:t>
            </a:r>
            <a:r>
              <a:rPr lang="en-US" altLang="de-DE" sz="1200" dirty="0">
                <a:hlinkClick r:id="rId4"/>
              </a:rPr>
              <a:t>here</a:t>
            </a:r>
            <a:r>
              <a:rPr lang="en-US" altLang="de-DE" sz="12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200" dirty="0"/>
              <a:t>18 KIs potenial for R17 (21 KIs in total caputred in TR with 3 K</a:t>
            </a:r>
            <a:r>
              <a:rPr lang="en-US" altLang="zh-CN" sz="1200" dirty="0"/>
              <a:t>Is not to be progressed in R17</a:t>
            </a:r>
            <a:r>
              <a:rPr lang="en-US" altLang="zh-CN" sz="1200" dirty="0" smtClean="0"/>
              <a:t>) and 77 </a:t>
            </a:r>
            <a:r>
              <a:rPr lang="en-US" altLang="zh-CN" sz="1200" dirty="0"/>
              <a:t>solutions in the </a:t>
            </a:r>
            <a:r>
              <a:rPr lang="en-US" altLang="zh-CN" sz="1200" dirty="0" smtClean="0"/>
              <a:t>TR.</a:t>
            </a:r>
            <a:endParaRPr lang="en-US" altLang="de-DE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#1: Logical decomposition of NWDAF and possible interactions between logical functions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9 </a:t>
            </a:r>
            <a:r>
              <a:rPr lang="en-US" altLang="zh-CN" sz="1200" dirty="0"/>
              <a:t>solutions are </a:t>
            </a:r>
            <a:r>
              <a:rPr lang="en-US" altLang="zh-CN" sz="1200" dirty="0" smtClean="0"/>
              <a:t>documented </a:t>
            </a:r>
            <a:r>
              <a:rPr lang="en-US" altLang="zh-CN" sz="1200" dirty="0"/>
              <a:t>for this key issue. </a:t>
            </a:r>
            <a:r>
              <a:rPr lang="en-US" altLang="zh-CN" sz="1200" dirty="0" smtClean="0"/>
              <a:t>Interim evaluation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conclusion agreed.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</a:t>
            </a:r>
            <a:r>
              <a:rPr lang="en-US" altLang="zh-CN" sz="1200" dirty="0" smtClean="0"/>
              <a:t>Final evaluation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#2: Multiple NWDAF instances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27 </a:t>
            </a:r>
            <a:r>
              <a:rPr lang="en-US" altLang="zh-CN" sz="1200" dirty="0"/>
              <a:t>solutions are documented for this key </a:t>
            </a:r>
            <a:r>
              <a:rPr lang="en-US" altLang="zh-CN" sz="1200" dirty="0" smtClean="0"/>
              <a:t>issue. The KI has been categorized into four groups and evaluated and </a:t>
            </a:r>
            <a:r>
              <a:rPr lang="en-US" altLang="zh-CN" sz="1200" dirty="0"/>
              <a:t>partially concluded</a:t>
            </a:r>
            <a:r>
              <a:rPr lang="en-US" altLang="zh-CN" sz="1200" dirty="0" smtClean="0"/>
              <a:t>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</a:t>
            </a:r>
            <a:r>
              <a:rPr lang="en-US" altLang="zh-CN" sz="1200" dirty="0" smtClean="0"/>
              <a:t>Final evaluation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conclusion.</a:t>
            </a:r>
            <a:endParaRPr lang="en-GB" altLang="zh-CN" sz="1200" strike="sngStrike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>
                <a:solidFill>
                  <a:schemeClr val="bg1">
                    <a:lumMod val="65000"/>
                  </a:schemeClr>
                </a:solidFill>
              </a:rPr>
              <a:t>Key 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Issue #3: Mapping of NWDAF use cases to NFs and identify actions that could be taken based on NWDAF analytics and predictions (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NOT to be progressed in R17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="" xmlns:a16="http://schemas.microsoft.com/office/drawing/2014/main" id="{2033FE64-1FFA-48D9-81A7-04C4D37364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0520354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705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771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FS_eNA_Ph2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Enablers for Network Automation for 5G - phase 2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2020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SP-190557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8515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</a:t>
            </a:r>
            <a:r>
              <a:rPr lang="en-US" altLang="de-DE" b="1" dirty="0" smtClean="0"/>
              <a:t>SA2#140E </a:t>
            </a:r>
            <a:r>
              <a:rPr lang="en-US" altLang="de-DE" b="1" dirty="0"/>
              <a:t>(2/5)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340971" y="1408291"/>
            <a:ext cx="8554481" cy="4855775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#4: Remaining aspects on how to ensure that slice SLA is guaranteed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solution is documented for this key issue</a:t>
            </a:r>
            <a:r>
              <a:rPr lang="en-US" altLang="zh-CN" sz="1200" dirty="0" smtClean="0"/>
              <a:t>. </a:t>
            </a:r>
            <a:r>
              <a:rPr lang="en-US" altLang="zh-CN" sz="1200" dirty="0"/>
              <a:t>Interim evaluation and conclusion </a:t>
            </a:r>
            <a:r>
              <a:rPr lang="en-US" altLang="zh-CN" sz="1200" dirty="0" smtClean="0"/>
              <a:t>agreed.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>
                <a:solidFill>
                  <a:schemeClr val="bg1">
                    <a:lumMod val="65000"/>
                  </a:schemeClr>
                </a:solidFill>
              </a:rPr>
              <a:t>Key 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Issue #5: New types of outputs provided by NWDAF (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NOT to be progressed in R17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Key Issue #6: 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Study possible mechanisms for improved correctness of NWDAF analytics (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NOT to be progressed in R17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#7: Adding Application attributes and KPIs as the Input data in some services described in TS 23.288 [5]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 solution is documented for this key issue and no </a:t>
            </a:r>
            <a:r>
              <a:rPr lang="en-US" altLang="zh-CN" sz="1200" dirty="0"/>
              <a:t>interim evaluation and </a:t>
            </a:r>
            <a:r>
              <a:rPr lang="en-US" altLang="zh-CN" sz="1200" dirty="0" smtClean="0"/>
              <a:t>conclusion is proposed.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</a:t>
            </a:r>
            <a:r>
              <a:rPr lang="en-US" altLang="zh-CN" sz="1200" dirty="0" smtClean="0"/>
              <a:t>Final evaluation </a:t>
            </a:r>
            <a:r>
              <a:rPr lang="en-US" altLang="zh-CN" sz="1200" dirty="0"/>
              <a:t>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#8: UE data as an input for analytics generation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7 </a:t>
            </a:r>
            <a:r>
              <a:rPr lang="en-US" altLang="zh-CN" sz="1200" dirty="0"/>
              <a:t>solutions are documented for this key issue. Interim evaluation and conclusion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</a:t>
            </a:r>
            <a:r>
              <a:rPr lang="en-US" altLang="zh-CN" sz="1200" dirty="0" smtClean="0"/>
              <a:t>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#9: Dispersion analytic output provided by NWDAF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2 solutions are </a:t>
            </a:r>
            <a:r>
              <a:rPr lang="en-US" altLang="zh-CN" sz="1200" dirty="0"/>
              <a:t>documented for this key issue. </a:t>
            </a:r>
            <a:r>
              <a:rPr lang="en-US" altLang="zh-CN" sz="1200" dirty="0" smtClean="0"/>
              <a:t>Interim </a:t>
            </a:r>
            <a:r>
              <a:rPr lang="en-US" altLang="zh-CN" sz="1200" dirty="0"/>
              <a:t>evaluation </a:t>
            </a:r>
            <a:r>
              <a:rPr lang="en-US" altLang="zh-CN" sz="1200" dirty="0" smtClean="0"/>
              <a:t>agreed and no interim conclusion is proposed.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</a:t>
            </a:r>
            <a:r>
              <a:rPr lang="en-US" altLang="zh-CN" sz="1200" dirty="0" smtClean="0"/>
              <a:t>conclusion.</a:t>
            </a:r>
            <a:endParaRPr lang="en-GB" altLang="zh-CN" sz="1200" dirty="0" smtClean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#10: NWDAF Assisted UP Optimization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3 solutions are </a:t>
            </a:r>
            <a:r>
              <a:rPr lang="en-US" altLang="zh-CN" sz="1200" dirty="0"/>
              <a:t>documented for this key issue. Interim evaluation and conclusion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conclusion.</a:t>
            </a:r>
            <a:endParaRPr lang="en-GB" altLang="zh-CN" sz="1200" dirty="0"/>
          </a:p>
        </p:txBody>
      </p:sp>
    </p:spTree>
    <p:extLst>
      <p:ext uri="{BB962C8B-B14F-4D97-AF65-F5344CB8AC3E}">
        <p14:creationId xmlns:p14="http://schemas.microsoft.com/office/powerpoint/2010/main" val="40204913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</a:t>
            </a:r>
            <a:r>
              <a:rPr lang="en-US" altLang="de-DE" b="1" dirty="0" smtClean="0"/>
              <a:t>SA2#140E </a:t>
            </a:r>
            <a:r>
              <a:rPr lang="en-US" altLang="de-DE" b="1" dirty="0"/>
              <a:t>(3/5)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340971" y="998088"/>
            <a:ext cx="8554481" cy="5471077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600" dirty="0"/>
              <a:t>Key Issue #11: </a:t>
            </a:r>
            <a:r>
              <a:rPr lang="en-GB" altLang="zh-CN" sz="1600" dirty="0"/>
              <a:t>Increasing efficiency of data collection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19 solutions are documented for this key </a:t>
            </a:r>
            <a:r>
              <a:rPr lang="en-US" altLang="zh-CN" sz="1200" dirty="0"/>
              <a:t>issue. </a:t>
            </a:r>
            <a:r>
              <a:rPr lang="en-US" altLang="zh-CN" sz="1200" dirty="0" smtClean="0"/>
              <a:t>Interim evaluation agreed and interim conclusion agreed (partially)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Next steps: Final evaluation and conclusion.</a:t>
            </a:r>
            <a:endParaRPr lang="en-GB" altLang="zh-CN" sz="1200" dirty="0" smtClean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#12: NWDAF-assisted RFSP policy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5 </a:t>
            </a:r>
            <a:r>
              <a:rPr lang="en-US" altLang="zh-CN" sz="1200" dirty="0"/>
              <a:t>solutions are </a:t>
            </a:r>
            <a:r>
              <a:rPr lang="en-US" altLang="zh-CN" sz="1200" dirty="0" smtClean="0"/>
              <a:t>documented </a:t>
            </a:r>
            <a:r>
              <a:rPr lang="en-US" altLang="zh-CN" sz="1200" dirty="0"/>
              <a:t>for this key </a:t>
            </a:r>
            <a:r>
              <a:rPr lang="en-US" altLang="zh-CN" sz="1200" dirty="0" smtClean="0"/>
              <a:t>issue. </a:t>
            </a:r>
            <a:r>
              <a:rPr lang="en-US" altLang="zh-CN" sz="1200" dirty="0"/>
              <a:t>Interim evaluation and conclusion </a:t>
            </a:r>
            <a:r>
              <a:rPr lang="en-US" altLang="zh-CN" sz="1200" dirty="0" smtClean="0"/>
              <a:t>agreed.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</a:t>
            </a:r>
            <a:r>
              <a:rPr lang="en-US" altLang="zh-CN" sz="1200" dirty="0" smtClean="0"/>
              <a:t>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Issue #13: Triggering conditions for analytics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6 </a:t>
            </a:r>
            <a:r>
              <a:rPr lang="en-US" altLang="zh-CN" sz="1200" dirty="0"/>
              <a:t>solutions are documented for this key issue. Interim evaluation and conclusion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#14: NWDAF-assisted application detection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 solution is </a:t>
            </a:r>
            <a:r>
              <a:rPr lang="en-US" altLang="zh-CN" sz="1200" dirty="0"/>
              <a:t>documented for this key </a:t>
            </a:r>
            <a:r>
              <a:rPr lang="en-US" altLang="zh-CN" sz="1200" dirty="0" smtClean="0"/>
              <a:t>issue and </a:t>
            </a:r>
            <a:r>
              <a:rPr lang="en-US" altLang="zh-CN" sz="1200" dirty="0"/>
              <a:t>interim </a:t>
            </a:r>
            <a:r>
              <a:rPr lang="en-US" altLang="zh-CN" sz="1200" dirty="0" smtClean="0"/>
              <a:t>evaluation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conclusion postponed. 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#15: User consent for UE data collection/analysis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2 existing solutions are </a:t>
            </a:r>
            <a:r>
              <a:rPr lang="en-US" altLang="zh-CN" sz="1200" dirty="0"/>
              <a:t>documented </a:t>
            </a:r>
            <a:r>
              <a:rPr lang="en-US" altLang="zh-CN" sz="1200" dirty="0" smtClean="0"/>
              <a:t>for this key </a:t>
            </a:r>
            <a:r>
              <a:rPr lang="en-US" altLang="zh-CN" sz="1200" dirty="0"/>
              <a:t>issue. Interim evaluation and conclusion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#16: UP optimization for edge computing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6</a:t>
            </a:r>
            <a:r>
              <a:rPr lang="en-US" altLang="zh-CN" sz="1200" dirty="0"/>
              <a:t> </a:t>
            </a:r>
            <a:r>
              <a:rPr lang="en-US" altLang="zh-CN" sz="1200" dirty="0" smtClean="0"/>
              <a:t>solutions </a:t>
            </a:r>
            <a:r>
              <a:rPr lang="en-US" altLang="zh-CN" sz="1200" dirty="0"/>
              <a:t>are documented for this key issue. Interim evaluation and conclusion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#17: Definition of accuracy </a:t>
            </a:r>
            <a:r>
              <a:rPr lang="en-GB" altLang="zh-CN" sz="1600" dirty="0" smtClean="0"/>
              <a:t>levels</a:t>
            </a:r>
            <a:endParaRPr lang="en-GB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</a:t>
            </a:r>
            <a:r>
              <a:rPr lang="en-US" altLang="zh-CN" sz="1200" dirty="0" smtClean="0"/>
              <a:t> solution </a:t>
            </a:r>
            <a:r>
              <a:rPr lang="en-US" altLang="zh-CN" sz="1200" dirty="0"/>
              <a:t>is documented for this key </a:t>
            </a:r>
            <a:r>
              <a:rPr lang="en-US" altLang="zh-CN" sz="1200" dirty="0" smtClean="0"/>
              <a:t>issue and </a:t>
            </a:r>
            <a:r>
              <a:rPr lang="en-US" altLang="zh-CN" sz="1200" dirty="0"/>
              <a:t>no interim evaluation and conclusion is proposed.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conclusion.</a:t>
            </a:r>
            <a:endParaRPr lang="en-GB" altLang="zh-CN" sz="1200" dirty="0"/>
          </a:p>
        </p:txBody>
      </p:sp>
    </p:spTree>
    <p:extLst>
      <p:ext uri="{BB962C8B-B14F-4D97-AF65-F5344CB8AC3E}">
        <p14:creationId xmlns:p14="http://schemas.microsoft.com/office/powerpoint/2010/main" val="6292479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</a:t>
            </a:r>
            <a:r>
              <a:rPr lang="en-US" altLang="de-DE" b="1" dirty="0" smtClean="0"/>
              <a:t>SA2#140E </a:t>
            </a:r>
            <a:r>
              <a:rPr lang="en-US" altLang="de-DE" b="1" dirty="0"/>
              <a:t>(4/5)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340971" y="1408291"/>
            <a:ext cx="8554481" cy="4855775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2000" dirty="0"/>
              <a:t>Key Issue #18: Enhancement for real-time communication with NWDAF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3 solutions are documented for this key issue. Interim </a:t>
            </a:r>
            <a:r>
              <a:rPr lang="en-US" altLang="zh-CN" sz="1200" dirty="0"/>
              <a:t>evaluation agreed and no interim conclusion is proposed.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Issue #19: Trained data model sharing between multiple NWDAF instances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3 solutions </a:t>
            </a:r>
            <a:r>
              <a:rPr lang="en-US" altLang="zh-CN" sz="1200" dirty="0"/>
              <a:t>are </a:t>
            </a:r>
            <a:r>
              <a:rPr lang="en-US" altLang="zh-CN" sz="1200" dirty="0" smtClean="0"/>
              <a:t>documented </a:t>
            </a:r>
            <a:r>
              <a:rPr lang="en-US" altLang="zh-CN" sz="1200" dirty="0"/>
              <a:t>for this key issue. Interim evaluation and conclusion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>
                <a:solidFill>
                  <a:schemeClr val="bg1">
                    <a:lumMod val="65000"/>
                  </a:schemeClr>
                </a:solidFill>
              </a:rPr>
              <a:t>Key 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Issue #20: NWDAF assisting in detecting anomaly events for the user plane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</a:rPr>
              <a:t>No solutions are captured for this key </a:t>
            </a:r>
            <a:r>
              <a:rPr lang="en-US" altLang="zh-CN" sz="1200" dirty="0" smtClean="0">
                <a:solidFill>
                  <a:schemeClr val="bg1">
                    <a:lumMod val="65000"/>
                  </a:schemeClr>
                </a:solidFill>
              </a:rPr>
              <a:t>issue.</a:t>
            </a:r>
            <a:endParaRPr lang="en-US" altLang="zh-CN" sz="1200" dirty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</a:rPr>
              <a:t>Next steps: </a:t>
            </a:r>
            <a:r>
              <a:rPr lang="en-US" altLang="zh-CN" sz="1200" dirty="0" smtClean="0">
                <a:solidFill>
                  <a:schemeClr val="bg1">
                    <a:lumMod val="65000"/>
                  </a:schemeClr>
                </a:solidFill>
              </a:rPr>
              <a:t>This Key Issue is not to be progressed in R17 due to no solution captured.</a:t>
            </a:r>
            <a:endParaRPr lang="en-GB" altLang="zh-CN" sz="1200" dirty="0">
              <a:solidFill>
                <a:schemeClr val="bg1">
                  <a:lumMod val="65000"/>
                </a:schemeClr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#21: NWDAF assisting in user plane performance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 solution is </a:t>
            </a:r>
            <a:r>
              <a:rPr lang="en-US" altLang="zh-CN" sz="1200" dirty="0"/>
              <a:t>documented for this key issue and </a:t>
            </a:r>
            <a:r>
              <a:rPr lang="en-US" altLang="zh-CN" sz="1200" dirty="0" smtClean="0"/>
              <a:t>interim </a:t>
            </a:r>
            <a:r>
              <a:rPr lang="en-US" altLang="zh-CN" sz="1200" dirty="0"/>
              <a:t>evaluation and conclusion postponed.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endParaRPr lang="en-GB" altLang="zh-CN" sz="1100" dirty="0"/>
          </a:p>
        </p:txBody>
      </p:sp>
    </p:spTree>
    <p:extLst>
      <p:ext uri="{BB962C8B-B14F-4D97-AF65-F5344CB8AC3E}">
        <p14:creationId xmlns:p14="http://schemas.microsoft.com/office/powerpoint/2010/main" val="21067864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FS_eNA_ph2 status after </a:t>
            </a:r>
            <a:r>
              <a:rPr lang="en-US" altLang="de-DE" sz="2800" b="1" dirty="0" smtClean="0"/>
              <a:t>SA2#140E </a:t>
            </a:r>
            <a:r>
              <a:rPr lang="en-US" altLang="de-DE" sz="2800" b="1" dirty="0"/>
              <a:t>(5/5)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43305" y="1228557"/>
            <a:ext cx="8554481" cy="4838957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None identified so far</a:t>
            </a:r>
            <a:r>
              <a:rPr lang="en-US" altLang="zh-CN" sz="1200" dirty="0" smtClean="0"/>
              <a:t>.</a:t>
            </a:r>
            <a:endParaRPr lang="de-DE" altLang="de-DE" sz="8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Contentious </a:t>
            </a:r>
            <a:r>
              <a:rPr lang="de-DE" sz="1600" b="1" dirty="0"/>
              <a:t>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None</a:t>
            </a:r>
            <a:r>
              <a:rPr lang="en-US" sz="1200" dirty="0" smtClean="0"/>
              <a:t>.</a:t>
            </a:r>
            <a:endParaRPr lang="en-US" sz="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600" b="1" dirty="0" smtClean="0"/>
              <a:t>Dependencies </a:t>
            </a:r>
            <a:r>
              <a:rPr lang="en-US" sz="1600" b="1" dirty="0"/>
              <a:t>with other WGs: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KI#4 </a:t>
            </a:r>
            <a:r>
              <a:rPr lang="en-US" sz="1200" dirty="0" smtClean="0"/>
              <a:t>has </a:t>
            </a:r>
            <a:r>
              <a:rPr lang="en-US" sz="1200" dirty="0"/>
              <a:t>dependencies on SA5 and </a:t>
            </a:r>
            <a:r>
              <a:rPr lang="en-US" sz="1200" dirty="0" smtClean="0"/>
              <a:t>ongoing </a:t>
            </a:r>
            <a:r>
              <a:rPr lang="en-US" sz="1200" dirty="0" err="1" smtClean="0"/>
              <a:t>eNS</a:t>
            </a:r>
            <a:r>
              <a:rPr lang="en-US" sz="1200" dirty="0" smtClean="0"/>
              <a:t> </a:t>
            </a:r>
            <a:r>
              <a:rPr lang="en-US" sz="1200" dirty="0"/>
              <a:t>phase 2 </a:t>
            </a:r>
            <a:r>
              <a:rPr lang="en-US" sz="1200" dirty="0" smtClean="0"/>
              <a:t>work, an LS was sent to them.</a:t>
            </a:r>
            <a:endParaRPr lang="en-US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KI#8 has dependencies on SA4 and SA3 work, </a:t>
            </a:r>
            <a:r>
              <a:rPr lang="en-US" sz="1200" dirty="0" smtClean="0"/>
              <a:t>an </a:t>
            </a:r>
            <a:r>
              <a:rPr lang="en-US" sz="1200" dirty="0"/>
              <a:t>LS </a:t>
            </a:r>
            <a:r>
              <a:rPr lang="en-US" sz="1200" dirty="0" smtClean="0"/>
              <a:t>was sent to them.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KI #11 has </a:t>
            </a:r>
            <a:r>
              <a:rPr lang="en-US" altLang="zh-CN" sz="1200" dirty="0" smtClean="0"/>
              <a:t>dependencies </a:t>
            </a:r>
            <a:r>
              <a:rPr lang="en-US" altLang="zh-CN" sz="1200" dirty="0"/>
              <a:t>on </a:t>
            </a:r>
            <a:r>
              <a:rPr lang="en-US" altLang="zh-CN" sz="1200" dirty="0" smtClean="0"/>
              <a:t>SA3, </a:t>
            </a:r>
            <a:r>
              <a:rPr lang="en-US" altLang="zh-CN" sz="1200" dirty="0"/>
              <a:t>an LS was sent to </a:t>
            </a:r>
            <a:r>
              <a:rPr lang="en-US" altLang="zh-CN" sz="1200" dirty="0" smtClean="0"/>
              <a:t>them.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KI#12 </a:t>
            </a:r>
            <a:r>
              <a:rPr lang="en-US" altLang="zh-CN" sz="1200" dirty="0"/>
              <a:t>has dependencies on SA5 </a:t>
            </a:r>
            <a:r>
              <a:rPr lang="en-US" altLang="zh-CN" sz="1200" dirty="0" smtClean="0"/>
              <a:t>and, </a:t>
            </a:r>
            <a:r>
              <a:rPr lang="en-US" altLang="zh-CN" sz="1200" dirty="0"/>
              <a:t>an LS was </a:t>
            </a:r>
            <a:r>
              <a:rPr lang="en-US" altLang="zh-CN" sz="1200" dirty="0" smtClean="0"/>
              <a:t>planned </a:t>
            </a:r>
            <a:r>
              <a:rPr lang="en-US" altLang="zh-CN" sz="1200" dirty="0"/>
              <a:t>to </a:t>
            </a:r>
            <a:r>
              <a:rPr lang="en-US" altLang="zh-CN" sz="1200" dirty="0" smtClean="0"/>
              <a:t>them in upcoming SA2#142E.</a:t>
            </a:r>
            <a:endParaRPr lang="en-US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KI#15 has dependencies on SA3, </a:t>
            </a:r>
            <a:r>
              <a:rPr lang="en-US" sz="1200" dirty="0" smtClean="0"/>
              <a:t>an LS </a:t>
            </a:r>
            <a:r>
              <a:rPr lang="en-US" sz="1200" dirty="0"/>
              <a:t>was sent to them on user </a:t>
            </a:r>
            <a:r>
              <a:rPr lang="en-US" sz="1200" dirty="0" smtClean="0"/>
              <a:t>consent.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sz="8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Focus </a:t>
            </a:r>
            <a:r>
              <a:rPr lang="de-DE" sz="1600" b="1" dirty="0"/>
              <a:t>for the Next Meeting (</a:t>
            </a:r>
            <a:r>
              <a:rPr lang="de-DE" sz="1600" b="1" dirty="0" smtClean="0"/>
              <a:t>SA2#142E</a:t>
            </a:r>
            <a:r>
              <a:rPr lang="de-DE" sz="1600" b="1" dirty="0"/>
              <a:t>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200" dirty="0"/>
              <a:t>Final evaluation and conclusion. 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200" dirty="0"/>
              <a:t>Submit TR 23.700-91 to SA#90 plenary for approval and agree a WID.</a:t>
            </a:r>
            <a:endParaRPr lang="en-US" altLang="zh-CN" sz="800" dirty="0"/>
          </a:p>
          <a:p>
            <a:pPr marL="457200" lvl="2" indent="-457200">
              <a:spcBef>
                <a:spcPts val="0"/>
              </a:spcBef>
              <a:spcAft>
                <a:spcPts val="200"/>
              </a:spcAft>
              <a:buBlip>
                <a:blip r:embed="rId3"/>
              </a:buBlip>
            </a:pPr>
            <a:endParaRPr lang="en-US" altLang="zh-CN" sz="1600" b="1" dirty="0" smtClean="0"/>
          </a:p>
          <a:p>
            <a:pPr marL="457200" lvl="2" indent="-457200">
              <a:spcBef>
                <a:spcPts val="0"/>
              </a:spcBef>
              <a:spcAft>
                <a:spcPts val="200"/>
              </a:spcAft>
              <a:buBlip>
                <a:blip r:embed="rId3"/>
              </a:buBlip>
            </a:pPr>
            <a:r>
              <a:rPr lang="en-US" altLang="zh-CN" sz="1600" b="1" dirty="0" smtClean="0"/>
              <a:t>Risk:</a:t>
            </a:r>
            <a:endParaRPr lang="en-US" altLang="zh-CN" sz="1600" b="1" dirty="0"/>
          </a:p>
          <a:p>
            <a:pPr lvl="1">
              <a:spcBef>
                <a:spcPts val="300"/>
              </a:spcBef>
              <a:defRPr/>
            </a:pPr>
            <a:r>
              <a:rPr lang="en-US" altLang="zh-CN" sz="1200" dirty="0"/>
              <a:t>Not all 18 KIs can be concluded for R17 as for example no interim evaluation and conclusion proposed for KI#7 and KI#17</a:t>
            </a:r>
          </a:p>
        </p:txBody>
      </p:sp>
    </p:spTree>
    <p:extLst>
      <p:ext uri="{BB962C8B-B14F-4D97-AF65-F5344CB8AC3E}">
        <p14:creationId xmlns:p14="http://schemas.microsoft.com/office/powerpoint/2010/main" val="12684502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2850" y="2908300"/>
            <a:ext cx="6827838" cy="1143000"/>
          </a:xfrm>
        </p:spPr>
        <p:txBody>
          <a:bodyPr/>
          <a:lstStyle/>
          <a:p>
            <a:r>
              <a:rPr lang="en-US" altLang="zh-CN" b="1" dirty="0"/>
              <a:t>backup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407082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CEDC7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41F864BF9E047AC9D98AA3A92DCA2" ma:contentTypeVersion="13" ma:contentTypeDescription="Create a new document." ma:contentTypeScope="" ma:versionID="b25bcc4ba47422d025582b925f8d75cc">
  <xsd:schema xmlns:xsd="http://www.w3.org/2001/XMLSchema" xmlns:xs="http://www.w3.org/2001/XMLSchema" xmlns:p="http://schemas.microsoft.com/office/2006/metadata/properties" xmlns:ns3="9fcd8246-0349-4f28-bf6f-1f0b2b4b9468" xmlns:ns4="26cfccf3-d9f9-43bb-aadf-58351eb1ba08" targetNamespace="http://schemas.microsoft.com/office/2006/metadata/properties" ma:root="true" ma:fieldsID="8a69f492b6e436bc0ae5a29485c0af4d" ns3:_="" ns4:_="">
    <xsd:import namespace="9fcd8246-0349-4f28-bf6f-1f0b2b4b9468"/>
    <xsd:import namespace="26cfccf3-d9f9-43bb-aadf-58351eb1ba0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cd8246-0349-4f28-bf6f-1f0b2b4b946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cfccf3-d9f9-43bb-aadf-58351eb1ba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73BE1B-3156-4F35-9F0D-A8205F0F09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3DC8A1-98BA-4AF8-8B30-F1D3E1D80CC7}">
  <ds:schemaRefs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26cfccf3-d9f9-43bb-aadf-58351eb1ba08"/>
    <ds:schemaRef ds:uri="9fcd8246-0349-4f28-bf6f-1f0b2b4b9468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3EFFD72-0A4B-40CB-BF43-2F7843CAD8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cd8246-0349-4f28-bf6f-1f0b2b4b9468"/>
    <ds:schemaRef ds:uri="26cfccf3-d9f9-43bb-aadf-58351eb1ba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13112</TotalTime>
  <Words>1095</Words>
  <Application>Microsoft Office PowerPoint</Application>
  <PresentationFormat>全屏显示(4:3)</PresentationFormat>
  <Paragraphs>125</Paragraphs>
  <Slides>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 </vt:lpstr>
      <vt:lpstr>Malgun Gothic</vt:lpstr>
      <vt:lpstr>宋体</vt:lpstr>
      <vt:lpstr>Arial</vt:lpstr>
      <vt:lpstr>Calibri</vt:lpstr>
      <vt:lpstr>Times New Roman</vt:lpstr>
      <vt:lpstr>Office Theme</vt:lpstr>
      <vt:lpstr>   FS_eNA_ph2 Status Report</vt:lpstr>
      <vt:lpstr>FS_eNA_ph2 status at SA#89-e</vt:lpstr>
      <vt:lpstr>FS_eNA_ph2 status after SA2#141E (1/5)</vt:lpstr>
      <vt:lpstr>FS_eNA_ph2 status after SA2#140E (2/5)</vt:lpstr>
      <vt:lpstr>FS_eNA_ph2 status after SA2#140E (3/5)</vt:lpstr>
      <vt:lpstr>FS_eNA_ph2 status after SA2#140E (4/5)</vt:lpstr>
      <vt:lpstr>FS_eNA_ph2 status after SA2#140E (5/5)</vt:lpstr>
      <vt:lpstr>backup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hw user4</cp:lastModifiedBy>
  <cp:revision>1621</cp:revision>
  <dcterms:created xsi:type="dcterms:W3CDTF">2008-08-30T09:32:10Z</dcterms:created>
  <dcterms:modified xsi:type="dcterms:W3CDTF">2020-10-26T06:41:18Z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2020-02-07 13:13:00Z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(3)znFWnaLl5x/V6HivdvwCj9+nPPM0AwteAq6gTJV/l7RHRzet0kR+94YUpqid0z0bAJFjrXcq
+vKr93cOrIY2RfvmNeogiZpj8JWSdMtIG0PdrrCuXNkjCBKvngY0D/26PQXHuRKE2RVBCe3H
xlBpQEzvzHx2PzEt0rn8zqOhBIYHscFDGaOLT6hmHvegt1MGbjqvFPU3novrVQzqd8v8x6hu
CKcFgP3uLX13jRkrfc</vt:lpwstr>
  </property>
  <property fmtid="{D5CDD505-2E9C-101B-9397-08002B2CF9AE}" pid="9" name="_2015_ms_pID_7253431">
    <vt:lpwstr>1HbG3C5YNi+tGnaPILqJC6kMH7rJ+TtngRNBl0bKUNz+fDKjyc1XeB
bnla875WjsDNTR5Ym/yzQn8ft5h99rgZJcYI3pIRLxBO6SoqobZJTId/hzyVCLoWncPNGuY0
1JnQ35O7Wdh2PGZVyNRjD0wjC88mAyb6Ny6Vmh5Zy7bKKTZ+5ppSGEgmVSKdbDPm6Ga+qCjU
Pje5DbdEamus+VtPmYfgvUzk/uRrAE/li1FN</vt:lpwstr>
  </property>
  <property fmtid="{D5CDD505-2E9C-101B-9397-08002B2CF9AE}" pid="10" name="_2015_ms_pID_7253432">
    <vt:lpwstr>PQ==</vt:lpwstr>
  </property>
  <property fmtid="{D5CDD505-2E9C-101B-9397-08002B2CF9AE}" pid="11" name="ContentTypeId">
    <vt:lpwstr>0x01010000A41F864BF9E047AC9D98AA3A92DCA2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1602205421</vt:lpwstr>
  </property>
</Properties>
</file>