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02" r:id="rId6"/>
    <p:sldId id="811" r:id="rId7"/>
    <p:sldId id="812" r:id="rId8"/>
    <p:sldId id="813" r:id="rId9"/>
    <p:sldId id="814" r:id="rId10"/>
    <p:sldId id="815" r:id="rId11"/>
    <p:sldId id="79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18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10/28/2020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10/28/2020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1117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72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416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90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40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#141E (e-meeting)</a:t>
            </a:r>
          </a:p>
          <a:p>
            <a:r>
              <a:rPr lang="nb-NO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October 12 - October 23, 2020, Elbonia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335351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S2-2007792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S2-2006063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8505" y="6476639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WG2#141E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Electronic meeting, October 12 - October 23, 2020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Specs/archive/23_series/23.700-9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Wu(Huawei), Aihua Li(China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557621"/>
            <a:ext cx="8554480" cy="3706446"/>
          </a:xfrm>
        </p:spPr>
        <p:txBody>
          <a:bodyPr/>
          <a:lstStyle/>
          <a:p>
            <a:r>
              <a:rPr lang="de-DE" altLang="de-DE" sz="2000" dirty="0"/>
              <a:t>Progress since </a:t>
            </a:r>
            <a:r>
              <a:rPr lang="de-DE" altLang="de-DE" sz="2000" dirty="0" smtClean="0"/>
              <a:t>SA#89E:</a:t>
            </a:r>
            <a:endParaRPr lang="de-DE" altLang="de-DE" sz="2000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43 contributions agreed to update current solutions; 29 contributions are agreed to evaluate or conclude the Key Issues.</a:t>
            </a:r>
          </a:p>
          <a:p>
            <a:pPr lvl="1">
              <a:spcBef>
                <a:spcPts val="300"/>
              </a:spcBef>
              <a:defRPr/>
            </a:pPr>
            <a:r>
              <a:rPr lang="de-DE" altLang="zh-CN" sz="1200" dirty="0"/>
              <a:t>18 KIs potential for R17 (21 KIs in total captured in TR with 3 K</a:t>
            </a:r>
            <a:r>
              <a:rPr lang="en-US" altLang="zh-CN" sz="1200" dirty="0"/>
              <a:t>Is not to be progressed in R17)</a:t>
            </a:r>
            <a:endParaRPr lang="de-DE" altLang="zh-CN" sz="1200" dirty="0"/>
          </a:p>
          <a:p>
            <a:pPr lvl="2">
              <a:spcBef>
                <a:spcPts val="300"/>
              </a:spcBef>
              <a:defRPr/>
            </a:pPr>
            <a:r>
              <a:rPr lang="de-DE" altLang="zh-CN" sz="1200" dirty="0"/>
              <a:t>Interim evaluation agreed for 14 KIs </a:t>
            </a:r>
            <a:r>
              <a:rPr lang="en-US" altLang="zh-CN" sz="1200" dirty="0"/>
              <a:t>(i.e. </a:t>
            </a:r>
            <a:r>
              <a:rPr lang="de-DE" altLang="zh-CN" sz="1200" dirty="0"/>
              <a:t>KI #1, KI#2, KI#4, KI#8, KI#9, KI#10, KI#11, KI#12, KI#13, KI#15, KI#16, KI#18, KI#19 and KI#20) and  no interim evaluation agreed for 4 KIs </a:t>
            </a:r>
            <a:r>
              <a:rPr lang="en-US" altLang="zh-CN" sz="1200" dirty="0"/>
              <a:t>( i.e.  Interim evaluation for KI#14 and KI#21 postponed and no interim evaluation for KI#7 and KI#17 proposed)</a:t>
            </a:r>
            <a:endParaRPr lang="de-DE" altLang="zh-CN" sz="1200" dirty="0"/>
          </a:p>
          <a:p>
            <a:pPr lvl="2">
              <a:spcBef>
                <a:spcPts val="300"/>
              </a:spcBef>
              <a:defRPr/>
            </a:pPr>
            <a:r>
              <a:rPr lang="de-DE" altLang="zh-CN" sz="1200" dirty="0"/>
              <a:t>Interim conclusion agreed for </a:t>
            </a:r>
            <a:r>
              <a:rPr lang="de-DE" altLang="zh-CN" sz="1200" dirty="0" smtClean="0"/>
              <a:t>11 </a:t>
            </a:r>
            <a:r>
              <a:rPr lang="de-DE" altLang="zh-CN" sz="1200" dirty="0"/>
              <a:t>KIs i.e. KI #1, KI#2, KI#4, KI#8, KI#10, KI#11, KI#12, KI#13, KI#15, KI#16, </a:t>
            </a:r>
            <a:r>
              <a:rPr lang="de-DE" altLang="zh-CN" sz="1200" dirty="0" smtClean="0"/>
              <a:t>and KI#19 </a:t>
            </a:r>
            <a:r>
              <a:rPr lang="en-US" altLang="zh-CN" sz="1200" dirty="0" smtClean="0"/>
              <a:t>and final conclusion agreed for KI#20 and interim </a:t>
            </a:r>
            <a:r>
              <a:rPr lang="en-US" altLang="zh-CN" sz="1200" dirty="0"/>
              <a:t>conclusion for KI#14 and KI#21 postponed.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altLang="de-DE" sz="1400" dirty="0" smtClean="0"/>
              <a:t>None</a:t>
            </a:r>
          </a:p>
          <a:p>
            <a:pPr marL="0" indent="0">
              <a:buNone/>
            </a:pPr>
            <a:endParaRPr lang="en-US" altLang="de-DE" sz="1200" dirty="0"/>
          </a:p>
          <a:p>
            <a:r>
              <a:rPr lang="en-US" altLang="de-DE" sz="2000" dirty="0" smtClean="0"/>
              <a:t>Next </a:t>
            </a:r>
            <a:r>
              <a:rPr lang="en-US" alt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dirty="0"/>
              <a:t>Final evaluation and </a:t>
            </a:r>
            <a:r>
              <a:rPr lang="en-US" altLang="zh-CN" sz="1400" dirty="0" smtClean="0"/>
              <a:t>conclusion for all the 18 KIs 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dirty="0"/>
              <a:t>Submit TR 23.700-91 to SA#90 plenary for approval and agree a WID.</a:t>
            </a:r>
            <a:endParaRPr lang="en-US" altLang="zh-CN" sz="9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at SA#89-e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0315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SA2#141E </a:t>
            </a:r>
            <a:r>
              <a:rPr lang="en-US" altLang="de-DE" b="1" dirty="0"/>
              <a:t>(</a:t>
            </a:r>
            <a:r>
              <a:rPr lang="en-US" altLang="de-DE" b="1" dirty="0" smtClean="0"/>
              <a:t>1/5)</a:t>
            </a:r>
            <a:endParaRPr lang="en-US" altLang="de-DE" b="1" dirty="0"/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0971" y="2467971"/>
            <a:ext cx="8554481" cy="379609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6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FS_eNA_ph2 TR </a:t>
            </a:r>
            <a:r>
              <a:rPr lang="en-US" altLang="de-DE" sz="1200" dirty="0" smtClean="0"/>
              <a:t>23.700-91 is </a:t>
            </a:r>
            <a:r>
              <a:rPr lang="en-US" altLang="de-DE" sz="1200" dirty="0"/>
              <a:t>available </a:t>
            </a:r>
            <a:r>
              <a:rPr lang="en-US" altLang="de-DE" sz="1200" dirty="0">
                <a:hlinkClick r:id="rId4"/>
              </a:rPr>
              <a:t>here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18 KIs </a:t>
            </a:r>
            <a:r>
              <a:rPr lang="de-DE" altLang="zh-CN" sz="1200" dirty="0" smtClean="0"/>
              <a:t>poten</a:t>
            </a:r>
            <a:r>
              <a:rPr lang="en-US" altLang="zh-CN" sz="1200" dirty="0" smtClean="0"/>
              <a:t>t</a:t>
            </a:r>
            <a:r>
              <a:rPr lang="de-DE" altLang="zh-CN" sz="1200" dirty="0" smtClean="0"/>
              <a:t>ial </a:t>
            </a:r>
            <a:r>
              <a:rPr lang="de-DE" altLang="zh-CN" sz="1200" dirty="0"/>
              <a:t>for R17 (21 KIs in total </a:t>
            </a:r>
            <a:r>
              <a:rPr lang="de-DE" altLang="zh-CN" sz="1200" strike="sngStrike" dirty="0" smtClean="0"/>
              <a:t>caputred</a:t>
            </a:r>
            <a:r>
              <a:rPr lang="de-DE" altLang="zh-CN" sz="1200" dirty="0" smtClean="0"/>
              <a:t> </a:t>
            </a:r>
            <a:r>
              <a:rPr lang="de-DE" altLang="zh-CN" sz="1200" u="sng" dirty="0" smtClean="0"/>
              <a:t>captured</a:t>
            </a:r>
            <a:r>
              <a:rPr lang="de-DE" altLang="zh-CN" sz="1200" dirty="0" smtClean="0"/>
              <a:t> </a:t>
            </a:r>
            <a:r>
              <a:rPr lang="de-DE" altLang="zh-CN" sz="1200" dirty="0" smtClean="0"/>
              <a:t>in </a:t>
            </a:r>
            <a:r>
              <a:rPr lang="de-DE" altLang="zh-CN" sz="1200" dirty="0"/>
              <a:t>TR with 3 K</a:t>
            </a:r>
            <a:r>
              <a:rPr lang="en-US" altLang="zh-CN" sz="1200" dirty="0"/>
              <a:t>Is not to be progressed in R17</a:t>
            </a:r>
            <a:r>
              <a:rPr lang="en-US" altLang="zh-CN" sz="1200" dirty="0" smtClean="0"/>
              <a:t>) and 77 </a:t>
            </a:r>
            <a:r>
              <a:rPr lang="en-US" altLang="zh-CN" sz="1200" dirty="0"/>
              <a:t>solutions in the </a:t>
            </a:r>
            <a:r>
              <a:rPr lang="en-US" altLang="zh-CN" sz="1200" dirty="0" smtClean="0"/>
              <a:t>TR.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9 </a:t>
            </a:r>
            <a:r>
              <a:rPr lang="en-US" altLang="zh-CN" sz="1200" dirty="0"/>
              <a:t>solutions 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issue. </a:t>
            </a:r>
            <a:r>
              <a:rPr lang="en-US" altLang="zh-CN" sz="1200" dirty="0" smtClean="0"/>
              <a:t>Interim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 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Final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27 solutions are documented for this key issue. The KI has been categorized into four groups and evaluated and partially </a:t>
            </a:r>
            <a:r>
              <a:rPr lang="en-US" altLang="zh-CN" sz="1200" dirty="0" smtClean="0"/>
              <a:t>concluded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Final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</a:t>
            </a:r>
            <a:r>
              <a:rPr lang="en-US" altLang="zh-CN" sz="1200" dirty="0" smtClean="0"/>
              <a:t>.</a:t>
            </a:r>
            <a:endParaRPr lang="en-GB" altLang="zh-CN" sz="1200" strike="sngStrike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52035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851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</a:t>
            </a:r>
            <a:r>
              <a:rPr lang="en-US" altLang="zh-CN" b="1" dirty="0" smtClean="0"/>
              <a:t>1</a:t>
            </a:r>
            <a:r>
              <a:rPr lang="en-US" altLang="de-DE" b="1" dirty="0" smtClean="0"/>
              <a:t>E </a:t>
            </a:r>
            <a:r>
              <a:rPr lang="en-US" altLang="de-DE" b="1" dirty="0"/>
              <a:t>(2/5)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solution is documented for this key issue</a:t>
            </a:r>
            <a:r>
              <a:rPr lang="en-US" altLang="zh-CN" sz="1200" dirty="0" smtClean="0"/>
              <a:t>. </a:t>
            </a:r>
            <a:r>
              <a:rPr lang="en-US" altLang="zh-CN" sz="1200" dirty="0"/>
              <a:t>Interim evaluation and conclusion </a:t>
            </a:r>
            <a:r>
              <a:rPr lang="en-US" altLang="zh-CN" sz="1200" dirty="0" smtClean="0"/>
              <a:t>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documented for this key issue and no </a:t>
            </a:r>
            <a:r>
              <a:rPr lang="en-US" altLang="zh-CN" sz="1200" dirty="0"/>
              <a:t>interim evaluation and </a:t>
            </a:r>
            <a:r>
              <a:rPr lang="en-US" altLang="zh-CN" sz="1200" dirty="0" smtClean="0"/>
              <a:t>conclusion is proposed.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Final evaluation </a:t>
            </a:r>
            <a:r>
              <a:rPr lang="en-US" altLang="zh-CN" sz="1200" dirty="0"/>
              <a:t>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7 </a:t>
            </a:r>
            <a:r>
              <a:rPr lang="en-US" altLang="zh-CN" sz="1200" dirty="0"/>
              <a:t>solutions are 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</a:t>
            </a:r>
            <a:r>
              <a:rPr lang="en-US" altLang="zh-CN" sz="1200" dirty="0" smtClean="0"/>
              <a:t>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solutions are </a:t>
            </a:r>
            <a:r>
              <a:rPr lang="en-US" altLang="zh-CN" sz="1200" dirty="0"/>
              <a:t>documented for this key issue. </a:t>
            </a:r>
            <a:r>
              <a:rPr lang="en-US" altLang="zh-CN" sz="1200" dirty="0" smtClean="0"/>
              <a:t>Interim </a:t>
            </a:r>
            <a:r>
              <a:rPr lang="en-US" altLang="zh-CN" sz="1200" dirty="0"/>
              <a:t>evaluation </a:t>
            </a:r>
            <a:r>
              <a:rPr lang="en-US" altLang="zh-CN" sz="1200" dirty="0" smtClean="0"/>
              <a:t>agreed and no interim conclusion is proposed.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</a:t>
            </a:r>
            <a:r>
              <a:rPr lang="en-US" altLang="zh-CN" sz="1200" dirty="0" smtClean="0"/>
              <a:t>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are </a:t>
            </a:r>
            <a:r>
              <a:rPr lang="en-US" altLang="zh-CN" sz="1200" dirty="0"/>
              <a:t>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204913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</a:t>
            </a:r>
            <a:r>
              <a:rPr lang="en-US" altLang="zh-CN" b="1" dirty="0" smtClean="0"/>
              <a:t>1</a:t>
            </a:r>
            <a:r>
              <a:rPr lang="en-US" altLang="de-DE" b="1" dirty="0" smtClean="0"/>
              <a:t>E </a:t>
            </a:r>
            <a:r>
              <a:rPr lang="en-US" altLang="de-DE" b="1" dirty="0"/>
              <a:t>(3/5)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998088"/>
            <a:ext cx="8554481" cy="5471077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19 solutions are documented for this key issue</a:t>
            </a:r>
            <a:r>
              <a:rPr lang="en-US" altLang="zh-CN" sz="1200" u="sng" dirty="0"/>
              <a:t>. The KI has been categorized into </a:t>
            </a:r>
            <a:r>
              <a:rPr lang="en-US" altLang="zh-CN" sz="1200" u="sng" dirty="0" smtClean="0"/>
              <a:t>two groups i.e. </a:t>
            </a:r>
            <a:r>
              <a:rPr lang="en-US" altLang="zh-CN" sz="1200" u="sng" dirty="0"/>
              <a:t>solutions with/without architectural </a:t>
            </a:r>
            <a:r>
              <a:rPr lang="en-US" altLang="zh-CN" sz="1200" u="sng" dirty="0" smtClean="0"/>
              <a:t>changes. </a:t>
            </a:r>
            <a:r>
              <a:rPr lang="en-US" altLang="zh-CN" sz="1200" dirty="0" smtClean="0"/>
              <a:t>Interim </a:t>
            </a:r>
            <a:r>
              <a:rPr lang="en-US" altLang="zh-CN" sz="1200" dirty="0"/>
              <a:t>evaluation agreed and interim conclusion agreed (partially)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5 </a:t>
            </a:r>
            <a:r>
              <a:rPr lang="en-US" altLang="zh-CN" sz="1200" dirty="0"/>
              <a:t>solutions 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</a:t>
            </a:r>
            <a:r>
              <a:rPr lang="en-US" altLang="zh-CN" sz="1200" dirty="0" smtClean="0"/>
              <a:t>issue. </a:t>
            </a:r>
            <a:r>
              <a:rPr lang="en-US" altLang="zh-CN" sz="1200" dirty="0"/>
              <a:t>Interim evaluation and conclusion </a:t>
            </a:r>
            <a:r>
              <a:rPr lang="en-US" altLang="zh-CN" sz="1200" dirty="0" smtClean="0"/>
              <a:t>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</a:t>
            </a:r>
            <a:r>
              <a:rPr lang="en-US" altLang="zh-CN" sz="1200" dirty="0" smtClean="0"/>
              <a:t>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 </a:t>
            </a:r>
            <a:r>
              <a:rPr lang="en-US" altLang="zh-CN" sz="1200" dirty="0"/>
              <a:t>solutions are 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documented for this key </a:t>
            </a:r>
            <a:r>
              <a:rPr lang="en-US" altLang="zh-CN" sz="1200" dirty="0" smtClean="0"/>
              <a:t>issue and </a:t>
            </a:r>
            <a:r>
              <a:rPr lang="en-US" altLang="zh-CN" sz="1200" dirty="0"/>
              <a:t>interim </a:t>
            </a:r>
            <a:r>
              <a:rPr lang="en-US" altLang="zh-CN" sz="1200" dirty="0" smtClean="0"/>
              <a:t>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 postponed.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existing solutions are </a:t>
            </a:r>
            <a:r>
              <a:rPr lang="en-US" altLang="zh-CN" sz="1200" dirty="0"/>
              <a:t>documented </a:t>
            </a:r>
            <a:r>
              <a:rPr lang="en-US" altLang="zh-CN" sz="1200" dirty="0" smtClean="0"/>
              <a:t>for this key </a:t>
            </a:r>
            <a:r>
              <a:rPr lang="en-US" altLang="zh-CN" sz="1200" dirty="0"/>
              <a:t>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are 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#17: Definition of accuracy </a:t>
            </a:r>
            <a:r>
              <a:rPr lang="en-GB" altLang="zh-CN" sz="1600" dirty="0" smtClean="0"/>
              <a:t>levels</a:t>
            </a:r>
            <a:endParaRPr lang="en-GB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dirty="0" smtClean="0"/>
              <a:t> solution </a:t>
            </a:r>
            <a:r>
              <a:rPr lang="en-US" altLang="zh-CN" sz="1200" dirty="0"/>
              <a:t>is documented for this key </a:t>
            </a:r>
            <a:r>
              <a:rPr lang="en-US" altLang="zh-CN" sz="1200" dirty="0" smtClean="0"/>
              <a:t>issue and </a:t>
            </a:r>
            <a:r>
              <a:rPr lang="en-US" altLang="zh-CN" sz="1200" dirty="0"/>
              <a:t>no interim evaluation and conclusion is proposed.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29247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</a:t>
            </a:r>
            <a:r>
              <a:rPr lang="en-US" altLang="zh-CN" b="1" dirty="0" smtClean="0"/>
              <a:t>1</a:t>
            </a:r>
            <a:r>
              <a:rPr lang="en-US" altLang="de-DE" b="1" dirty="0" smtClean="0"/>
              <a:t>E </a:t>
            </a:r>
            <a:r>
              <a:rPr lang="en-US" altLang="de-DE" b="1" dirty="0"/>
              <a:t>(4/5)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 solutions are documented for this key issue. Interim evaluation agreed and no interim conclusion is proposed.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</a:t>
            </a:r>
            <a:r>
              <a:rPr lang="en-US" altLang="zh-CN" sz="1200" dirty="0"/>
              <a:t>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</a:t>
            </a:r>
            <a:r>
              <a:rPr lang="en-US" altLang="zh-CN" sz="1200" dirty="0" smtClean="0"/>
              <a:t>issue and it is concluded that n</a:t>
            </a:r>
            <a:r>
              <a:rPr lang="en-GB" altLang="zh-CN" sz="1200" dirty="0" smtClean="0"/>
              <a:t>o </a:t>
            </a:r>
            <a:r>
              <a:rPr lang="en-GB" altLang="zh-CN" sz="1200" dirty="0"/>
              <a:t>normative work has been identified for Rel-17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</a:t>
            </a:r>
            <a:r>
              <a:rPr lang="en-US" altLang="zh-CN" sz="1200" dirty="0" smtClean="0"/>
              <a:t>steps: None.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documented for this key issue and </a:t>
            </a:r>
            <a:r>
              <a:rPr lang="en-US" altLang="zh-CN" sz="1200" dirty="0" smtClean="0"/>
              <a:t>interim </a:t>
            </a:r>
            <a:r>
              <a:rPr lang="en-US" altLang="zh-CN" sz="1200" dirty="0"/>
              <a:t>evaluation and conclusion postponed.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GB" altLang="zh-CN" sz="1100" dirty="0"/>
          </a:p>
        </p:txBody>
      </p:sp>
    </p:spTree>
    <p:extLst>
      <p:ext uri="{BB962C8B-B14F-4D97-AF65-F5344CB8AC3E}">
        <p14:creationId xmlns:p14="http://schemas.microsoft.com/office/powerpoint/2010/main" val="2106786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</a:t>
            </a:r>
            <a:r>
              <a:rPr lang="en-US" altLang="de-DE" sz="2800" b="1" dirty="0" smtClean="0"/>
              <a:t>SA2#14</a:t>
            </a:r>
            <a:r>
              <a:rPr lang="en-US" altLang="zh-CN" sz="2800" b="1" dirty="0" smtClean="0"/>
              <a:t>1</a:t>
            </a:r>
            <a:r>
              <a:rPr lang="en-US" altLang="de-DE" sz="2800" b="1" dirty="0" smtClean="0"/>
              <a:t>E </a:t>
            </a:r>
            <a:r>
              <a:rPr lang="en-US" altLang="de-DE" sz="2800" b="1" dirty="0"/>
              <a:t>(5/5)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83895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</a:t>
            </a:r>
            <a:r>
              <a:rPr lang="en-US" altLang="zh-CN" sz="1200" dirty="0" smtClean="0"/>
              <a:t>.</a:t>
            </a:r>
            <a:endParaRPr lang="de-DE" altLang="de-DE" sz="8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  <a:r>
              <a:rPr lang="en-US" sz="1200" dirty="0" smtClean="0"/>
              <a:t>.</a:t>
            </a:r>
            <a:endParaRPr lang="en-US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b="1" dirty="0" smtClean="0"/>
              <a:t>Dependencies </a:t>
            </a:r>
            <a:r>
              <a:rPr lang="en-US" sz="1600" b="1" dirty="0"/>
              <a:t>with other WGs: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KI#4 </a:t>
            </a:r>
            <a:r>
              <a:rPr lang="en-US" altLang="zh-CN" sz="1200" u="sng" dirty="0" smtClean="0"/>
              <a:t>can </a:t>
            </a:r>
            <a:r>
              <a:rPr lang="en-US" altLang="zh-CN" sz="1200" u="sng" dirty="0"/>
              <a:t>been concluded but </a:t>
            </a:r>
            <a:r>
              <a:rPr lang="en-GB" altLang="zh-CN" sz="1200" u="sng" dirty="0"/>
              <a:t>need to align with SA5 during normative phase </a:t>
            </a:r>
            <a:r>
              <a:rPr lang="en-US" altLang="zh-CN" sz="1200" strike="sngStrike" dirty="0"/>
              <a:t>dependencies on SA5</a:t>
            </a:r>
            <a:r>
              <a:rPr lang="en-US" altLang="zh-CN" sz="1200" dirty="0"/>
              <a:t>, an LS was sent to SA5 in SA2#141e.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KI#8 </a:t>
            </a:r>
            <a:r>
              <a:rPr lang="en-US" altLang="zh-CN" sz="1200" u="sng" dirty="0" smtClean="0"/>
              <a:t>can been </a:t>
            </a:r>
            <a:r>
              <a:rPr lang="en-US" altLang="zh-CN" sz="1200" u="sng" dirty="0"/>
              <a:t>concluded but </a:t>
            </a:r>
            <a:r>
              <a:rPr lang="en-GB" altLang="zh-CN" sz="1200" u="sng" dirty="0"/>
              <a:t>need to align with SA4 and SA3 during normative phase </a:t>
            </a:r>
            <a:r>
              <a:rPr lang="en-US" altLang="zh-CN" sz="1200" strike="sngStrike" dirty="0"/>
              <a:t>dependencies on SA4 and SA3 work</a:t>
            </a:r>
            <a:r>
              <a:rPr lang="en-US" altLang="zh-CN" sz="1200" dirty="0"/>
              <a:t>, an LS was sent to SA4 and SA3 in SA2#140e.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KI #11 </a:t>
            </a:r>
            <a:r>
              <a:rPr lang="en-US" altLang="zh-CN" sz="1200" u="sng" dirty="0"/>
              <a:t>can </a:t>
            </a:r>
            <a:r>
              <a:rPr lang="en-US" altLang="zh-CN" sz="1200" u="sng" dirty="0" smtClean="0"/>
              <a:t>been </a:t>
            </a:r>
            <a:r>
              <a:rPr lang="en-US" altLang="zh-CN" sz="1200" u="sng" dirty="0"/>
              <a:t>concluded but </a:t>
            </a:r>
            <a:r>
              <a:rPr lang="en-GB" altLang="zh-CN" sz="1200" u="sng" dirty="0"/>
              <a:t>need to align with SA3 during normative phase </a:t>
            </a:r>
            <a:r>
              <a:rPr lang="en-US" altLang="zh-CN" sz="1200" strike="sngStrike" dirty="0"/>
              <a:t>dependencies on SA3</a:t>
            </a:r>
            <a:r>
              <a:rPr lang="en-US" altLang="zh-CN" sz="1200" dirty="0"/>
              <a:t>, an LS was sent to SA3 in SA2#141e.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KI#12</a:t>
            </a:r>
            <a:r>
              <a:rPr lang="en-US" altLang="zh-CN" sz="1200" u="sng" dirty="0"/>
              <a:t> can been concluded but </a:t>
            </a:r>
            <a:r>
              <a:rPr lang="en-GB" altLang="zh-CN" sz="1200" u="sng" dirty="0"/>
              <a:t>need to align with </a:t>
            </a:r>
            <a:r>
              <a:rPr lang="en-GB" altLang="zh-CN" sz="1200" u="sng" dirty="0" smtClean="0"/>
              <a:t>SA5 </a:t>
            </a:r>
            <a:r>
              <a:rPr lang="en-GB" altLang="zh-CN" sz="1200" u="sng" dirty="0"/>
              <a:t>during normative phase</a:t>
            </a:r>
            <a:r>
              <a:rPr lang="en-US" altLang="zh-CN" sz="1200" dirty="0" smtClean="0"/>
              <a:t> </a:t>
            </a:r>
            <a:r>
              <a:rPr lang="en-US" altLang="zh-CN" sz="1200" strike="sngStrike" dirty="0"/>
              <a:t>has dependencies on SA5</a:t>
            </a:r>
            <a:r>
              <a:rPr lang="en-US" altLang="zh-CN" sz="1200" dirty="0"/>
              <a:t> and, an LS was </a:t>
            </a:r>
            <a:r>
              <a:rPr lang="en-US" altLang="zh-CN" sz="1200" u="sng" dirty="0"/>
              <a:t>considered</a:t>
            </a:r>
            <a:r>
              <a:rPr lang="en-US" altLang="zh-CN" sz="1200" strike="sngStrike" dirty="0"/>
              <a:t> planned</a:t>
            </a:r>
            <a:r>
              <a:rPr lang="en-US" altLang="zh-CN" sz="1200" dirty="0"/>
              <a:t> to send to SA5 in </a:t>
            </a:r>
            <a:r>
              <a:rPr lang="en-US" altLang="zh-CN" sz="1200" u="sng" dirty="0"/>
              <a:t>next</a:t>
            </a:r>
            <a:r>
              <a:rPr lang="en-US" altLang="zh-CN" sz="1200" strike="sngStrike" dirty="0"/>
              <a:t> future</a:t>
            </a:r>
            <a:r>
              <a:rPr lang="en-US" altLang="zh-CN" sz="1200" dirty="0"/>
              <a:t> meeting.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KI#15 has </a:t>
            </a:r>
            <a:r>
              <a:rPr lang="en-US" altLang="zh-CN" sz="1200" u="sng" dirty="0"/>
              <a:t>been concluded but </a:t>
            </a:r>
            <a:r>
              <a:rPr lang="en-GB" altLang="zh-CN" sz="1200" u="sng" dirty="0"/>
              <a:t>need to align with SA3 during normative phase </a:t>
            </a:r>
            <a:r>
              <a:rPr lang="en-US" altLang="zh-CN" sz="1200" strike="sngStrike" dirty="0"/>
              <a:t>dependencies on SA3</a:t>
            </a:r>
            <a:r>
              <a:rPr lang="en-US" altLang="zh-CN" sz="1200" dirty="0"/>
              <a:t>, an LS was sent to SA3 on user consent in SA2#</a:t>
            </a:r>
            <a:r>
              <a:rPr lang="en-US" altLang="zh-CN" sz="1200" strike="sngStrike" dirty="0"/>
              <a:t>140e</a:t>
            </a:r>
            <a:r>
              <a:rPr lang="en-US" altLang="zh-CN" sz="1200" u="sng" dirty="0"/>
              <a:t>139e</a:t>
            </a:r>
            <a:r>
              <a:rPr lang="en-US" altLang="zh-CN" sz="1200" dirty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SA2#142E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/>
              <a:t>Final evaluation and conclusion.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/>
              <a:t>Submit TR 23.700-91 to SA#90 plenary for approval and agree a </a:t>
            </a:r>
            <a:r>
              <a:rPr lang="en-US" altLang="zh-CN" sz="1200" dirty="0" smtClean="0"/>
              <a:t>WID</a:t>
            </a:r>
            <a:r>
              <a:rPr lang="en-US" altLang="zh-CN" sz="1200" strike="sngStrike" dirty="0" smtClean="0"/>
              <a:t> and TS 23.288 is to be reused</a:t>
            </a:r>
            <a:r>
              <a:rPr lang="en-US" altLang="zh-CN" sz="1200" dirty="0" smtClean="0"/>
              <a:t>.</a:t>
            </a: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endParaRPr lang="en-US" altLang="zh-CN" sz="1600" b="1" dirty="0" smtClean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 smtClean="0"/>
              <a:t>Risk: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/>
              <a:t>Not all 18 KIs can be concluded for R17 as for example no interim evaluation and conclusion </a:t>
            </a:r>
            <a:r>
              <a:rPr lang="en-US" altLang="zh-CN" sz="1200" dirty="0" smtClean="0"/>
              <a:t>are proposed </a:t>
            </a:r>
            <a:r>
              <a:rPr lang="en-US" altLang="zh-CN" sz="1200" dirty="0"/>
              <a:t>for KI#7 and KI#17</a:t>
            </a:r>
          </a:p>
        </p:txBody>
      </p:sp>
    </p:spTree>
    <p:extLst>
      <p:ext uri="{BB962C8B-B14F-4D97-AF65-F5344CB8AC3E}">
        <p14:creationId xmlns:p14="http://schemas.microsoft.com/office/powerpoint/2010/main" val="1268450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DC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3DC8A1-98BA-4AF8-8B30-F1D3E1D80CC7}">
  <ds:schemaRefs>
    <ds:schemaRef ds:uri="http://purl.org/dc/elements/1.1/"/>
    <ds:schemaRef ds:uri="9fcd8246-0349-4f28-bf6f-1f0b2b4b9468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26cfccf3-d9f9-43bb-aadf-58351eb1ba0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13322</TotalTime>
  <Words>1192</Words>
  <Application>Microsoft Office PowerPoint</Application>
  <PresentationFormat>全屏显示(4:3)</PresentationFormat>
  <Paragraphs>125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</vt:lpstr>
      <vt:lpstr>Malgun Gothic</vt:lpstr>
      <vt:lpstr>宋体</vt:lpstr>
      <vt:lpstr>Arial</vt:lpstr>
      <vt:lpstr>Calibri</vt:lpstr>
      <vt:lpstr>Times New Roman</vt:lpstr>
      <vt:lpstr>Office Theme</vt:lpstr>
      <vt:lpstr>   FS_eNA_ph2 Status Report</vt:lpstr>
      <vt:lpstr>FS_eNA_ph2 status at SA#89-e</vt:lpstr>
      <vt:lpstr>FS_eNA_ph2 status after SA2#141E (1/5)</vt:lpstr>
      <vt:lpstr>FS_eNA_ph2 status after SA2#141E (2/5)</vt:lpstr>
      <vt:lpstr>FS_eNA_ph2 status after SA2#141E (3/5)</vt:lpstr>
      <vt:lpstr>FS_eNA_ph2 status after SA2#141E (4/5)</vt:lpstr>
      <vt:lpstr>FS_eNA_ph2 status after SA2#141E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user</cp:lastModifiedBy>
  <cp:revision>1649</cp:revision>
  <dcterms:created xsi:type="dcterms:W3CDTF">2008-08-30T09:32:10Z</dcterms:created>
  <dcterms:modified xsi:type="dcterms:W3CDTF">2020-10-28T05:39:53Z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(3)ruMgQmgQbL8vZZFxxaqXAtWAVGeoCrIqdqLDjpJqPTNXI91zVwi7WbofxrpZkU+1KRnUrX/o
kVvomFWud1lcfOPns1Kw/suquGR7pcajYqy5rKmC9ANtUobopQDdqq+0G0otYAOOF+UeS2ed
HYTFMSnb7SzzzWTM7nZwAud5i+sjyq5i+0l4w6uJmH+HGPYpcwRrjAuj4+y7HKF0wB49Hg3B
+PD63yeXFTnWx5+7TE</vt:lpwstr>
  </property>
  <property fmtid="{D5CDD505-2E9C-101B-9397-08002B2CF9AE}" pid="9" name="_2015_ms_pID_7253431">
    <vt:lpwstr>ZMdUgR7U5EHUc2MMZP0qxLhaknyeXlxgLSonVfUYbfpdDGV/O6/kRq
8vGPPgmsd3wy2VgWSDEPL6PiADo0/YQjm11l/ZPvZHXCgDdBVf/1fm7QL2GK3LO38gIg1RVH
bdaHzfeKxfU2RnK3ur3nukG1a/Lw2RDaBeoy7Qszf9/TzE8HbUnkuZFGaKzFg1emIqqly7pY
C8q7L0Uj551JVVk9GIhK2f9rq6R9fYr1BEU4</vt:lpwstr>
  </property>
  <property fmtid="{D5CDD505-2E9C-101B-9397-08002B2CF9AE}" pid="10" name="_2015_ms_pID_7253432">
    <vt:lpwstr>jQ==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1602205421</vt:lpwstr>
  </property>
</Properties>
</file>