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3811" r:id="rId2"/>
    <p:sldMasterId id="2147483814" r:id="rId3"/>
  </p:sldMasterIdLst>
  <p:notesMasterIdLst>
    <p:notesMasterId r:id="rId8"/>
  </p:notesMasterIdLst>
  <p:handoutMasterIdLst>
    <p:handoutMasterId r:id="rId9"/>
  </p:handoutMasterIdLst>
  <p:sldIdLst>
    <p:sldId id="266" r:id="rId4"/>
    <p:sldId id="300" r:id="rId5"/>
    <p:sldId id="303" r:id="rId6"/>
    <p:sldId id="30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845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orient="horz" pos="4020">
          <p15:clr>
            <a:srgbClr val="A4A3A4"/>
          </p15:clr>
        </p15:guide>
        <p15:guide id="6" pos="5284">
          <p15:clr>
            <a:srgbClr val="A4A3A4"/>
          </p15:clr>
        </p15:guide>
        <p15:guide id="7" pos="4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20046"/>
    <a:srgbClr val="461100"/>
    <a:srgbClr val="FFFFFF"/>
    <a:srgbClr val="777777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2" autoAdjust="0"/>
    <p:restoredTop sz="94660"/>
  </p:normalViewPr>
  <p:slideViewPr>
    <p:cSldViewPr showGuides="1">
      <p:cViewPr varScale="1">
        <p:scale>
          <a:sx n="76" d="100"/>
          <a:sy n="76" d="100"/>
        </p:scale>
        <p:origin x="876" y="48"/>
      </p:cViewPr>
      <p:guideLst>
        <p:guide orient="horz" pos="436"/>
        <p:guide orient="horz" pos="618"/>
        <p:guide orient="horz" pos="845"/>
        <p:guide orient="horz" pos="2840"/>
        <p:guide orient="horz" pos="4020"/>
        <p:guide pos="5284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-23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7413A7A-7526-4802-962C-A517EB91CD34}" type="datetimeFigureOut">
              <a:rPr lang="zh-CN" altLang="en-US"/>
              <a:pPr>
                <a:defRPr/>
              </a:pPr>
              <a:t>2019/10/16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85B3D466-C7F0-48F4-8422-551DF7E90D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0170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8ADC8-DF26-4092-A535-700036965537}" type="datetimeFigureOut">
              <a:rPr lang="en-GB" smtClean="0"/>
              <a:pPr/>
              <a:t>16/10/2019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CAB999-86E3-4AD2-9DCB-6408910E869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7584" y="3425715"/>
            <a:ext cx="7704856" cy="108012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Tx/>
              <a:buFontTx/>
              <a:buNone/>
              <a:tabLst/>
              <a:defRPr sz="2000" baseline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&lt;author(s)&gt;</a:t>
            </a:r>
            <a:br>
              <a:rPr lang="en-GB" noProof="0" dirty="0" smtClean="0"/>
            </a:br>
            <a:r>
              <a:rPr lang="en-GB" noProof="0" dirty="0" smtClean="0"/>
              <a:t>&lt;champion(s)&gt;</a:t>
            </a:r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107504" y="908720"/>
            <a:ext cx="8928991" cy="1584176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SzTx/>
              <a:buFontTx/>
              <a:buNone/>
              <a:tabLst/>
              <a:defRPr sz="2000" b="1" baseline="0">
                <a:solidFill>
                  <a:schemeClr val="accent6">
                    <a:lumMod val="60000"/>
                    <a:lumOff val="40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800" kern="0" noProof="0" dirty="0" smtClean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908050"/>
            <a:ext cx="8569325" cy="1584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6">
                    <a:lumMod val="60000"/>
                    <a:lumOff val="4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en-GB" sz="2800" kern="0" noProof="0" dirty="0" err="1" smtClean="0"/>
              <a:t>CPT0000</a:t>
            </a:r>
            <a:r>
              <a:rPr lang="en-GB" sz="2800" kern="0" noProof="0" dirty="0" smtClean="0"/>
              <a:t/>
            </a:r>
            <a:br>
              <a:rPr lang="en-GB" sz="2800" kern="0" noProof="0" dirty="0" smtClean="0"/>
            </a:br>
            <a:r>
              <a:rPr lang="en-GB" sz="2800" kern="0" noProof="0" dirty="0" smtClean="0"/>
              <a:t>&lt;Concept</a:t>
            </a:r>
            <a:r>
              <a:rPr lang="en-GB" sz="2800" kern="0" baseline="0" noProof="0" dirty="0" smtClean="0"/>
              <a:t> title&gt;</a:t>
            </a:r>
            <a:br>
              <a:rPr lang="en-GB" sz="2800" kern="0" baseline="0" noProof="0" dirty="0" smtClean="0"/>
            </a:br>
            <a:r>
              <a:rPr lang="en-GB" sz="2800" kern="0" baseline="0" noProof="0" dirty="0" err="1" smtClean="0"/>
              <a:t>rx</a:t>
            </a:r>
            <a:endParaRPr lang="en-GB" sz="2800" kern="0" noProof="0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675969" y="6581001"/>
            <a:ext cx="14680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smtClean="0">
                <a:solidFill>
                  <a:schemeClr val="bg1">
                    <a:lumMod val="85000"/>
                  </a:schemeClr>
                </a:solidFill>
              </a:rPr>
              <a:t>Concept template</a:t>
            </a:r>
            <a:r>
              <a:rPr lang="en-GB" sz="1200" baseline="0" smtClean="0">
                <a:solidFill>
                  <a:schemeClr val="bg1">
                    <a:lumMod val="85000"/>
                  </a:schemeClr>
                </a:solidFill>
              </a:rPr>
              <a:t> r2</a:t>
            </a:r>
            <a:endParaRPr lang="en-GB" sz="120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ood bye and thank you for all the f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79512" y="2636912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Thank</a:t>
            </a:r>
            <a:r>
              <a:rPr lang="en-US" sz="4000" b="1" baseline="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you!</a:t>
            </a:r>
            <a:endParaRPr lang="en-GB" sz="4000" b="1" dirty="0">
              <a:solidFill>
                <a:schemeClr val="accent6">
                  <a:lumMod val="40000"/>
                  <a:lumOff val="60000"/>
                </a:schemeClr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nameless -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nameless -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784976" cy="1152128"/>
          </a:xfrm>
          <a:prstGeom prst="rect">
            <a:avLst/>
          </a:prstGeom>
        </p:spPr>
        <p:txBody>
          <a:bodyPr anchor="ctr" anchorCtr="0"/>
          <a:lstStyle>
            <a:lvl1pPr>
              <a:defRPr sz="36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 Box 7"/>
          <p:cNvSpPr txBox="1">
            <a:spLocks noChangeArrowheads="1"/>
          </p:cNvSpPr>
          <p:nvPr/>
        </p:nvSpPr>
        <p:spPr bwMode="auto">
          <a:xfrm>
            <a:off x="7812360" y="5085184"/>
            <a:ext cx="11592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000" b="1" dirty="0" smtClean="0">
                <a:solidFill>
                  <a:srgbClr val="FFFFFF"/>
                </a:solidFill>
                <a:latin typeface="Calibri" pitchFamily="34" charset="0"/>
                <a:ea typeface="MS PGothic" pitchFamily="34" charset="-128"/>
              </a:rPr>
              <a:t>www.huawei.com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8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9" descr="封面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88641"/>
            <a:ext cx="9144000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Text Box 8"/>
          <p:cNvSpPr txBox="1">
            <a:spLocks noChangeArrowheads="1"/>
          </p:cNvSpPr>
          <p:nvPr/>
        </p:nvSpPr>
        <p:spPr bwMode="auto">
          <a:xfrm>
            <a:off x="145256" y="6559848"/>
            <a:ext cx="224398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801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b="1" dirty="0" smtClean="0">
                <a:latin typeface="Calibri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244" name="Picture 9" descr="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994" y="6496919"/>
            <a:ext cx="13112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9512" y="188641"/>
            <a:ext cx="8712968" cy="50405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noProof="0" dirty="0" smtClean="0"/>
              <a:t>Click to edit Master title style</a:t>
            </a:r>
          </a:p>
        </p:txBody>
      </p:sp>
      <p:sp>
        <p:nvSpPr>
          <p:cNvPr id="102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512" y="764704"/>
            <a:ext cx="8784976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 Master text styles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Second level</a:t>
            </a:r>
            <a:endParaRPr lang="zh-CN" altLang="en-US" dirty="0" smtClean="0"/>
          </a:p>
          <a:p>
            <a:pPr lvl="2"/>
            <a:r>
              <a:rPr lang="en-US" altLang="zh-CN" dirty="0" smtClean="0"/>
              <a:t>Third level</a:t>
            </a:r>
            <a:endParaRPr lang="zh-CN" altLang="en-US" dirty="0" smtClean="0"/>
          </a:p>
          <a:p>
            <a:pPr lvl="3"/>
            <a:r>
              <a:rPr lang="en-US" altLang="zh-CN" dirty="0" smtClean="0"/>
              <a:t>Fourth level</a:t>
            </a:r>
            <a:endParaRPr lang="zh-CN" altLang="en-US" dirty="0" smtClean="0"/>
          </a:p>
          <a:p>
            <a:pPr lvl="4"/>
            <a:r>
              <a:rPr lang="en-US" altLang="zh-CN" dirty="0" smtClean="0"/>
              <a:t>Fifth level</a:t>
            </a:r>
            <a:endParaRPr lang="zh-CN" altLang="en-US" dirty="0" smtClean="0"/>
          </a:p>
        </p:txBody>
      </p:sp>
      <p:sp>
        <p:nvSpPr>
          <p:cNvPr id="82" name="Rectangle 5"/>
          <p:cNvSpPr>
            <a:spLocks noChangeArrowheads="1"/>
          </p:cNvSpPr>
          <p:nvPr/>
        </p:nvSpPr>
        <p:spPr bwMode="auto">
          <a:xfrm>
            <a:off x="5388372" y="6591300"/>
            <a:ext cx="1368152" cy="21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 i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page</a:t>
            </a:r>
            <a:r>
              <a:rPr lang="de-DE" altLang="zh-CN" sz="1050" i="1" baseline="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fld id="{334777C4-916E-458D-ABE7-87ACD557FBD2}" type="slidenum">
              <a:rPr lang="de-DE" altLang="zh-CN" sz="1050" i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050" i="1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20" r:id="rId2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177800" indent="-165100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>
          <a:srgbClr val="461100"/>
        </a:buClr>
        <a:buSzPct val="100000"/>
        <a:buFont typeface="Arial" pitchFamily="34" charset="0"/>
        <a:buChar char="•"/>
        <a:defRPr sz="1700" b="1">
          <a:solidFill>
            <a:srgbClr val="461100"/>
          </a:solidFill>
          <a:latin typeface="Calibri" pitchFamily="34" charset="0"/>
          <a:ea typeface="黑体" pitchFamily="49" charset="-122"/>
          <a:cs typeface="+mn-cs"/>
        </a:defRPr>
      </a:lvl1pPr>
      <a:lvl2pPr marL="349250" indent="-17145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SzPct val="80000"/>
        <a:buFont typeface="Courier New" pitchFamily="49" charset="0"/>
        <a:buChar char="o"/>
        <a:defRPr sz="1400">
          <a:solidFill>
            <a:srgbClr val="320046"/>
          </a:solidFill>
          <a:latin typeface="Calibri" pitchFamily="34" charset="0"/>
          <a:ea typeface="+mn-ea"/>
          <a:cs typeface="+mn-cs"/>
        </a:defRPr>
      </a:lvl2pPr>
      <a:lvl3pPr marL="533400" indent="-1778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SzPct val="100000"/>
        <a:buFont typeface="Wingdings" pitchFamily="2" charset="2"/>
        <a:buChar char=""/>
        <a:defRPr sz="1300">
          <a:solidFill>
            <a:srgbClr val="320046"/>
          </a:solidFill>
          <a:latin typeface="Calibri" pitchFamily="34" charset="0"/>
          <a:ea typeface="+mn-ea"/>
          <a:cs typeface="+mn-cs"/>
        </a:defRPr>
      </a:lvl3pPr>
      <a:lvl4pPr marL="723900" indent="-1905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Clr>
          <a:srgbClr val="320046"/>
        </a:buClr>
        <a:buSzPct val="120000"/>
        <a:buFont typeface="Times New Roman" pitchFamily="18" charset="0"/>
        <a:buChar char="▪"/>
        <a:defRPr sz="1200">
          <a:solidFill>
            <a:srgbClr val="320046"/>
          </a:solidFill>
          <a:latin typeface="Calibri" pitchFamily="34" charset="0"/>
          <a:ea typeface="+mn-ea"/>
          <a:cs typeface="+mn-cs"/>
        </a:defRPr>
      </a:lvl4pPr>
      <a:lvl5pPr marL="901700" indent="-177800" algn="l" rtl="0" eaLnBrk="0" fontAlgn="base" hangingPunct="0">
        <a:lnSpc>
          <a:spcPct val="100000"/>
        </a:lnSpc>
        <a:spcBef>
          <a:spcPct val="0"/>
        </a:spcBef>
        <a:spcAft>
          <a:spcPts val="300"/>
        </a:spcAft>
        <a:buClr>
          <a:srgbClr val="320046"/>
        </a:buClr>
        <a:buSzPct val="100000"/>
        <a:buFont typeface="Calibri" pitchFamily="34" charset="0"/>
        <a:buChar char="»"/>
        <a:defRPr sz="1100">
          <a:solidFill>
            <a:srgbClr val="320046"/>
          </a:solidFill>
          <a:latin typeface="Calibri" pitchFamily="34" charset="0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封面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0887"/>
            <a:ext cx="9144000" cy="144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9" descr="dd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53336"/>
            <a:ext cx="9150350" cy="40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8"/>
          <p:cNvSpPr txBox="1">
            <a:spLocks noChangeArrowheads="1"/>
          </p:cNvSpPr>
          <p:nvPr userDrawn="1"/>
        </p:nvSpPr>
        <p:spPr bwMode="auto">
          <a:xfrm>
            <a:off x="145256" y="6559848"/>
            <a:ext cx="224398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801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b="1" dirty="0" smtClean="0">
                <a:latin typeface="Calibri" pitchFamily="34" charset="0"/>
                <a:ea typeface="MS PGothic" pitchFamily="34" charset="-128"/>
              </a:rPr>
              <a:t>HUAWEI TECHNOLOGIES CO., LTD.</a:t>
            </a:r>
          </a:p>
        </p:txBody>
      </p:sp>
      <p:pic>
        <p:nvPicPr>
          <p:cNvPr id="10" name="Picture 9" descr="8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5994" y="6496919"/>
            <a:ext cx="1311275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5388372" y="6591300"/>
            <a:ext cx="1368152" cy="21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</a:pPr>
            <a:r>
              <a:rPr lang="de-DE" altLang="zh-CN" sz="1200" i="1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page</a:t>
            </a:r>
            <a:r>
              <a:rPr lang="de-DE" altLang="zh-CN" sz="1050" i="1" baseline="0" dirty="0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 </a:t>
            </a:r>
            <a:fld id="{334777C4-916E-458D-ABE7-87ACD557FBD2}" type="slidenum">
              <a:rPr lang="de-DE" altLang="zh-CN" sz="1050" i="1" smtClean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</a:pPr>
              <a:t>‹#›</a:t>
            </a:fld>
            <a:endParaRPr lang="en-GB" altLang="zh-CN" sz="1050" i="1" dirty="0">
              <a:solidFill>
                <a:srgbClr val="000000"/>
              </a:solidFill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1.vsd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2.vs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S2-1910297  </a:t>
            </a:r>
            <a:r>
              <a:rPr lang="en-US" smtClean="0">
                <a:solidFill>
                  <a:schemeClr val="tx1"/>
                </a:solidFill>
              </a:rPr>
              <a:t>Huawei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Discussion paper on further support of location information for UE behind 5G-RG via wireline access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04729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(1) Background</a:t>
            </a:r>
            <a:endParaRPr lang="en-GB" dirty="0"/>
          </a:p>
        </p:txBody>
      </p:sp>
      <p:sp>
        <p:nvSpPr>
          <p:cNvPr id="54" name="矩形 53"/>
          <p:cNvSpPr/>
          <p:nvPr/>
        </p:nvSpPr>
        <p:spPr>
          <a:xfrm>
            <a:off x="179512" y="738584"/>
            <a:ext cx="7992888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Current specification about location information when UE behind 5G-RG connected via W-5GAN: </a:t>
            </a:r>
          </a:p>
        </p:txBody>
      </p:sp>
      <p:pic>
        <p:nvPicPr>
          <p:cNvPr id="46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72" y="3568064"/>
            <a:ext cx="5368151" cy="295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4067944" y="3347693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4535996" y="4139781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640824"/>
              </p:ext>
            </p:extLst>
          </p:nvPr>
        </p:nvGraphicFramePr>
        <p:xfrm>
          <a:off x="323528" y="1548383"/>
          <a:ext cx="61150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Visio" r:id="rId5" imgW="14659014" imgH="4667181" progId="Visio.Drawing.15">
                  <p:embed/>
                </p:oleObj>
              </mc:Choice>
              <mc:Fallback>
                <p:oleObj name="Visio" r:id="rId5" imgW="14659014" imgH="466718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548383"/>
                        <a:ext cx="6115050" cy="195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588224" y="1844824"/>
            <a:ext cx="23042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Architecture that UE behind 5G-RG via W-5GAN,</a:t>
            </a:r>
          </a:p>
          <a:p>
            <a:r>
              <a:rPr lang="en-US" altLang="zh-CN" b="1" dirty="0" smtClean="0">
                <a:solidFill>
                  <a:srgbClr val="FF0000"/>
                </a:solidFill>
              </a:rPr>
              <a:t>5G-RG act as TNAP in the architecture!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611560" y="4355805"/>
            <a:ext cx="5184576" cy="36004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530366" y="3823880"/>
            <a:ext cx="22508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In this case, TNAP ID, i.e.5G-RG ID, is regarded as the location information for UE behind 5G-RG.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60437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(2) Problem</a:t>
            </a:r>
            <a:endParaRPr lang="en-GB" dirty="0"/>
          </a:p>
        </p:txBody>
      </p:sp>
      <p:sp>
        <p:nvSpPr>
          <p:cNvPr id="55" name="文本框 54"/>
          <p:cNvSpPr txBox="1"/>
          <p:nvPr/>
        </p:nvSpPr>
        <p:spPr>
          <a:xfrm>
            <a:off x="288032" y="1290240"/>
            <a:ext cx="8604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There is problem if TNAP ID is only used as location information:</a:t>
            </a:r>
          </a:p>
          <a:p>
            <a:r>
              <a:rPr lang="en-US" altLang="zh-CN" sz="2400" dirty="0" smtClean="0"/>
              <a:t>E.g. TNAP(i.e. 5G-RG in this case) is moved from your home to your neighbor’s home, the TNAP ID is unchanged, but the location do change. As a result, the network may get a incorrect location information. 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>
                <a:solidFill>
                  <a:srgbClr val="FF0000"/>
                </a:solidFill>
              </a:rPr>
              <a:t>Proposal: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</a:rPr>
              <a:t>For W-5GBAN, Line ID, which is static and more accurate, can be used as the location information in this specific scenario.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smtClean="0">
                <a:solidFill>
                  <a:srgbClr val="FF0000"/>
                </a:solidFill>
              </a:rPr>
              <a:t>Similarly, </a:t>
            </a:r>
            <a:r>
              <a:rPr lang="en-US" altLang="zh-CN" sz="2400" dirty="0" smtClean="0">
                <a:solidFill>
                  <a:srgbClr val="FF0000"/>
                </a:solidFill>
              </a:rPr>
              <a:t>for W-5GCAN, HFC node ID can be </a:t>
            </a:r>
            <a:r>
              <a:rPr lang="en-US" altLang="zh-CN" sz="2400" dirty="0">
                <a:solidFill>
                  <a:srgbClr val="FF0000"/>
                </a:solidFill>
              </a:rPr>
              <a:t>used as the location information in this specific scenario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229571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(3) Proposed Solution</a:t>
            </a:r>
            <a:endParaRPr lang="en-US" dirty="0"/>
          </a:p>
        </p:txBody>
      </p:sp>
      <p:graphicFrame>
        <p:nvGraphicFramePr>
          <p:cNvPr id="42" name="对象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433693"/>
              </p:ext>
            </p:extLst>
          </p:nvPr>
        </p:nvGraphicFramePr>
        <p:xfrm>
          <a:off x="593200" y="764704"/>
          <a:ext cx="7885591" cy="252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4" imgW="9772650" imgH="3104959" progId="Visio.Drawing.15">
                  <p:embed/>
                </p:oleObj>
              </mc:Choice>
              <mc:Fallback>
                <p:oleObj name="Visio" r:id="rId4" imgW="9772650" imgH="310495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00" y="764704"/>
                        <a:ext cx="7885591" cy="2520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3528" y="3942348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The idea is:</a:t>
            </a:r>
          </a:p>
          <a:p>
            <a:r>
              <a:rPr lang="en-US" altLang="zh-CN" dirty="0" smtClean="0"/>
              <a:t>Step 1: During 5G-RG Registration procedure, </a:t>
            </a:r>
            <a:r>
              <a:rPr lang="en-US" altLang="zh-CN" dirty="0" smtClean="0">
                <a:solidFill>
                  <a:srgbClr val="FF0000"/>
                </a:solidFill>
              </a:rPr>
              <a:t>W-AGF located in W-5GAN provide the Line ID to 5G-RG</a:t>
            </a:r>
            <a:r>
              <a:rPr lang="en-US" altLang="zh-CN" dirty="0" smtClean="0"/>
              <a:t>, i.e. TNAP;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Step 2: </a:t>
            </a:r>
            <a:r>
              <a:rPr lang="en-US" altLang="zh-CN" dirty="0"/>
              <a:t>During </a:t>
            </a:r>
            <a:r>
              <a:rPr lang="en-US" altLang="zh-CN" dirty="0" smtClean="0"/>
              <a:t>UE </a:t>
            </a:r>
            <a:r>
              <a:rPr lang="en-US" altLang="zh-CN" dirty="0"/>
              <a:t>Registration procedure, </a:t>
            </a:r>
            <a:r>
              <a:rPr lang="en-US" altLang="zh-CN" dirty="0" smtClean="0">
                <a:solidFill>
                  <a:srgbClr val="FF0000"/>
                </a:solidFill>
              </a:rPr>
              <a:t>5G-RG(i.e. TNAP) provide Line ID to TNGF via AAA interface </a:t>
            </a:r>
            <a:r>
              <a:rPr lang="en-US" altLang="zh-CN" dirty="0" smtClean="0"/>
              <a:t>and </a:t>
            </a:r>
            <a:r>
              <a:rPr lang="en-US" altLang="zh-CN" dirty="0" smtClean="0">
                <a:solidFill>
                  <a:srgbClr val="FF0000"/>
                </a:solidFill>
              </a:rPr>
              <a:t>TNGF provide the Line ID to AMF for UE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/>
              <a:t>As a result, AMF regard the Line ID as the location for UE.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23528" y="3573016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Take W-5GBAN as example,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285692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2933</TotalTime>
  <Words>262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9" baseType="lpstr">
      <vt:lpstr>MS PGothic</vt:lpstr>
      <vt:lpstr>MS PGothic</vt:lpstr>
      <vt:lpstr>宋体</vt:lpstr>
      <vt:lpstr>Arial</vt:lpstr>
      <vt:lpstr>Calibri</vt:lpstr>
      <vt:lpstr>Courier New</vt:lpstr>
      <vt:lpstr>FrutigerNext LT Medium</vt:lpstr>
      <vt:lpstr>黑体</vt:lpstr>
      <vt:lpstr>华文细黑</vt:lpstr>
      <vt:lpstr>Times New Roman</vt:lpstr>
      <vt:lpstr>Wingdings</vt:lpstr>
      <vt:lpstr>1_主题1</vt:lpstr>
      <vt:lpstr>9_主题1</vt:lpstr>
      <vt:lpstr>Custom Design</vt:lpstr>
      <vt:lpstr>Visio</vt:lpstr>
      <vt:lpstr>PowerPoint Presentation</vt:lpstr>
      <vt:lpstr>(1) Background</vt:lpstr>
      <vt:lpstr>(2) Problem</vt:lpstr>
      <vt:lpstr>(3) Proposed Solution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Concept template</dc:title>
  <dc:creator>Patrice Hédé</dc:creator>
  <cp:lastModifiedBy>Huawei5</cp:lastModifiedBy>
  <cp:revision>283</cp:revision>
  <dcterms:created xsi:type="dcterms:W3CDTF">2012-09-24T13:11:19Z</dcterms:created>
  <dcterms:modified xsi:type="dcterms:W3CDTF">2019-10-16T12:40:17Z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(8)uzkop62K6eQ05N0P93R81KUaT1mrSg+TFUAqXinOE4kLg0x3fCYA5/TFh2qgGl7A+Xs4g1J3_x000d_
xdUHjwXoDL8WIF5w01VTJan9HopjrPqmpbRU/gur7QKK5+NHaZicX+YczMoD6qwl2T+9hqtf_x000d_
cNyxqAI4gksqxnViQaO6QKJIQUwjm2YwYZwSgg1kxhReZJdE1dLnYuGAWXiiX7FJz/ArvSnO_x000d_
X8RgiT2nM1aepgx9Kv</vt:lpwstr>
  </property>
  <property fmtid="{D5CDD505-2E9C-101B-9397-08002B2CF9AE}" pid="3" name="_ms_pID_7253431">
    <vt:lpwstr>/eTChxCWzunVafnPCLSrQ8gK4FAFEpV7Smj70Q8l2tNa6C4MP37PxK_x000d_
E8BYd19YhkBI6y/4HsiLeYBFaQBnF4YvEuF9OOdE9Ban6jXUDUTPcjER7Y+anqNvOos2FDQJ_x000d_
tbu1MyYT6TPwpGdUzlj58gtzTl2mO/BesjvirUXOHeJT8X0h0fjau/2TkQ5gXkTvzNg5PGLA_x000d_
4zZPFQ4pp/SBzSqFdIIZG4/deXHrKKXOy0tx</vt:lpwstr>
  </property>
  <property fmtid="{D5CDD505-2E9C-101B-9397-08002B2CF9AE}" pid="4" name="_ms_pID_7253432">
    <vt:lpwstr>0lWEIRuRloN0Wc8te0pUmkZ+cMhzJSIQ253u_x000d_
NfmYG1gaAg1vQj/g0Blq+gpoqxyBZJiY8ruLyx5PEIi5tK8QZdjBGf72vMX2GsHcJyyXBrfO_x000d_
2lAyYtVt59Gcyn/DNgDu+tkZHeaD5WY8XTdBPXiX1D5HJwlSLNW0kTOB1AsnPU/mWBYXAKFG_x000d_
+Ecud2PecUK6OFFEYqbHw5UpzlV/BWFpKViEpG4Wq16AghS63hMpvA</vt:lpwstr>
  </property>
  <property fmtid="{D5CDD505-2E9C-101B-9397-08002B2CF9AE}" pid="5" name="_ms_pID_7253433">
    <vt:lpwstr>vLlRESkja9HyY96yOl_x000d_
KNeLOsW2JBWoRaNsjOVS2G9Hk9lNyzrZdDgBa4UwPou1zRCKXM25FP+mSOMAVhH4N928406g_x000d_
71Yr0gpqw+6pWaxdU7HiK6jf/srEdzI4QKo91gazmayMDQ2BlCxnLevNbR46QKCztwL/iMGd_x000d_
bCPMPZAs/yZYKz1ketQsEFFD5z4EGu4tGeO8lzTaVuWs0YIoiRt29BC3SdyAkvrQWGXzX1m3</vt:lpwstr>
  </property>
  <property fmtid="{D5CDD505-2E9C-101B-9397-08002B2CF9AE}" pid="6" name="_ms_pID_7253434">
    <vt:lpwstr>_x000d_
g/LqNAzG2g9Ma/qb6tJ/Hcm0ahoydFfzQWujaCJIS/JgDD/RwCQ/s1MmvwWkqz1PJj8Yl0pB_x000d_
GbPqyjC0NkYvfDn41Bhhb9p1CtNb4j4o+gRS1M8xrIjDIWmcLevpD1U3wJCus7J/t7AKAgXD_x000d_
BI9dfa64mTkzbTflzm0Gqc48JbKLHe5Wc23ziziHU5hujkskL9b3F4sYzG6lWPEAQZWBv+xG_x000d_
AlMSN6hjX5dkr3vB</vt:lpwstr>
  </property>
  <property fmtid="{D5CDD505-2E9C-101B-9397-08002B2CF9AE}" pid="7" name="_ms_pID_7253435">
    <vt:lpwstr>/uJHGTNlC+rlNqepy9Fi4Hoi26suieVSXwBQSwCERDpUH9t5bVdVyF7p_x000d_
Dt4wzjyvweLD48o/ocDe0qhmuyX8QHAp2wfk2Bem5PT3facCKuRyCgmzbCyVxLyAOKdizyRB_x000d_
C3Qr4FCyJANayHNnEjzOshJtwuonwInCrXSi1hPg8RJgZVvaKMoJdXU6viAZqn0zD1qMlRit_x000d_
YOwn3OtGXvRnyMtk8c77VGF1iDcHH1nRwC</vt:lpwstr>
  </property>
  <property fmtid="{D5CDD505-2E9C-101B-9397-08002B2CF9AE}" pid="8" name="_ms_pID_7253436">
    <vt:lpwstr>QKrwdKz0Er4/ze51Cn7BHqWEQGjY68jpmhF/YG_x000d_
DeOVKw3bQpt3KhfTGzj3dZE38mc9+37ZVqC4gD5jlGfzyEBHPxiQ7+fspmxWE1utwZZDyCBt_x000d_
1OgdQlzFzEv2mC8lAO24zSpKr4ZN5nYkgh9WXQ+2Kjm88D1msivXZ9epYE0k+W6CHc2Fg2kl_x000d_
brlwVBVORaL+zkshAQu3j2WiSPwTVQP+h6TuxASIL2AUvmp98ZW0</vt:lpwstr>
  </property>
  <property fmtid="{D5CDD505-2E9C-101B-9397-08002B2CF9AE}" pid="9" name="_ms_pID_7253437">
    <vt:lpwstr>tzD8FU/kXG3IuSFc9C+5_x000d_
QngdM6IVecClb2YEwX66UUGvEXJCl4cnHtBzFCwMmUAh3D4912oJLMO8mxjWvpmnTlYg5C54_x000d_
CJEQIIjYp26KFBEBTxQE+MeEeEXKYxaqC4W38uMbklVLZ7zpL8ZR6hyUrABA5UdCmKvvM193_x000d_
aeA9UAOcGmmVgx9+tUCRAk1O1xp7c9oQnKs=</vt:lpwstr>
  </property>
  <property fmtid="{D5CDD505-2E9C-101B-9397-08002B2CF9AE}" pid="10" name="_new_ms_pID_72543">
    <vt:lpwstr>(3)csHZU/0au4uuVT9mvWj9ONNrVj/BguU6vfq3lxknFivHY9cRXQ+ZBYEn+Xe29p1fMqzkNEvz_x000d_
IlzrXi8iql82cX/QkDrUNSTQlwFCgURqkscp0EoNYncXGJ5ZV+GavbWBudm23FqGBkjr+jKQ_x000d_
TeRsi4WtlxmSQejRom0Z11YEOGxzuA/Gu9aTNC6+rm3buFOTY3uESN+SUEm05sKqJis+/wU7_x000d_
A3Zfrp0vB6A+eAXSFp</vt:lpwstr>
  </property>
  <property fmtid="{D5CDD505-2E9C-101B-9397-08002B2CF9AE}" pid="11" name="_new_ms_pID_725431">
    <vt:lpwstr>vH2ZpWviEHpwmmaZo/copdpC1pgpzzprXWwr3CLBPj5PASILqhjjLH_x000d_
BnM80yj7vRNiwdULj+Ls1nyDVJRYFko/oWpz+7NP/XVQDJgEcDoYMu2CNq0aAC9KYyJq+P7K_x000d_
YL1lvEsX+gn58nKXJ8AWKlnb91JHfLatlv2DgctTMhtwLqq7gmDFUOue2UM9vQDIIUaXTGkV_x000d_
iieJ5Dt7om1GVxep/wK1+b3qXql1QhNW6Ryn</vt:lpwstr>
  </property>
  <property fmtid="{D5CDD505-2E9C-101B-9397-08002B2CF9AE}" pid="12" name="_new_ms_pID_725432">
    <vt:lpwstr>Mibq0q8S72VYhQk9JTCIuYQ=</vt:lpwstr>
  </property>
  <property fmtid="{D5CDD505-2E9C-101B-9397-08002B2CF9AE}" pid="13" name="_2015_ms_pID_725343">
    <vt:lpwstr>(3)f8nu5s0ePXiOpesEGB9tY8NpwiOhRM90YslJp8cEVKWe3YdP29tmCNhpK20+q669/kb1j12T
bKuEUaLoRzzARrg4JY+79G4C/gKEjX7zx7x6hxRHyU3O7gct43MK03eJCMvC9MJETQ71L9Fa
0hPt6xg2S5cuqatjPqr7X8GhWPgXMxgkdg3mDW9vN+eEUCXrXqJztmkKZPN12dIOTHWInz07
v/BsCl2+0bA7QOK23/</vt:lpwstr>
  </property>
  <property fmtid="{D5CDD505-2E9C-101B-9397-08002B2CF9AE}" pid="14" name="_2015_ms_pID_7253431">
    <vt:lpwstr>vZgbUIgRz5GULLBy/nhmlP3g0sWZiXQ+STsHVbjIQwcAJTwqAuz9Yo
jdaFtN3no1CZKZc2ulg8kPWule7wNkXd5M+FAN/C5Qr07kk4my5JbUB8CZPC5D+ympN47+Gu
x17tTyzCglOXkyVBNd6oY5cg9O93EsT83T3YkgzMo5DfEfNWLRJwbIDy+9cAsYHku7Dx5+tV
7JPJYTE1XpQ9ZdT+CkCapgMf/Mo42h9ZqSYD</vt:lpwstr>
  </property>
  <property fmtid="{D5CDD505-2E9C-101B-9397-08002B2CF9AE}" pid="15" name="_2015_ms_pID_7253432">
    <vt:lpwstr>oQ==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1571140244</vt:lpwstr>
  </property>
</Properties>
</file>