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712" r:id="rId5"/>
    <p:sldMasterId id="2147483673" r:id="rId6"/>
    <p:sldMasterId id="2147483676" r:id="rId7"/>
    <p:sldMasterId id="2147483678" r:id="rId8"/>
    <p:sldMasterId id="2147483680" r:id="rId9"/>
    <p:sldMasterId id="2147483724" r:id="rId10"/>
  </p:sldMasterIdLst>
  <p:notesMasterIdLst>
    <p:notesMasterId r:id="rId17"/>
  </p:notesMasterIdLst>
  <p:sldIdLst>
    <p:sldId id="257" r:id="rId11"/>
    <p:sldId id="265" r:id="rId12"/>
    <p:sldId id="289" r:id="rId13"/>
    <p:sldId id="290" r:id="rId14"/>
    <p:sldId id="291" r:id="rId15"/>
    <p:sldId id="292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4643" autoAdjust="0"/>
  </p:normalViewPr>
  <p:slideViewPr>
    <p:cSldViewPr snapToGrid="0">
      <p:cViewPr varScale="1">
        <p:scale>
          <a:sx n="93" d="100"/>
          <a:sy n="93" d="100"/>
        </p:scale>
        <p:origin x="87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3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10" Type="http://schemas.openxmlformats.org/officeDocument/2006/relationships/slideMaster" Target="slideMasters/slideMaster6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=""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=""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168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353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814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726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665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684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2605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7875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17598" y="879975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Font typeface="Arial" pitchFamily="34" charset="0"/>
              <a:buChar char="•"/>
              <a:defRPr sz="1200"/>
            </a:lvl2pPr>
            <a:lvl3pPr>
              <a:buNone/>
              <a:defRPr sz="1400"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</a:t>
            </a:r>
          </a:p>
          <a:p>
            <a:pPr lvl="1"/>
            <a:r>
              <a:rPr lang="en-US" dirty="0"/>
              <a:t>aster text styles</a:t>
            </a:r>
          </a:p>
          <a:p>
            <a:pPr lvl="2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45286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=""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=""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6E85245-6EF4-4401-89A5-4E7398F482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08CB4E99-5D9B-49EB-A80D-C2366451A6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6E85245-6EF4-4401-89A5-4E7398F482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11" name="Text Placeholder 12">
            <a:extLst>
              <a:ext uri="{FF2B5EF4-FFF2-40B4-BE49-F238E27FC236}">
                <a16:creationId xmlns=""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=""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=""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31961597-1BB1-4AC0-81C4-ECF117F5AF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=""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=""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=""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=""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117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7920C8E0-2BA3-45B9-8A9F-1B9E59157439}"/>
              </a:ext>
            </a:extLst>
          </p:cNvPr>
          <p:cNvSpPr txBox="1">
            <a:spLocks/>
          </p:cNvSpPr>
          <p:nvPr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=""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B20BA402-4DCA-4D3B-A03B-98DA80BAB253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=""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31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673AE4A4-F521-4B46-BB77-BDFFF6278B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5208" y="1105099"/>
            <a:ext cx="8359200" cy="1980000"/>
          </a:xfrm>
        </p:spPr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Handling of slice based overload control at NG-RAN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NEC,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Interdigital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, AT&amp;T, KDDI, NICT,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Convidawireless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3B9EFB1-9279-469D-AA80-F88D5A3DA5DF}"/>
              </a:ext>
            </a:extLst>
          </p:cNvPr>
          <p:cNvSpPr txBox="1"/>
          <p:nvPr/>
        </p:nvSpPr>
        <p:spPr>
          <a:xfrm>
            <a:off x="217715" y="190699"/>
            <a:ext cx="8734696" cy="637437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GB" altLang="ja-JP" sz="1200" b="1" dirty="0"/>
              <a:t>SA WG2 Meeting #</a:t>
            </a:r>
            <a:r>
              <a:rPr lang="en-GB" altLang="ja-JP" sz="1200" b="1" dirty="0" smtClean="0"/>
              <a:t>130</a:t>
            </a:r>
            <a:r>
              <a:rPr lang="en-GB" sz="1200" dirty="0">
                <a:solidFill>
                  <a:schemeClr val="tx2"/>
                </a:solidFill>
              </a:rPr>
              <a:t>								</a:t>
            </a:r>
            <a:r>
              <a:rPr lang="en-GB" sz="1200" dirty="0" smtClean="0">
                <a:solidFill>
                  <a:schemeClr val="tx2"/>
                </a:solidFill>
              </a:rPr>
              <a:t> 			       </a:t>
            </a:r>
            <a:r>
              <a:rPr lang="en-GB" sz="1200" dirty="0" smtClean="0">
                <a:solidFill>
                  <a:schemeClr val="tx2"/>
                </a:solidFill>
              </a:rPr>
              <a:t>S2-</a:t>
            </a:r>
            <a:r>
              <a:rPr lang="en-GB" sz="1200" dirty="0" smtClean="0"/>
              <a:t>1900686</a:t>
            </a:r>
            <a:endParaRPr lang="en-GB" sz="1200" b="1" dirty="0" smtClean="0"/>
          </a:p>
          <a:p>
            <a:pPr>
              <a:spcAft>
                <a:spcPts val="300"/>
              </a:spcAft>
              <a:buSzPct val="100000"/>
            </a:pPr>
            <a:r>
              <a:rPr lang="en-GB" altLang="ja-JP" sz="1200" b="1" dirty="0" smtClean="0"/>
              <a:t>21 – 25 January 2019, Kochi, </a:t>
            </a:r>
            <a:r>
              <a:rPr lang="en-GB" altLang="ja-JP" sz="1200" b="1" dirty="0"/>
              <a:t>India									</a:t>
            </a:r>
            <a:r>
              <a:rPr lang="en-GB" altLang="ja-JP" sz="1200" dirty="0" smtClean="0"/>
              <a:t>rev of S2-1900433</a:t>
            </a:r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137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6D29523-E4FF-45B0-970F-CEE28D5078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b="1" dirty="0" smtClean="0"/>
              <a:t>Rel-15 UE and Network behaviour</a:t>
            </a:r>
            <a:endParaRPr lang="en-GB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5"/>
            <a:ext cx="8407223" cy="3560400"/>
          </a:xfrm>
        </p:spPr>
        <p:txBody>
          <a:bodyPr>
            <a:normAutofit/>
          </a:bodyPr>
          <a:lstStyle/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An AMF invokes Slice based overload control at NG-RAN by sending Start Overload message containing a congested S-NSSAI(s).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When a NG-RAN receives Requested NSAAI during the RRC connection establishment procedure and the requested NSSAI are indicated as congested by the AMF then the NG-RAN sends a </a:t>
            </a:r>
            <a:r>
              <a:rPr lang="en-GB" sz="1600" b="1" dirty="0" smtClean="0">
                <a:solidFill>
                  <a:srgbClr val="FF0000"/>
                </a:solidFill>
              </a:rPr>
              <a:t>GENERIC </a:t>
            </a:r>
            <a:r>
              <a:rPr lang="en-GB" sz="1600" dirty="0" smtClean="0"/>
              <a:t>wait time in the RRC connection release to the UE.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When the UE receives </a:t>
            </a:r>
            <a:r>
              <a:rPr lang="en-GB" sz="1600" b="1" dirty="0">
                <a:solidFill>
                  <a:srgbClr val="FF0000"/>
                </a:solidFill>
              </a:rPr>
              <a:t>GENERIC </a:t>
            </a:r>
            <a:r>
              <a:rPr lang="en-GB" sz="1600" b="1" dirty="0" smtClean="0">
                <a:solidFill>
                  <a:srgbClr val="FF0000"/>
                </a:solidFill>
              </a:rPr>
              <a:t> </a:t>
            </a:r>
            <a:r>
              <a:rPr lang="en-GB" sz="1600" dirty="0" smtClean="0"/>
              <a:t>wait time in the RRC connection Release message it will not send any AS and NAS signalling till the wait time expires. This procedure </a:t>
            </a:r>
            <a:r>
              <a:rPr lang="en-GB" sz="1600" dirty="0"/>
              <a:t>may </a:t>
            </a:r>
            <a:r>
              <a:rPr lang="en-GB" sz="1600" b="1" dirty="0">
                <a:solidFill>
                  <a:srgbClr val="FF0000"/>
                </a:solidFill>
              </a:rPr>
              <a:t>block ALL services </a:t>
            </a:r>
            <a:r>
              <a:rPr lang="en-GB" sz="1600" dirty="0" smtClean="0"/>
              <a:t>at the UE.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GB" sz="1800" dirty="0" smtClean="0"/>
          </a:p>
          <a:p>
            <a:pPr marL="748350" lvl="2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lvl="2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2227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5"/>
            <a:ext cx="8407223" cy="3560400"/>
          </a:xfrm>
        </p:spPr>
        <p:txBody>
          <a:bodyPr>
            <a:normAutofit fontScale="85000" lnSpcReduction="10000"/>
          </a:bodyPr>
          <a:lstStyle/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 smtClean="0"/>
              <a:t>When the AMF requests NG-RAN to perform overload control for one service/Slice (S-NSAAI) then the NG-RAN will send  generic wait time to the UE if the UE has sent only the congested S-NSSAI during the RRC Connection establishment procedure (e.g. in the RRC Connection Setup Complete message (enhanced E-UTRAN connected to 5G) or RRC Setup Complete message (NR connected to 5G)). As a result all the other services (essential services e.g. V2X) at the UE are blocked till the generic wait time expires. </a:t>
            </a:r>
            <a:r>
              <a:rPr lang="en-GB" sz="1800" dirty="0"/>
              <a:t> </a:t>
            </a:r>
            <a:r>
              <a:rPr lang="en-GB" sz="1800" dirty="0" smtClean="0"/>
              <a:t>This will create bad user experience. The same issue happens in case of non-3GPP access also.</a:t>
            </a:r>
          </a:p>
          <a:p>
            <a:pPr lvl="1"/>
            <a:endParaRPr lang="en-GB" sz="1800" dirty="0" smtClean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 smtClean="0"/>
              <a:t>For example a  UE supports </a:t>
            </a:r>
            <a:r>
              <a:rPr lang="en-GB" sz="1800" dirty="0" err="1" smtClean="0"/>
              <a:t>IoT</a:t>
            </a:r>
            <a:r>
              <a:rPr lang="en-GB" sz="1800" dirty="0" smtClean="0"/>
              <a:t>, V2X and </a:t>
            </a:r>
            <a:r>
              <a:rPr lang="en-GB" sz="1800" dirty="0" err="1" smtClean="0"/>
              <a:t>eMBB</a:t>
            </a:r>
            <a:r>
              <a:rPr lang="en-GB" sz="1800" dirty="0" smtClean="0"/>
              <a:t> services. A </a:t>
            </a:r>
            <a:r>
              <a:rPr lang="en-GB" sz="1800" dirty="0" err="1" smtClean="0"/>
              <a:t>IoT</a:t>
            </a:r>
            <a:r>
              <a:rPr lang="en-GB" sz="1800" dirty="0" smtClean="0"/>
              <a:t> related slice is congested and the AMF requests 5G-RAN to perform  overload control for </a:t>
            </a:r>
            <a:r>
              <a:rPr lang="en-GB" sz="1800" dirty="0" err="1" smtClean="0"/>
              <a:t>IoT</a:t>
            </a:r>
            <a:r>
              <a:rPr lang="en-GB" sz="1800" dirty="0" smtClean="0"/>
              <a:t> only. When the UE includes </a:t>
            </a:r>
            <a:r>
              <a:rPr lang="en-GB" sz="1800" dirty="0" err="1" smtClean="0"/>
              <a:t>IoT</a:t>
            </a:r>
            <a:r>
              <a:rPr lang="en-GB" sz="1800" dirty="0" smtClean="0"/>
              <a:t> slice only during the AS connection </a:t>
            </a:r>
            <a:r>
              <a:rPr lang="en-GB" sz="1800" dirty="0" err="1" smtClean="0"/>
              <a:t>establishement</a:t>
            </a:r>
            <a:r>
              <a:rPr lang="en-GB" sz="1800" dirty="0" smtClean="0"/>
              <a:t> procedure then </a:t>
            </a:r>
            <a:r>
              <a:rPr lang="en-GB" sz="1800" dirty="0"/>
              <a:t>the NG-RAN releases the AS </a:t>
            </a:r>
            <a:r>
              <a:rPr lang="en-GB" sz="1800" dirty="0" smtClean="0"/>
              <a:t>connection </a:t>
            </a:r>
            <a:r>
              <a:rPr lang="en-GB" sz="1800" dirty="0"/>
              <a:t>with generic wait time. </a:t>
            </a:r>
            <a:r>
              <a:rPr lang="en-GB" sz="1800" dirty="0" smtClean="0"/>
              <a:t>After receiving the generic wait time the UE is not allowed establish AS connection for any services. Therefore the user will not get V2X and </a:t>
            </a:r>
            <a:r>
              <a:rPr lang="en-GB" sz="1800" dirty="0" err="1" smtClean="0"/>
              <a:t>eMBB</a:t>
            </a:r>
            <a:r>
              <a:rPr lang="en-GB" sz="1800" dirty="0" smtClean="0"/>
              <a:t> services </a:t>
            </a:r>
            <a:r>
              <a:rPr lang="en-GB" sz="1800" dirty="0" err="1" smtClean="0"/>
              <a:t>althougth</a:t>
            </a:r>
            <a:r>
              <a:rPr lang="en-GB" sz="1800" dirty="0" smtClean="0"/>
              <a:t> </a:t>
            </a:r>
            <a:r>
              <a:rPr lang="en-GB" sz="1800" dirty="0" err="1" smtClean="0"/>
              <a:t>eMBB</a:t>
            </a:r>
            <a:r>
              <a:rPr lang="en-GB" sz="1800" dirty="0" smtClean="0"/>
              <a:t> and V2X slices are not congested. This has serious consequences for services like V2X.</a:t>
            </a:r>
            <a:endParaRPr lang="en-GB" sz="1600" dirty="0"/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dirty="0" smtClean="0"/>
              <a:t>Issue : Drawback of the Rel-15 UE and Network behaviour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91992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5"/>
            <a:ext cx="8407223" cy="3560400"/>
          </a:xfrm>
        </p:spPr>
        <p:txBody>
          <a:bodyPr>
            <a:normAutofit fontScale="85000" lnSpcReduction="20000"/>
          </a:bodyPr>
          <a:lstStyle/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Following solutions are proposed in Rel-16 to introduce a better mechanism to handle the slice based overload control at a NG-RAN and an UE. Two CRs are submitted for proposal 1 and proposal 2. </a:t>
            </a:r>
            <a:r>
              <a:rPr lang="en-GB" sz="1600" b="1" dirty="0" smtClean="0"/>
              <a:t>It is proposed to captures Proposal 1 in the specification to solve the issue described in the discussion paper.</a:t>
            </a:r>
          </a:p>
          <a:p>
            <a:endParaRPr lang="en-IN" b="1" dirty="0"/>
          </a:p>
          <a:p>
            <a:r>
              <a:rPr lang="en-IN" b="1" dirty="0" smtClean="0"/>
              <a:t>	Proposal 1</a:t>
            </a:r>
            <a:r>
              <a:rPr lang="en-IN" b="1" dirty="0"/>
              <a:t>: Sending a slice specific wait time for each congested S-NSSAI.</a:t>
            </a:r>
            <a:endParaRPr lang="en-IN" dirty="0"/>
          </a:p>
          <a:p>
            <a:r>
              <a:rPr lang="en-IN" dirty="0" smtClean="0"/>
              <a:t>	The 5G-AN </a:t>
            </a:r>
            <a:r>
              <a:rPr lang="en-IN" dirty="0"/>
              <a:t>sends wait time for each congested S-NSSAI  present in the requested </a:t>
            </a:r>
            <a:r>
              <a:rPr lang="en-IN" dirty="0" smtClean="0"/>
              <a:t>S-	NSSAI </a:t>
            </a:r>
            <a:r>
              <a:rPr lang="en-IN" dirty="0"/>
              <a:t>in the RRC Connection Release message. On receiving the wait time for each </a:t>
            </a:r>
            <a:r>
              <a:rPr lang="en-IN" dirty="0" smtClean="0"/>
              <a:t>S-	NSSAI </a:t>
            </a:r>
            <a:r>
              <a:rPr lang="en-IN" dirty="0"/>
              <a:t>the UE shall not initiate any NAS/AS signalling for this S-NSSAI till the wait timer </a:t>
            </a:r>
            <a:r>
              <a:rPr lang="en-IN" dirty="0" smtClean="0"/>
              <a:t>is 	running</a:t>
            </a:r>
            <a:r>
              <a:rPr lang="en-IN" dirty="0"/>
              <a:t>.</a:t>
            </a:r>
          </a:p>
          <a:p>
            <a:r>
              <a:rPr lang="en-IN" dirty="0"/>
              <a:t> </a:t>
            </a:r>
          </a:p>
          <a:p>
            <a:r>
              <a:rPr lang="en-IN" b="1" dirty="0" smtClean="0"/>
              <a:t>	Proposal 2</a:t>
            </a:r>
            <a:r>
              <a:rPr lang="en-IN" b="1" dirty="0"/>
              <a:t>: Sending a common wait time for all congested S-NSSAI.</a:t>
            </a:r>
            <a:endParaRPr lang="en-IN" dirty="0"/>
          </a:p>
          <a:p>
            <a:r>
              <a:rPr lang="en-IN" dirty="0" smtClean="0"/>
              <a:t>	The 5G-AN </a:t>
            </a:r>
            <a:r>
              <a:rPr lang="en-IN" dirty="0"/>
              <a:t>includes a common wait time for all congested S-NSSAI present in the </a:t>
            </a:r>
            <a:r>
              <a:rPr lang="en-IN" dirty="0" smtClean="0"/>
              <a:t>	requested </a:t>
            </a:r>
            <a:r>
              <a:rPr lang="en-IN" dirty="0"/>
              <a:t>NSSAI in the RRC Connection Release. The UE will run a single wait time for </a:t>
            </a:r>
            <a:r>
              <a:rPr lang="en-IN" dirty="0" smtClean="0"/>
              <a:t>	all 	congested </a:t>
            </a:r>
            <a:r>
              <a:rPr lang="en-IN" dirty="0"/>
              <a:t>S-NSSAI and shall not initiate any NAS/AS signalling related to the </a:t>
            </a:r>
            <a:r>
              <a:rPr lang="en-IN" dirty="0" smtClean="0"/>
              <a:t>	congested S-	NSSAI </a:t>
            </a:r>
            <a:r>
              <a:rPr lang="en-IN" dirty="0"/>
              <a:t>till the timer expires.   </a:t>
            </a:r>
          </a:p>
          <a:p>
            <a:pPr lvl="2"/>
            <a:r>
              <a:rPr lang="en-GB" sz="1600" dirty="0" smtClean="0"/>
              <a:t>	</a:t>
            </a:r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dirty="0" smtClean="0"/>
              <a:t>Proposal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32416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17600" y="0"/>
            <a:ext cx="8308800" cy="309600"/>
          </a:xfrm>
        </p:spPr>
        <p:txBody>
          <a:bodyPr/>
          <a:lstStyle/>
          <a:p>
            <a:r>
              <a:rPr lang="en-IN" dirty="0" smtClean="0"/>
              <a:t>RAN2 Specification: 3GPP TS 38.331 v 15.4.0</a:t>
            </a:r>
            <a:endParaRPr lang="en-IN" dirty="0"/>
          </a:p>
        </p:txBody>
      </p:sp>
      <p:sp>
        <p:nvSpPr>
          <p:cNvPr id="7" name="Rectangle 6"/>
          <p:cNvSpPr/>
          <p:nvPr/>
        </p:nvSpPr>
        <p:spPr>
          <a:xfrm>
            <a:off x="417600" y="1140589"/>
            <a:ext cx="862365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IN" dirty="0" smtClean="0"/>
              <a:t>–	</a:t>
            </a:r>
            <a:r>
              <a:rPr lang="en-GB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RRCRelease-v1540-IEs ::=            </a:t>
            </a:r>
            <a:r>
              <a:rPr lang="en-GB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SEQUENCE</a:t>
            </a:r>
            <a:r>
              <a:rPr lang="en-GB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{</a:t>
            </a:r>
            <a:endParaRPr lang="en-IN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dirty="0" err="1">
                <a:solidFill>
                  <a:srgbClr val="00B05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waitTime</a:t>
            </a:r>
            <a:r>
              <a:rPr lang="en-GB" dirty="0">
                <a:solidFill>
                  <a:srgbClr val="00B05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en-GB" dirty="0" err="1">
                <a:solidFill>
                  <a:srgbClr val="00B05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RejectWaitTime</a:t>
            </a:r>
            <a:r>
              <a:rPr lang="en-GB" dirty="0">
                <a:solidFill>
                  <a:srgbClr val="00B05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GB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OPTIONAL</a:t>
            </a:r>
            <a:r>
              <a:rPr lang="en-GB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dirty="0">
                <a:solidFill>
                  <a:srgbClr val="80808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 Need N</a:t>
            </a:r>
            <a:endParaRPr lang="en-IN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GB" dirty="0" err="1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nonCriticalExtension</a:t>
            </a:r>
            <a:r>
              <a:rPr lang="en-GB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GB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SEQUENCE</a:t>
            </a:r>
            <a:r>
              <a:rPr lang="en-GB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{}                   </a:t>
            </a:r>
            <a:r>
              <a:rPr lang="en-GB" dirty="0">
                <a:solidFill>
                  <a:srgbClr val="993366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OPTIONAL</a:t>
            </a:r>
            <a:endParaRPr lang="en-IN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43840" algn="l"/>
                <a:tab pos="487680" algn="l"/>
                <a:tab pos="731520" algn="l"/>
                <a:tab pos="975360" algn="l"/>
                <a:tab pos="1219200" algn="l"/>
                <a:tab pos="1463040" algn="l"/>
                <a:tab pos="1706880" algn="l"/>
                <a:tab pos="1950720" algn="l"/>
                <a:tab pos="2194560" algn="l"/>
                <a:tab pos="2438400" algn="l"/>
                <a:tab pos="2682240" algn="l"/>
                <a:tab pos="2926080" algn="l"/>
                <a:tab pos="3169920" algn="l"/>
                <a:tab pos="3413760" algn="l"/>
                <a:tab pos="3657600" algn="l"/>
                <a:tab pos="3901440" algn="l"/>
                <a:tab pos="4145280" algn="l"/>
                <a:tab pos="4389120" algn="l"/>
                <a:tab pos="4632960" algn="l"/>
                <a:tab pos="4876800" algn="l"/>
                <a:tab pos="5120640" algn="l"/>
                <a:tab pos="5364480" algn="l"/>
                <a:tab pos="5608320" algn="l"/>
                <a:tab pos="5852160" algn="l"/>
              </a:tabLst>
            </a:pPr>
            <a:r>
              <a:rPr lang="en-GB" dirty="0"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IN" dirty="0">
              <a:latin typeface="Courier New" panose="02070309020205020404" pitchFamily="49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14200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17600" y="0"/>
            <a:ext cx="8308800" cy="309600"/>
          </a:xfrm>
        </p:spPr>
        <p:txBody>
          <a:bodyPr/>
          <a:lstStyle/>
          <a:p>
            <a:r>
              <a:rPr lang="en-IN" dirty="0" smtClean="0"/>
              <a:t>Comparison of current behaviour and Proposals.</a:t>
            </a:r>
            <a:endParaRPr lang="en-IN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186308"/>
              </p:ext>
            </p:extLst>
          </p:nvPr>
        </p:nvGraphicFramePr>
        <p:xfrm>
          <a:off x="181294" y="309600"/>
          <a:ext cx="8308800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9600"/>
                <a:gridCol w="2792360"/>
                <a:gridCol w="2746840"/>
              </a:tblGrid>
              <a:tr h="0"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Current</a:t>
                      </a:r>
                      <a:r>
                        <a:rPr lang="en-IN" sz="1200" baseline="0" dirty="0" smtClean="0"/>
                        <a:t> Specification (23.501 v 15.4.0)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Proposal</a:t>
                      </a:r>
                      <a:r>
                        <a:rPr lang="en-IN" sz="1200" baseline="0" dirty="0" smtClean="0"/>
                        <a:t> 1 (S2-1900434)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Proposal 2 (S2-1900435)</a:t>
                      </a:r>
                      <a:endParaRPr lang="en-IN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1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5.19.5.2	AMF Overload Control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1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When releasing a 5G-AN signalling connection for the case c) above, the 5G-AN indicates to the UE an appropriate wait timer </a:t>
                      </a:r>
                      <a:r>
                        <a:rPr lang="en-IN" sz="10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that limits further 5G-AN signalling connection requests </a:t>
                      </a:r>
                      <a:r>
                        <a:rPr lang="en-IN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until the wait timer expires</a:t>
                      </a:r>
                      <a:r>
                        <a:rPr lang="en-IN" sz="1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When releasing a 5G-AN signalling connection for the case c) above, the 5G-AN indicates to the UE a </a:t>
                      </a:r>
                      <a:r>
                        <a:rPr lang="en-IN" sz="1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separaten</a:t>
                      </a:r>
                      <a:r>
                        <a:rPr lang="en-IN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appropriate wait timer for each S-NSSAI present in the Requested NSSAI that </a:t>
                      </a:r>
                      <a:r>
                        <a:rPr lang="en-IN" sz="10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limits further 5G-AN signalling connection requests related to the S-NSSAI(s) present in the Requested NSSAI </a:t>
                      </a:r>
                      <a:r>
                        <a:rPr lang="en-IN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until the corresponding wait timer expires.</a:t>
                      </a:r>
                      <a:endParaRPr lang="en-IN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When releasing a 5G-AN signalling connection for the case c) above, the 5G-AN indicates to the UE a </a:t>
                      </a:r>
                      <a:r>
                        <a:rPr lang="en-IN" sz="1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singlen</a:t>
                      </a:r>
                      <a:r>
                        <a:rPr lang="en-IN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appropriate wait timer  for S-NSSAI(s) present in the Requested NSSAI that </a:t>
                      </a:r>
                      <a:r>
                        <a:rPr lang="en-IN" sz="10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limits further 5G-AN signalling connection requests for the S-NSSAI(s) present in the Requested NSSAI</a:t>
                      </a:r>
                      <a:r>
                        <a:rPr lang="en-IN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until the wait timer expires.</a:t>
                      </a:r>
                      <a:endParaRPr lang="en-IN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en-IN" sz="1000" b="1" dirty="0" smtClean="0"/>
                        <a:t>UE</a:t>
                      </a:r>
                      <a:r>
                        <a:rPr lang="en-IN" sz="1000" b="1" baseline="0" dirty="0" smtClean="0"/>
                        <a:t> behaviour: </a:t>
                      </a:r>
                      <a:r>
                        <a:rPr lang="en-IN" sz="1000" baseline="0" dirty="0" smtClean="0"/>
                        <a:t>The UE is not allowed to initiate any NAS signalling i.e. the UE </a:t>
                      </a:r>
                      <a:r>
                        <a:rPr lang="en-IN" sz="1000" baseline="0" dirty="0" smtClean="0">
                          <a:solidFill>
                            <a:schemeClr val="accent4"/>
                          </a:solidFill>
                        </a:rPr>
                        <a:t>CAN NOT</a:t>
                      </a:r>
                    </a:p>
                    <a:p>
                      <a:pPr marL="228600" indent="-228600" algn="l" defTabSz="914400" rtl="0" eaLnBrk="1" latinLnBrk="0" hangingPunct="1">
                        <a:buAutoNum type="arabicParenR"/>
                      </a:pPr>
                      <a:r>
                        <a:rPr lang="en-I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perform Mobility Registration Update on changing Registration Area. </a:t>
                      </a:r>
                      <a:r>
                        <a:rPr lang="en-I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MT paging will be missed.</a:t>
                      </a:r>
                    </a:p>
                    <a:p>
                      <a:pPr marL="228600" indent="-228600" algn="l" defTabSz="914400" rtl="0" eaLnBrk="1" latinLnBrk="0" hangingPunct="1">
                        <a:buAutoNum type="arabicParenR"/>
                      </a:pPr>
                      <a:r>
                        <a:rPr lang="en-I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perform SR to get service of other Slice which is in allowed List.</a:t>
                      </a:r>
                    </a:p>
                    <a:p>
                      <a:pPr marL="228600" indent="-228600" algn="l" defTabSz="914400" rtl="0" eaLnBrk="1" latinLnBrk="0" hangingPunct="1">
                        <a:buAutoNum type="arabicParenR"/>
                      </a:pPr>
                      <a:r>
                        <a:rPr lang="en-I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perform Registration update procedure to include S-NSSAI in the allowed S-NSSAI list. No new service is possible.</a:t>
                      </a:r>
                    </a:p>
                    <a:p>
                      <a:pPr marL="0" indent="0" algn="l" defTabSz="914400" rtl="0" eaLnBrk="1" latinLnBrk="0" hangingPunct="1">
                        <a:buNone/>
                      </a:pPr>
                      <a:endParaRPr lang="en-IN" sz="10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000" b="1" dirty="0" smtClean="0"/>
                        <a:t>UE behaviour</a:t>
                      </a:r>
                      <a:r>
                        <a:rPr lang="en-IN" sz="1000" b="1" baseline="0" dirty="0" smtClean="0"/>
                        <a:t>: </a:t>
                      </a:r>
                      <a:r>
                        <a:rPr lang="en-IN" sz="1000" baseline="0" dirty="0" smtClean="0"/>
                        <a:t>The is allowed to initiate signalling and user services which are not indicated as congested. The UE can</a:t>
                      </a:r>
                    </a:p>
                    <a:p>
                      <a:endParaRPr lang="en-IN" sz="1000" baseline="0" dirty="0" smtClean="0"/>
                    </a:p>
                    <a:p>
                      <a:pPr marL="228600" indent="-228600" algn="l" defTabSz="914400" rtl="0" eaLnBrk="1" latinLnBrk="0" hangingPunct="1">
                        <a:buAutoNum type="arabicParenR"/>
                      </a:pPr>
                      <a:r>
                        <a:rPr lang="en-I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perform mobility Registration procedure.</a:t>
                      </a:r>
                    </a:p>
                    <a:p>
                      <a:pPr marL="228600" indent="-228600" algn="l" defTabSz="914400" rtl="0" eaLnBrk="1" latinLnBrk="0" hangingPunct="1">
                        <a:buAutoNum type="arabicParenR"/>
                      </a:pPr>
                      <a:r>
                        <a:rPr lang="en-I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Service Request procedure to get services from other slices.</a:t>
                      </a:r>
                    </a:p>
                    <a:p>
                      <a:pPr marL="228600" indent="-228600" algn="l" defTabSz="914400" rtl="0" eaLnBrk="1" latinLnBrk="0" hangingPunct="1">
                        <a:buAutoNum type="arabicParenR"/>
                      </a:pPr>
                      <a:r>
                        <a:rPr lang="en-I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Registration update procedure to include S-NSSAI in the allowed S-NSSAI list. No new service is possible.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000" b="1" dirty="0" smtClean="0"/>
                        <a:t>UE behaviour</a:t>
                      </a:r>
                      <a:r>
                        <a:rPr lang="en-IN" sz="1000" b="1" baseline="0" dirty="0" smtClean="0"/>
                        <a:t>: </a:t>
                      </a:r>
                      <a:r>
                        <a:rPr lang="en-IN" sz="1000" baseline="0" dirty="0" smtClean="0"/>
                        <a:t>The is allowed to initiate signalling and user services which are not indicated as congested. </a:t>
                      </a:r>
                      <a:r>
                        <a:rPr lang="en-I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UE can </a:t>
                      </a:r>
                      <a:endParaRPr lang="en-IN" sz="1000" baseline="0" dirty="0" smtClean="0"/>
                    </a:p>
                    <a:p>
                      <a:endParaRPr lang="en-IN" sz="1000" baseline="0" dirty="0" smtClean="0"/>
                    </a:p>
                    <a:p>
                      <a:pPr marL="228600" indent="-228600" algn="l" defTabSz="914400" rtl="0" eaLnBrk="1" latinLnBrk="0" hangingPunct="1">
                        <a:buAutoNum type="arabicParenR"/>
                      </a:pPr>
                      <a:r>
                        <a:rPr lang="en-I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perform mobility Registration procedure.</a:t>
                      </a:r>
                    </a:p>
                    <a:p>
                      <a:pPr marL="228600" indent="-228600" algn="l" defTabSz="914400" rtl="0" eaLnBrk="1" latinLnBrk="0" hangingPunct="1">
                        <a:buAutoNum type="arabicParenR"/>
                      </a:pPr>
                      <a:r>
                        <a:rPr lang="en-I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perform Service Request procedure to get services from other slices.</a:t>
                      </a:r>
                    </a:p>
                    <a:p>
                      <a:pPr marL="228600" indent="-228600" algn="l" defTabSz="914400" rtl="0" eaLnBrk="1" latinLnBrk="0" hangingPunct="1">
                        <a:buAutoNum type="arabicParenR"/>
                      </a:pPr>
                      <a:r>
                        <a:rPr lang="en-I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perform Registration update procedure to include S-NSSAI in the allowed S-NSSAI list. No new service is possible.</a:t>
                      </a:r>
                    </a:p>
                    <a:p>
                      <a:endParaRPr lang="en-IN" sz="1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en-I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User impact:: </a:t>
                      </a:r>
                      <a:r>
                        <a:rPr lang="en-I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If one service is congested then all the other services are blocked (e.g. congestion in </a:t>
                      </a:r>
                      <a:r>
                        <a:rPr lang="en-IN" sz="10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I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slide may block </a:t>
                      </a:r>
                      <a:r>
                        <a:rPr lang="en-I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critical services</a:t>
                      </a:r>
                      <a:r>
                        <a:rPr lang="en-I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IN" sz="1000" kern="1200" baseline="0" dirty="0" smtClean="0">
                          <a:solidFill>
                            <a:schemeClr val="accent4"/>
                          </a:solidFill>
                          <a:latin typeface="+mn-lt"/>
                          <a:ea typeface="+mn-ea"/>
                          <a:cs typeface="+mn-cs"/>
                        </a:rPr>
                        <a:t>V2X, URLCC.</a:t>
                      </a:r>
                      <a:r>
                        <a:rPr lang="en-I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This is will have serious impact on user</a:t>
                      </a:r>
                      <a:r>
                        <a:rPr lang="en-I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I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Critical services WILL BE impacted</a:t>
                      </a:r>
                      <a:endParaRPr lang="en-IN" sz="1000" b="1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000" b="1" dirty="0" smtClean="0"/>
                        <a:t>User</a:t>
                      </a:r>
                      <a:r>
                        <a:rPr lang="en-IN" sz="1000" b="1" baseline="0" dirty="0" smtClean="0"/>
                        <a:t> Impact: </a:t>
                      </a:r>
                      <a:r>
                        <a:rPr lang="en-IN" sz="1000" baseline="0" dirty="0" smtClean="0"/>
                        <a:t>when one service is indicated as congested it </a:t>
                      </a:r>
                      <a:r>
                        <a:rPr lang="en-IN" sz="1000" b="1" baseline="0" dirty="0" smtClean="0">
                          <a:solidFill>
                            <a:srgbClr val="00B050"/>
                          </a:solidFill>
                        </a:rPr>
                        <a:t>HAS NO </a:t>
                      </a:r>
                      <a:r>
                        <a:rPr lang="en-IN" sz="1000" baseline="0" dirty="0" smtClean="0"/>
                        <a:t>impact on other </a:t>
                      </a:r>
                      <a:r>
                        <a:rPr lang="en-IN" sz="1000" baseline="0" dirty="0" smtClean="0"/>
                        <a:t> services</a:t>
                      </a:r>
                      <a:r>
                        <a:rPr lang="en-IN" sz="1000" baseline="0" dirty="0" smtClean="0"/>
                        <a:t>. </a:t>
                      </a:r>
                    </a:p>
                    <a:p>
                      <a:r>
                        <a:rPr lang="en-IN" sz="1000" baseline="0" dirty="0" smtClean="0"/>
                        <a:t>There is advantage of proposal 1 over proposal 2 is that the UE will run different wait time for different slice as congestion levels can be different for different slices.</a:t>
                      </a:r>
                      <a:endParaRPr lang="en-IN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b="1" dirty="0" smtClean="0"/>
                        <a:t>User</a:t>
                      </a:r>
                      <a:r>
                        <a:rPr lang="en-IN" sz="1000" b="1" baseline="0" dirty="0" smtClean="0"/>
                        <a:t> Impact: </a:t>
                      </a:r>
                      <a:r>
                        <a:rPr lang="en-IN" sz="1000" baseline="0" dirty="0" smtClean="0"/>
                        <a:t>when one service is indicated as congested it </a:t>
                      </a:r>
                      <a:r>
                        <a:rPr lang="en-IN" sz="1000" b="1" baseline="0" dirty="0" smtClean="0">
                          <a:solidFill>
                            <a:srgbClr val="00B050"/>
                          </a:solidFill>
                        </a:rPr>
                        <a:t>HAS NO </a:t>
                      </a:r>
                      <a:r>
                        <a:rPr lang="en-IN" sz="1000" baseline="0" dirty="0" smtClean="0"/>
                        <a:t>impact on other services.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000" dirty="0" smtClean="0"/>
                    </a:p>
                    <a:p>
                      <a:endParaRPr lang="en-IN" sz="1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0811100"/>
      </p:ext>
    </p:extLst>
  </p:cSld>
  <p:clrMapOvr>
    <a:masterClrMapping/>
  </p:clrMapOvr>
</p:sld>
</file>

<file path=ppt/theme/theme1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900A7D32-2456-461C-822E-8CF7BDA5E930}" vid="{8DCBB23F-4047-47FB-9A6E-B404176201C2}"/>
    </a:ext>
  </a:extLst>
</a:theme>
</file>

<file path=ppt/theme/theme2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71557DAB-B924-4A1F-B433-499BA264D20A}"/>
    </a:ext>
  </a:extLst>
</a:theme>
</file>

<file path=ppt/theme/theme3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416D58A7-784C-4A17-879F-57337D6D5A44}"/>
    </a:ext>
  </a:extLst>
</a:theme>
</file>

<file path=ppt/theme/theme4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391E7E0B-8F1E-433D-B954-B7B320E1ABB0}"/>
    </a:ext>
  </a:extLst>
</a:theme>
</file>

<file path=ppt/theme/theme5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A111A971-121D-4A56-9315-CB1A61A99E6C}"/>
    </a:ext>
  </a:extLst>
</a:theme>
</file>

<file path=ppt/theme/theme6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3" id="{EBFA465A-F99A-440C-9EAF-9E2AFF539F79}" vid="{74E9AEE0-7FE0-4E86-A209-704C6EA35B36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0" ma:contentTypeDescription="Create Nokia Word Document" ma:contentTypeScope="" ma:versionID="8a8bb39903eab51627de84a4b55bcd5b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ee505b34e59658c61b786e7520ef1dfe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_dlc_DocId xmlns="71c5aaf6-e6ce-465b-b873-5148d2a4c105">QBI5PMBIL2NS-1242730160-2063</_dlc_DocId>
    <_dlc_DocIdUrl xmlns="71c5aaf6-e6ce-465b-b873-5148d2a4c105">
      <Url>https://nokia.sharepoint.com/sites/brandstore/_layouts/15/DocIdRedir.aspx?ID=QBI5PMBIL2NS-1242730160-2063</Url>
      <Description>QBI5PMBIL2NS-1242730160-2063</Description>
    </_dlc_DocIdUrl>
  </documentManagement>
</p:properties>
</file>

<file path=customXml/itemProps1.xml><?xml version="1.0" encoding="utf-8"?>
<ds:datastoreItem xmlns:ds="http://schemas.openxmlformats.org/officeDocument/2006/customXml" ds:itemID="{1689926E-7E8E-43B1-A463-B8F738E263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80CF39-7FE4-4523-8130-906964D78BFD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BE17682-4855-48A2-90A4-033C82C08EA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2E8A448-65DE-44E8-AD84-1DC2579AB372}">
  <ds:schemaRefs>
    <ds:schemaRef ds:uri="71c5aaf6-e6ce-465b-b873-5148d2a4c10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Pure PowerPoint</Template>
  <TotalTime>5573</TotalTime>
  <Words>843</Words>
  <Application>Microsoft Office PowerPoint</Application>
  <PresentationFormat>On-screen Show (16:9)</PresentationFormat>
  <Paragraphs>55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21" baseType="lpstr">
      <vt:lpstr>Nokia Pure Headline Light</vt:lpstr>
      <vt:lpstr>Nokia Pure Headline Ultra Light</vt:lpstr>
      <vt:lpstr>Nokia Pure Text</vt:lpstr>
      <vt:lpstr>Nokia Pure Text Light</vt:lpstr>
      <vt:lpstr>Arial</vt:lpstr>
      <vt:lpstr>Calibri</vt:lpstr>
      <vt:lpstr>Calibri Light</vt:lpstr>
      <vt:lpstr>Courier New</vt:lpstr>
      <vt:lpstr>Times New Roman</vt:lpstr>
      <vt:lpstr>1_c 2018 Nokia</vt:lpstr>
      <vt:lpstr>3_Blue</vt:lpstr>
      <vt:lpstr>4_Blue End Slide</vt:lpstr>
      <vt:lpstr>5_White End Slide</vt:lpstr>
      <vt:lpstr>6_Gray</vt:lpstr>
      <vt:lpstr>Nokia White Master with headline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Milinski, Alexander (Nokia - DE/Munich)</dc:creator>
  <cp:lastModifiedBy>KUNDAN TIWARI</cp:lastModifiedBy>
  <cp:revision>111</cp:revision>
  <dcterms:created xsi:type="dcterms:W3CDTF">2018-05-23T09:49:09Z</dcterms:created>
  <dcterms:modified xsi:type="dcterms:W3CDTF">2019-01-22T06:19:15Z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ea134091-6caa-4ee1-9901-fdd6cf1a17b2</vt:lpwstr>
  </property>
  <property fmtid="{D5CDD505-2E9C-101B-9397-08002B2CF9AE}" pid="4" name="MSIP_Label_b1aa2129-79ec-42c0-bfac-e5b7a0374572_Enabled">
    <vt:lpwstr>True</vt:lpwstr>
  </property>
  <property fmtid="{D5CDD505-2E9C-101B-9397-08002B2CF9AE}" pid="5" name="MSIP_Label_b1aa2129-79ec-42c0-bfac-e5b7a0374572_SiteId">
    <vt:lpwstr>5d471751-9675-428d-917b-70f44f9630b0</vt:lpwstr>
  </property>
  <property fmtid="{D5CDD505-2E9C-101B-9397-08002B2CF9AE}" pid="6" name="MSIP_Label_b1aa2129-79ec-42c0-bfac-e5b7a0374572_Owner">
    <vt:lpwstr>alessio.casati@nokia.com</vt:lpwstr>
  </property>
  <property fmtid="{D5CDD505-2E9C-101B-9397-08002B2CF9AE}" pid="7" name="MSIP_Label_b1aa2129-79ec-42c0-bfac-e5b7a0374572_SetDate">
    <vt:lpwstr>2018-10-04T15:08:46.0426180Z</vt:lpwstr>
  </property>
  <property fmtid="{D5CDD505-2E9C-101B-9397-08002B2CF9AE}" pid="8" name="MSIP_Label_b1aa2129-79ec-42c0-bfac-e5b7a0374572_Name">
    <vt:lpwstr>Public</vt:lpwstr>
  </property>
  <property fmtid="{D5CDD505-2E9C-101B-9397-08002B2CF9AE}" pid="9" name="MSIP_Label_b1aa2129-79ec-42c0-bfac-e5b7a0374572_Application">
    <vt:lpwstr>Microsoft Azure Information Protection</vt:lpwstr>
  </property>
  <property fmtid="{D5CDD505-2E9C-101B-9397-08002B2CF9AE}" pid="10" name="MSIP_Label_b1aa2129-79ec-42c0-bfac-e5b7a0374572_Extended_MSFT_Method">
    <vt:lpwstr>Manual</vt:lpwstr>
  </property>
  <property fmtid="{D5CDD505-2E9C-101B-9397-08002B2CF9AE}" pid="11" name="Sensitivity">
    <vt:lpwstr>Public</vt:lpwstr>
  </property>
  <property fmtid="{D5CDD505-2E9C-101B-9397-08002B2CF9AE}" pid="12" name="_NewReviewCycle">
    <vt:lpwstr/>
  </property>
</Properties>
</file>