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9"/>
  </p:notesMasterIdLst>
  <p:handoutMasterIdLst>
    <p:handoutMasterId r:id="rId10"/>
  </p:handoutMasterIdLst>
  <p:sldIdLst>
    <p:sldId id="303" r:id="rId2"/>
    <p:sldId id="711" r:id="rId3"/>
    <p:sldId id="712" r:id="rId4"/>
    <p:sldId id="713" r:id="rId5"/>
    <p:sldId id="714" r:id="rId6"/>
    <p:sldId id="715" r:id="rId7"/>
    <p:sldId id="716" r:id="rId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2AF2F"/>
    <a:srgbClr val="000000"/>
    <a:srgbClr val="5C88D0"/>
    <a:srgbClr val="2A6EA8"/>
    <a:srgbClr val="B1D254"/>
    <a:srgbClr val="72732F"/>
    <a:srgbClr val="C6D254"/>
    <a:srgbClr val="FF3300"/>
  </p:clrMru>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42" autoAdjust="0"/>
    <p:restoredTop sz="94689" autoAdjust="0"/>
  </p:normalViewPr>
  <p:slideViewPr>
    <p:cSldViewPr snapToGrid="0">
      <p:cViewPr>
        <p:scale>
          <a:sx n="114" d="100"/>
          <a:sy n="114" d="100"/>
        </p:scale>
        <p:origin x="-177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0" d="100"/>
          <a:sy n="70" d="100"/>
        </p:scale>
        <p:origin x="2820" y="66"/>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fld id="{58004C08-0FAF-43CE-B0AF-2F9A0A28CCA5}" type="datetime1">
              <a:rPr lang="en-US"/>
              <a:pPr/>
              <a:t>1/15/2019</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12742026-43A1-4C99-9AF0-C8EA8C055E08}" type="slidenum">
              <a:rPr lang="en-GB" altLang="en-US"/>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fld id="{3C26E690-904D-46B1-A8A8-4D008DFAAF8A}" type="datetime1">
              <a:rPr lang="en-US"/>
              <a:pPr/>
              <a:t>1/15/2019</a:t>
            </a:fld>
            <a:endParaRPr lang="en-US"/>
          </a:p>
        </p:txBody>
      </p:sp>
      <p:sp>
        <p:nvSpPr>
          <p:cNvPr id="1126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C650D9E6-AB0B-4873-AEB0-519B7D88E3A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p>
            <a:fld id="{E0F20B1F-80DC-46CB-BE0C-76B13B1C7D3A}" type="slidenum">
              <a:rPr lang="en-GB" altLang="en-US"/>
              <a:pPr/>
              <a:t>1</a:t>
            </a:fld>
            <a:endParaRPr lang="en-GB" altLang="en-US"/>
          </a:p>
        </p:txBody>
      </p:sp>
      <p:sp>
        <p:nvSpPr>
          <p:cNvPr id="12291" name="Rectangle 2"/>
          <p:cNvSpPr>
            <a:spLocks noGrp="1" noRot="1" noChangeAspect="1" noChangeArrowheads="1" noTextEdit="1"/>
          </p:cNvSpPr>
          <p:nvPr>
            <p:ph type="sldImg"/>
          </p:nvPr>
        </p:nvSpPr>
        <p:spPr>
          <a:xfrm>
            <a:off x="915988" y="742950"/>
            <a:ext cx="4967287" cy="3725863"/>
          </a:xfrm>
          <a:ln/>
        </p:spPr>
      </p:sp>
      <p:sp>
        <p:nvSpPr>
          <p:cNvPr id="12292" name="Rectangle 3"/>
          <p:cNvSpPr>
            <a:spLocks noGrp="1" noChangeArrowheads="1"/>
          </p:cNvSpPr>
          <p:nvPr>
            <p:ph type="body" idx="1"/>
          </p:nvPr>
        </p:nvSpPr>
        <p:spPr>
          <a:xfrm>
            <a:off x="904875" y="4718050"/>
            <a:ext cx="4987925" cy="4467225"/>
          </a:xfrm>
          <a:noFill/>
          <a:ln/>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171450"/>
            <a:ext cx="5810250" cy="461963"/>
          </a:xfrm>
          <a:prstGeom prst="rect">
            <a:avLst/>
          </a:prstGeom>
          <a:noFill/>
          <a:ln>
            <a:noFill/>
          </a:ln>
          <a:extLst/>
        </p:spPr>
        <p:txBody>
          <a:bodyPr>
            <a:spAutoFit/>
          </a:bodyPr>
          <a:lstStyle/>
          <a:p>
            <a:pPr eaLnBrk="1" hangingPunct="1"/>
            <a:r>
              <a:rPr lang="sv-SE" altLang="en-US" sz="1200" b="1" dirty="0"/>
              <a:t>3GPP </a:t>
            </a:r>
            <a:r>
              <a:rPr lang="en-GB" altLang="zh-CN" sz="1200" b="1" dirty="0"/>
              <a:t>SA WG2 Meeting #</a:t>
            </a:r>
            <a:r>
              <a:rPr lang="en-GB" altLang="zh-CN" sz="1200" b="1" dirty="0" smtClean="0"/>
              <a:t>130</a:t>
            </a:r>
            <a:endParaRPr lang="sv-SE" altLang="en-US" sz="1200" b="1" dirty="0"/>
          </a:p>
          <a:p>
            <a:pPr eaLnBrk="1" hangingPunct="1"/>
            <a:r>
              <a:rPr lang="en-GB" altLang="zh-CN" sz="1200" dirty="0" smtClean="0"/>
              <a:t>Kochi, India, 21-25 January 2019</a:t>
            </a:r>
            <a:endParaRPr lang="sv-SE" altLang="en-US" sz="1200" b="1" dirty="0">
              <a:latin typeface="Arial "/>
            </a:endParaRPr>
          </a:p>
        </p:txBody>
      </p:sp>
      <p:sp>
        <p:nvSpPr>
          <p:cNvPr id="5" name="Text Box 13"/>
          <p:cNvSpPr txBox="1">
            <a:spLocks noChangeArrowheads="1"/>
          </p:cNvSpPr>
          <p:nvPr userDrawn="1"/>
        </p:nvSpPr>
        <p:spPr bwMode="auto">
          <a:xfrm>
            <a:off x="5821363" y="177800"/>
            <a:ext cx="1463675" cy="369888"/>
          </a:xfrm>
          <a:prstGeom prst="rect">
            <a:avLst/>
          </a:prstGeom>
          <a:noFill/>
          <a:ln>
            <a:noFill/>
          </a:ln>
          <a:extLst/>
        </p:spPr>
        <p:txBody>
          <a:bodyPr>
            <a:spAutoFit/>
          </a:bodyPr>
          <a:lstStyle/>
          <a:p>
            <a:pPr algn="r" eaLnBrk="1" hangingPunct="1">
              <a:spcBef>
                <a:spcPct val="50000"/>
              </a:spcBef>
            </a:pPr>
            <a:r>
              <a:rPr lang="fr-FR" sz="1800" b="1" dirty="0" smtClean="0"/>
              <a:t>S2-1900528</a:t>
            </a:r>
            <a:endParaRPr lang="en-GB" altLang="en-US" sz="18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p:spPr>
        <p:txBody>
          <a:bodyPr wrap="none" anchor="ctr"/>
          <a:lstStyle/>
          <a:p>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smtClean="0"/>
              <a:t>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4" name="TextBox 13"/>
          <p:cNvSpPr txBox="1"/>
          <p:nvPr userDrawn="1"/>
        </p:nvSpPr>
        <p:spPr>
          <a:xfrm>
            <a:off x="538163" y="6394450"/>
            <a:ext cx="3630612" cy="311150"/>
          </a:xfrm>
          <a:prstGeom prst="rect">
            <a:avLst/>
          </a:prstGeom>
          <a:noFill/>
        </p:spPr>
        <p:txBody>
          <a:bodyPr anchor="ctr">
            <a:normAutofit/>
          </a:bodyPr>
          <a:lstStyle/>
          <a:p>
            <a:r>
              <a:rPr lang="en-GB" altLang="zh-CN" sz="900" dirty="0">
                <a:solidFill>
                  <a:schemeClr val="bg1"/>
                </a:solidFill>
              </a:rPr>
              <a:t> </a:t>
            </a:r>
            <a:r>
              <a:rPr lang="en-GB" altLang="zh-CN" sz="900" dirty="0" smtClean="0"/>
              <a:t>SA2#130 –January</a:t>
            </a:r>
            <a:r>
              <a:rPr lang="en-GB" altLang="zh-CN" sz="900" baseline="0" dirty="0" smtClean="0"/>
              <a:t> </a:t>
            </a:r>
            <a:r>
              <a:rPr lang="en-GB" altLang="zh-CN" sz="900" dirty="0" smtClean="0"/>
              <a:t>21</a:t>
            </a:r>
            <a:r>
              <a:rPr lang="en-GB" altLang="zh-CN" sz="900" baseline="30000" dirty="0" smtClean="0"/>
              <a:t>st</a:t>
            </a:r>
            <a:r>
              <a:rPr lang="en-GB" altLang="zh-CN" sz="900" dirty="0" smtClean="0"/>
              <a:t>-25</a:t>
            </a:r>
            <a:r>
              <a:rPr lang="en-GB" altLang="zh-CN" sz="900" baseline="30000" dirty="0" smtClean="0"/>
              <a:t>h</a:t>
            </a:r>
            <a:r>
              <a:rPr lang="en-GB" altLang="zh-CN" sz="900" dirty="0" smtClean="0"/>
              <a:t> 2019</a:t>
            </a:r>
            <a:endParaRPr lang="en-GB" altLang="zh-CN" sz="9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a:fld id="{C552E141-DFE0-4496-803E-346FA32ECBB2}" type="slidenum">
              <a:rPr lang="en-GB" altLang="en-US" b="1"/>
              <a:pPr algn="ctr"/>
              <a:t>‹#›</a:t>
            </a:fld>
            <a:endParaRPr lang="en-GB" altLang="en-US" b="1"/>
          </a:p>
          <a:p>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p:spPr>
        <p:txBody>
          <a:bodyPr wrap="none">
            <a:spAutoFit/>
          </a:bodyPr>
          <a:lstStyle/>
          <a:p>
            <a:pPr eaLnBrk="1" hangingPunct="1"/>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t>© 3GPP 2019</a:t>
            </a:r>
          </a:p>
        </p:txBody>
      </p:sp>
      <p:pic>
        <p:nvPicPr>
          <p:cNvPr id="1033" name="Picture 10" descr="3GPP_TM_RD.jpg"/>
          <p:cNvPicPr>
            <a:picLocks noChangeAspect="1"/>
          </p:cNvPicPr>
          <p:nvPr userDrawn="1"/>
        </p:nvPicPr>
        <p:blipFill>
          <a:blip r:embed="rId5" cstate="print"/>
          <a:srcRect/>
          <a:stretch>
            <a:fillRect/>
          </a:stretch>
        </p:blipFill>
        <p:spPr bwMode="auto">
          <a:xfrm>
            <a:off x="7526338" y="415925"/>
            <a:ext cx="1308100" cy="762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72" r:id="rId1"/>
    <p:sldLayoutId id="2147483770" r:id="rId2"/>
    <p:sldLayoutId id="2147483771" r:id="rId3"/>
  </p:sldLayoutIdLst>
  <p:transition spd="slow"/>
  <p:timing>
    <p:tnLst>
      <p:par>
        <p:cTn id="1" dur="indefinite" restart="never" nodeType="tmRoot"/>
      </p:par>
    </p:tnLst>
  </p:timing>
  <p:hf sldNum="0" hd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773113" y="2528888"/>
            <a:ext cx="7772400" cy="1470025"/>
          </a:xfrm>
        </p:spPr>
        <p:txBody>
          <a:bodyPr>
            <a:normAutofit fontScale="90000"/>
          </a:bodyPr>
          <a:lstStyle/>
          <a:p>
            <a:r>
              <a:rPr lang="en-GB" altLang="zh-CN" sz="4000" dirty="0" smtClean="0"/>
              <a:t/>
            </a:r>
            <a:br>
              <a:rPr lang="en-GB" altLang="zh-CN" sz="4000" dirty="0" smtClean="0"/>
            </a:br>
            <a:r>
              <a:rPr kumimoji="1" lang="en-US" altLang="zh-CN" sz="4000" dirty="0" smtClean="0"/>
              <a:t>Mission Critical Services Support over 5GS</a:t>
            </a:r>
            <a:r>
              <a:rPr lang="en-US" sz="4000" dirty="0" smtClean="0"/>
              <a:t/>
            </a:r>
            <a:br>
              <a:rPr lang="en-US" sz="4000" dirty="0" smtClean="0"/>
            </a:br>
            <a:r>
              <a:rPr lang="en-GB" altLang="zh-CN" sz="2900" dirty="0" smtClean="0">
                <a:latin typeface="Arial" pitchFamily="34" charset="0"/>
              </a:rPr>
              <a:t> </a:t>
            </a:r>
            <a:r>
              <a:rPr lang="en-US" sz="2900" dirty="0" smtClean="0">
                <a:effectLst>
                  <a:outerShdw blurRad="38100" dist="38100" dir="2700000" algn="tl">
                    <a:srgbClr val="C0C0C0"/>
                  </a:outerShdw>
                </a:effectLst>
                <a:latin typeface="Arial" pitchFamily="34" charset="0"/>
              </a:rPr>
              <a:t/>
            </a:r>
            <a:br>
              <a:rPr lang="en-US" sz="2900" dirty="0" smtClean="0">
                <a:effectLst>
                  <a:outerShdw blurRad="38100" dist="38100" dir="2700000" algn="tl">
                    <a:srgbClr val="C0C0C0"/>
                  </a:outerShdw>
                </a:effectLst>
                <a:latin typeface="Arial"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altLang="zh-CN" sz="2500" dirty="0" smtClean="0">
              <a:effectLst>
                <a:outerShdw blurRad="38100" dist="38100" dir="2700000" algn="tl">
                  <a:srgbClr val="C0C0C0"/>
                </a:outerShdw>
              </a:effectLst>
            </a:endParaRPr>
          </a:p>
        </p:txBody>
      </p:sp>
      <p:sp>
        <p:nvSpPr>
          <p:cNvPr id="3075" name="Subtitle 6"/>
          <p:cNvSpPr>
            <a:spLocks noGrp="1"/>
          </p:cNvSpPr>
          <p:nvPr>
            <p:ph type="subTitle" idx="1"/>
          </p:nvPr>
        </p:nvSpPr>
        <p:spPr>
          <a:xfrm>
            <a:off x="1238250" y="4476750"/>
            <a:ext cx="6400800" cy="1066800"/>
          </a:xfrm>
        </p:spPr>
        <p:txBody>
          <a:bodyPr/>
          <a:lstStyle/>
          <a:p>
            <a:pPr>
              <a:lnSpc>
                <a:spcPct val="80000"/>
              </a:lnSpc>
            </a:pPr>
            <a:endParaRPr lang="en-US" altLang="en-US" sz="2000" dirty="0" smtClean="0">
              <a:latin typeface="Arial" pitchFamily="34" charset="0"/>
            </a:endParaRPr>
          </a:p>
          <a:p>
            <a:pPr>
              <a:lnSpc>
                <a:spcPct val="80000"/>
              </a:lnSpc>
            </a:pPr>
            <a:r>
              <a:rPr lang="en-US" altLang="zh-CN" sz="2400" b="1" dirty="0" smtClean="0"/>
              <a:t>CATT</a:t>
            </a:r>
            <a:endParaRPr lang="en-US" altLang="en-US" sz="2000" dirty="0" smtClean="0">
              <a:latin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smtClean="0"/>
              <a:t>Background-1: MC services discussion at RAN#82 meeting</a:t>
            </a:r>
            <a:endParaRPr lang="zh-CN" altLang="en-US" sz="2800" dirty="0"/>
          </a:p>
        </p:txBody>
      </p:sp>
      <p:sp>
        <p:nvSpPr>
          <p:cNvPr id="3" name="内容占位符 2"/>
          <p:cNvSpPr>
            <a:spLocks noGrp="1"/>
          </p:cNvSpPr>
          <p:nvPr>
            <p:ph idx="1"/>
          </p:nvPr>
        </p:nvSpPr>
        <p:spPr/>
        <p:txBody>
          <a:bodyPr/>
          <a:lstStyle/>
          <a:p>
            <a:r>
              <a:rPr lang="en-US" altLang="zh-CN" sz="2000" dirty="0" smtClean="0"/>
              <a:t>In the last RAN#82 meeting, some companies propose to extend NR V2X SI to support mission critical services in Rel-16 in RP-182808</a:t>
            </a:r>
          </a:p>
          <a:p>
            <a:r>
              <a:rPr lang="en-US" altLang="zh-CN" sz="2000" dirty="0" smtClean="0"/>
              <a:t>From the discussion, it can be seen that most companies agree to support MC services over 5GS, but the timing is not easy to be determined</a:t>
            </a:r>
          </a:p>
          <a:p>
            <a:r>
              <a:rPr lang="en-US" altLang="zh-CN" sz="2000" dirty="0" smtClean="0"/>
              <a:t>It is concluded at RAN#82 meeting that having a look at public safety to see what is still needed for public safety to identify the simple changes so that they could be integrated into the WI coming in March 19; the big changes involving SA should then come in REL-17</a:t>
            </a:r>
          </a:p>
          <a:p>
            <a:r>
              <a:rPr lang="en-US" altLang="zh-CN" sz="2000" b="1" dirty="0" smtClean="0"/>
              <a:t>From the RAN discussion, it is very likely that mission critical services will be supported in RAN side at latest in Rel-17, so the SA2 work is needed to make the whole system to support mission critical services</a:t>
            </a:r>
          </a:p>
          <a:p>
            <a:endParaRPr lang="zh-CN" alt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smtClean="0"/>
              <a:t>Background-2: SA6 SI to support MC services over 5GS</a:t>
            </a:r>
            <a:endParaRPr lang="zh-CN" altLang="en-US" sz="2800" dirty="0"/>
          </a:p>
        </p:txBody>
      </p:sp>
      <p:sp>
        <p:nvSpPr>
          <p:cNvPr id="3" name="内容占位符 2"/>
          <p:cNvSpPr>
            <a:spLocks noGrp="1"/>
          </p:cNvSpPr>
          <p:nvPr>
            <p:ph idx="1"/>
          </p:nvPr>
        </p:nvSpPr>
        <p:spPr/>
        <p:txBody>
          <a:bodyPr>
            <a:normAutofit lnSpcReduction="10000"/>
          </a:bodyPr>
          <a:lstStyle/>
          <a:p>
            <a:r>
              <a:rPr lang="en-US" altLang="zh-CN" sz="2200" dirty="0" smtClean="0"/>
              <a:t>A new SI “</a:t>
            </a:r>
            <a:r>
              <a:rPr lang="en-GB" altLang="zh-CN" sz="2200" dirty="0" smtClean="0"/>
              <a:t>Study on Mission Critical services support over 5G System</a:t>
            </a:r>
            <a:r>
              <a:rPr lang="en-US" altLang="zh-CN" sz="2200" dirty="0" smtClean="0"/>
              <a:t>” (SP-181136) was approved in the SA#82 meeting</a:t>
            </a:r>
          </a:p>
          <a:p>
            <a:r>
              <a:rPr lang="en-GB" altLang="zh-CN" sz="2200" dirty="0" smtClean="0"/>
              <a:t>This objective includes:</a:t>
            </a:r>
          </a:p>
          <a:p>
            <a:pPr lvl="1"/>
            <a:r>
              <a:rPr lang="en-US" altLang="zh-CN" sz="1600" dirty="0" smtClean="0"/>
              <a:t>Identify </a:t>
            </a:r>
            <a:r>
              <a:rPr lang="en-US" altLang="zh-CN" sz="1600" dirty="0" err="1" smtClean="0"/>
              <a:t>subclauses</a:t>
            </a:r>
            <a:r>
              <a:rPr lang="en-US" altLang="zh-CN" sz="1600" dirty="0" smtClean="0"/>
              <a:t> in the existing stage 2 Mission Critical specifications that should also apply to the 5GS, but which currently contain 4G specific terminology and therefore would require terminology changes.</a:t>
            </a:r>
          </a:p>
          <a:p>
            <a:pPr lvl="1"/>
            <a:r>
              <a:rPr lang="en-US" altLang="zh-CN" sz="1600" dirty="0" smtClean="0"/>
              <a:t>Develop a common approach (e.g. terminology) for changes in stage 2 Mission Critical specifications that apply to the 5GS.</a:t>
            </a:r>
          </a:p>
          <a:p>
            <a:pPr lvl="1"/>
            <a:r>
              <a:rPr lang="en-US" altLang="zh-CN" sz="1600" dirty="0" smtClean="0"/>
              <a:t>Review and identify the 5GS aspects (e.g. 5QI, network slicing) to support Mission Critical architecture. </a:t>
            </a:r>
          </a:p>
          <a:p>
            <a:pPr lvl="1"/>
            <a:r>
              <a:rPr lang="en-US" altLang="zh-CN" sz="1600" dirty="0" smtClean="0"/>
              <a:t>Identify key issues and develop solutions to ensure support of Mission Critical services over 5GS.</a:t>
            </a:r>
          </a:p>
          <a:p>
            <a:pPr lvl="1"/>
            <a:r>
              <a:rPr lang="en-US" altLang="zh-CN" sz="1600" dirty="0" smtClean="0"/>
              <a:t>Evaluate the solutions and make recommendations for normative work.</a:t>
            </a:r>
          </a:p>
          <a:p>
            <a:pPr lvl="1"/>
            <a:r>
              <a:rPr lang="en-US" altLang="zh-CN" sz="1600" dirty="0" smtClean="0"/>
              <a:t>Study where and how to integrate solutions in the stage 2 Mission Critical specifications.</a:t>
            </a:r>
          </a:p>
          <a:p>
            <a:r>
              <a:rPr lang="en-US" altLang="zh-CN" sz="2200" b="1" dirty="0" smtClean="0"/>
              <a:t>SA6 already started the study item to support mission critical services, so the 5GS should be ready to support mission critical services</a:t>
            </a:r>
          </a:p>
          <a:p>
            <a:endParaRPr lang="zh-CN" altLang="en-US" dirty="0"/>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smtClean="0"/>
              <a:t>What is still missing for 5GS to support MC services?</a:t>
            </a:r>
            <a:endParaRPr lang="zh-CN" altLang="en-US" sz="2800" dirty="0"/>
          </a:p>
        </p:txBody>
      </p:sp>
      <p:sp>
        <p:nvSpPr>
          <p:cNvPr id="3" name="内容占位符 2"/>
          <p:cNvSpPr>
            <a:spLocks noGrp="1"/>
          </p:cNvSpPr>
          <p:nvPr>
            <p:ph idx="1"/>
          </p:nvPr>
        </p:nvSpPr>
        <p:spPr/>
        <p:txBody>
          <a:bodyPr/>
          <a:lstStyle/>
          <a:p>
            <a:r>
              <a:rPr lang="en-US" altLang="zh-CN" sz="2000" dirty="0" smtClean="0"/>
              <a:t>5GS architecture and functionality have been specified from Rel-15, although some mission critical services requirements have been supported by current 5GS, e.g. 5QI for MC services, some major modules are still missing:</a:t>
            </a:r>
          </a:p>
          <a:p>
            <a:pPr lvl="1"/>
            <a:r>
              <a:rPr lang="en-US" altLang="zh-CN" sz="2000" dirty="0" smtClean="0"/>
              <a:t>GCSE/MBMS based architecture</a:t>
            </a:r>
          </a:p>
          <a:p>
            <a:pPr lvl="1"/>
            <a:r>
              <a:rPr lang="en-US" altLang="zh-CN" sz="2000" dirty="0" smtClean="0"/>
              <a:t>PC5 based architecture</a:t>
            </a:r>
            <a:endParaRPr lang="zh-CN" altLang="en-US" sz="2000" dirty="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251670" y="3645024"/>
          <a:ext cx="3790950" cy="2209800"/>
        </p:xfrm>
        <a:graphic>
          <a:graphicData uri="http://schemas.openxmlformats.org/presentationml/2006/ole">
            <p:oleObj spid="_x0000_s20482" name="Visio" r:id="rId3" imgW="3793477" imgH="2209950" progId="Visio.Drawing.11">
              <p:embed/>
            </p:oleObj>
          </a:graphicData>
        </a:graphic>
      </p:graphicFrame>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7" name="Object 3"/>
          <p:cNvGraphicFramePr>
            <a:graphicFrameLocks noChangeAspect="1"/>
          </p:cNvGraphicFramePr>
          <p:nvPr/>
        </p:nvGraphicFramePr>
        <p:xfrm>
          <a:off x="3951098" y="3933825"/>
          <a:ext cx="5045075" cy="1230313"/>
        </p:xfrm>
        <a:graphic>
          <a:graphicData uri="http://schemas.openxmlformats.org/presentationml/2006/ole">
            <p:oleObj spid="_x0000_s20483" name="Picture" r:id="rId4" imgW="5803900" imgH="1231900" progId="Word.Picture.8">
              <p:embed/>
            </p:oleObj>
          </a:graphicData>
        </a:graphic>
      </p:graphicFrame>
      <p:sp>
        <p:nvSpPr>
          <p:cNvPr id="9" name="TextBox 8"/>
          <p:cNvSpPr txBox="1"/>
          <p:nvPr/>
        </p:nvSpPr>
        <p:spPr>
          <a:xfrm>
            <a:off x="838750" y="5915724"/>
            <a:ext cx="3137632" cy="246221"/>
          </a:xfrm>
          <a:prstGeom prst="rect">
            <a:avLst/>
          </a:prstGeom>
          <a:noFill/>
        </p:spPr>
        <p:txBody>
          <a:bodyPr wrap="square" rtlCol="0">
            <a:spAutoFit/>
          </a:bodyPr>
          <a:lstStyle/>
          <a:p>
            <a:r>
              <a:rPr lang="en-US" altLang="zh-CN" dirty="0" smtClean="0"/>
              <a:t>Example-1: 5G MBMS to support MC services</a:t>
            </a:r>
            <a:endParaRPr lang="zh-CN" altLang="en-US" dirty="0"/>
          </a:p>
        </p:txBody>
      </p:sp>
      <p:sp>
        <p:nvSpPr>
          <p:cNvPr id="10" name="TextBox 9"/>
          <p:cNvSpPr txBox="1"/>
          <p:nvPr/>
        </p:nvSpPr>
        <p:spPr>
          <a:xfrm>
            <a:off x="5159916" y="5321479"/>
            <a:ext cx="3312965" cy="246221"/>
          </a:xfrm>
          <a:prstGeom prst="rect">
            <a:avLst/>
          </a:prstGeom>
          <a:noFill/>
        </p:spPr>
        <p:txBody>
          <a:bodyPr wrap="square" rtlCol="0">
            <a:spAutoFit/>
          </a:bodyPr>
          <a:lstStyle/>
          <a:p>
            <a:r>
              <a:rPr lang="en-US" altLang="zh-CN" dirty="0" smtClean="0"/>
              <a:t>Example-2: 5G UE-NW Relay to support MC services</a:t>
            </a:r>
            <a:endParaRPr lang="zh-CN" altLang="en-US"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dirty="0" smtClean="0"/>
              <a:t>SI proposal: Study on System enhancement for Mission Critical services in 5GS</a:t>
            </a:r>
            <a:endParaRPr lang="zh-CN" altLang="en-US" sz="2800" dirty="0"/>
          </a:p>
        </p:txBody>
      </p:sp>
      <p:sp>
        <p:nvSpPr>
          <p:cNvPr id="3" name="内容占位符 2"/>
          <p:cNvSpPr>
            <a:spLocks noGrp="1"/>
          </p:cNvSpPr>
          <p:nvPr>
            <p:ph idx="1"/>
          </p:nvPr>
        </p:nvSpPr>
        <p:spPr/>
        <p:txBody>
          <a:bodyPr>
            <a:normAutofit/>
          </a:bodyPr>
          <a:lstStyle/>
          <a:p>
            <a:r>
              <a:rPr lang="en-US" altLang="zh-CN" sz="2400" dirty="0" smtClean="0"/>
              <a:t>In order to support MC services in 5GS comparable to EPS, both </a:t>
            </a:r>
            <a:r>
              <a:rPr lang="en-US" altLang="zh-CN" sz="2400" dirty="0" err="1" smtClean="0"/>
              <a:t>Uu</a:t>
            </a:r>
            <a:r>
              <a:rPr lang="en-US" altLang="zh-CN" sz="2400" dirty="0" smtClean="0"/>
              <a:t> and PC5 based architectures need to be enhanced:</a:t>
            </a:r>
          </a:p>
          <a:p>
            <a:pPr lvl="1"/>
            <a:r>
              <a:rPr lang="en-US" altLang="zh-CN" dirty="0" err="1" smtClean="0"/>
              <a:t>Uu</a:t>
            </a:r>
            <a:r>
              <a:rPr lang="en-US" altLang="zh-CN" dirty="0" smtClean="0"/>
              <a:t> based architecture</a:t>
            </a:r>
          </a:p>
          <a:p>
            <a:pPr lvl="2"/>
            <a:r>
              <a:rPr lang="en-GB" altLang="zh-CN" dirty="0" smtClean="0"/>
              <a:t>Enhancement of 5G MBMS architecture to support mission critical services</a:t>
            </a:r>
          </a:p>
          <a:p>
            <a:pPr lvl="2"/>
            <a:r>
              <a:rPr lang="en-GB" altLang="zh-CN" dirty="0" smtClean="0"/>
              <a:t>Enhancement of </a:t>
            </a:r>
            <a:r>
              <a:rPr lang="en-GB" altLang="zh-CN" dirty="0" err="1" smtClean="0"/>
              <a:t>Uu</a:t>
            </a:r>
            <a:r>
              <a:rPr lang="en-GB" altLang="zh-CN" dirty="0" smtClean="0"/>
              <a:t> based architecture to support mission critical services, e.g. network slicing, 5QI, etc;</a:t>
            </a:r>
          </a:p>
          <a:p>
            <a:pPr lvl="1"/>
            <a:r>
              <a:rPr lang="en-US" altLang="zh-CN" dirty="0" smtClean="0"/>
              <a:t>PC5 based architecture, the following functions need to be supported</a:t>
            </a:r>
          </a:p>
          <a:p>
            <a:pPr lvl="2"/>
            <a:r>
              <a:rPr lang="en-US" altLang="zh-CN" dirty="0" smtClean="0"/>
              <a:t>Direct discovery</a:t>
            </a:r>
          </a:p>
          <a:p>
            <a:pPr lvl="2"/>
            <a:r>
              <a:rPr lang="en-US" altLang="zh-CN" dirty="0" smtClean="0"/>
              <a:t>Direct communication</a:t>
            </a:r>
          </a:p>
          <a:p>
            <a:pPr lvl="2"/>
            <a:r>
              <a:rPr lang="en-US" altLang="zh-CN" dirty="0" smtClean="0"/>
              <a:t>UE-to-Network Relay</a:t>
            </a:r>
          </a:p>
          <a:p>
            <a:pPr lvl="1"/>
            <a:endParaRPr lang="en-US" altLang="zh-CN" dirty="0" smtClean="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en-US" altLang="zh-CN" dirty="0" smtClean="0"/>
              <a:t>Way forward</a:t>
            </a:r>
            <a:endParaRPr lang="zh-CN" altLang="en-US" dirty="0"/>
          </a:p>
        </p:txBody>
      </p:sp>
      <p:sp>
        <p:nvSpPr>
          <p:cNvPr id="3" name="内容占位符 2"/>
          <p:cNvSpPr>
            <a:spLocks noGrp="1"/>
          </p:cNvSpPr>
          <p:nvPr>
            <p:ph idx="1"/>
          </p:nvPr>
        </p:nvSpPr>
        <p:spPr/>
        <p:txBody>
          <a:bodyPr>
            <a:normAutofit/>
          </a:bodyPr>
          <a:lstStyle/>
          <a:p>
            <a:r>
              <a:rPr lang="en-US" altLang="zh-CN" sz="2400" dirty="0" smtClean="0"/>
              <a:t>Proposal 1: </a:t>
            </a:r>
          </a:p>
          <a:p>
            <a:pPr lvl="1"/>
            <a:r>
              <a:rPr lang="en-US" altLang="zh-CN" sz="2000" dirty="0" smtClean="0"/>
              <a:t>SA2 </a:t>
            </a:r>
            <a:r>
              <a:rPr lang="en-US" altLang="zh-CN" sz="2000" dirty="0" smtClean="0">
                <a:solidFill>
                  <a:srgbClr val="FF0000"/>
                </a:solidFill>
              </a:rPr>
              <a:t>discuss and approve </a:t>
            </a:r>
            <a:r>
              <a:rPr lang="en-US" altLang="zh-CN" sz="2000" dirty="0" smtClean="0"/>
              <a:t>the SID proposal and started the 5GS enhancement work to support mission critical services, which majorly contains:</a:t>
            </a:r>
          </a:p>
          <a:p>
            <a:pPr lvl="2"/>
            <a:r>
              <a:rPr lang="en-US" altLang="zh-CN" dirty="0" smtClean="0"/>
              <a:t>Enhancements to PC5 based architecture to support MC services;</a:t>
            </a:r>
          </a:p>
          <a:p>
            <a:pPr lvl="2"/>
            <a:r>
              <a:rPr lang="en-US" altLang="zh-CN" dirty="0" smtClean="0"/>
              <a:t>Enhancements to </a:t>
            </a:r>
            <a:r>
              <a:rPr lang="en-US" altLang="zh-CN" dirty="0" err="1" smtClean="0"/>
              <a:t>Uu</a:t>
            </a:r>
            <a:r>
              <a:rPr lang="en-US" altLang="zh-CN" dirty="0" smtClean="0"/>
              <a:t> based architecture to support MC services, e.g. network slicing;</a:t>
            </a:r>
          </a:p>
          <a:p>
            <a:pPr lvl="2"/>
            <a:r>
              <a:rPr lang="en-US" altLang="zh-CN" dirty="0" smtClean="0"/>
              <a:t>Enhancement to 5GS MBMS architecture to support MC services;</a:t>
            </a:r>
          </a:p>
          <a:p>
            <a:r>
              <a:rPr lang="en-US" altLang="zh-CN" sz="2400" dirty="0" smtClean="0"/>
              <a:t>Proposal 2: </a:t>
            </a:r>
          </a:p>
          <a:p>
            <a:pPr lvl="1"/>
            <a:r>
              <a:rPr lang="en-US" altLang="zh-CN" sz="2000" dirty="0" smtClean="0"/>
              <a:t>How the 5GS is enhanced to support MBMS should be carried out in a separated study;</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kumimoji="1" lang="en-US" altLang="zh-CN" sz="4000" dirty="0" smtClean="0"/>
              <a:t>Thanks!</a:t>
            </a:r>
            <a:endParaRPr kumimoji="1" lang="zh-CN" altLang="en-US" sz="4000" dirty="0"/>
          </a:p>
        </p:txBody>
      </p:sp>
    </p:spTree>
    <p:extLst>
      <p:ext uri="{BB962C8B-B14F-4D97-AF65-F5344CB8AC3E}">
        <p14:creationId xmlns:p14="http://schemas.microsoft.com/office/powerpoint/2010/main" xmlns="" val="317293288"/>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24028</TotalTime>
  <Words>571</Words>
  <Application>Microsoft Office PowerPoint</Application>
  <PresentationFormat>全屏显示(4:3)</PresentationFormat>
  <Paragraphs>44</Paragraphs>
  <Slides>7</Slides>
  <Notes>2</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7</vt:i4>
      </vt:variant>
    </vt:vector>
  </HeadingPairs>
  <TitlesOfParts>
    <vt:vector size="10" baseType="lpstr">
      <vt:lpstr>Office Theme</vt:lpstr>
      <vt:lpstr>Visio</vt:lpstr>
      <vt:lpstr>Picture</vt:lpstr>
      <vt:lpstr> Mission Critical Services Support over 5GS    </vt:lpstr>
      <vt:lpstr>Background-1: MC services discussion at RAN#82 meeting</vt:lpstr>
      <vt:lpstr>Background-2: SA6 SI to support MC services over 5GS</vt:lpstr>
      <vt:lpstr>What is still missing for 5GS to support MC services?</vt:lpstr>
      <vt:lpstr>SI proposal: Study on System enhancement for Mission Critical services in 5GS</vt:lpstr>
      <vt:lpstr>Way forward</vt:lpstr>
      <vt:lpstr>Thanks!</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CATT</cp:lastModifiedBy>
  <cp:revision>702</cp:revision>
  <dcterms:created xsi:type="dcterms:W3CDTF">2008-08-30T09:32:10Z</dcterms:created>
  <dcterms:modified xsi:type="dcterms:W3CDTF">2019-01-15T09:15:51Z</dcterms:modified>
</cp:coreProperties>
</file>