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bin" ContentType="application/vnd.openxmlformats-officedocument.presentationml.printerSettings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63" r:id="rId2"/>
    <p:sldId id="258" r:id="rId3"/>
    <p:sldId id="259" r:id="rId4"/>
    <p:sldId id="261" r:id="rId5"/>
    <p:sldId id="257" r:id="rId6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0" autoAdjust="0"/>
    <p:restoredTop sz="94054" autoAdjust="0"/>
  </p:normalViewPr>
  <p:slideViewPr>
    <p:cSldViewPr>
      <p:cViewPr varScale="1">
        <p:scale>
          <a:sx n="89" d="100"/>
          <a:sy n="89" d="100"/>
        </p:scale>
        <p:origin x="-1488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theme" Target="theme/theme1.xml"/><Relationship Id="rId12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notesMaster" Target="notesMasters/notesMaster1.xml"/><Relationship Id="rId8" Type="http://schemas.openxmlformats.org/officeDocument/2006/relationships/printerSettings" Target="printerSettings/printerSettings1.bin"/><Relationship Id="rId9" Type="http://schemas.openxmlformats.org/officeDocument/2006/relationships/presProps" Target="presProps.xml"/><Relationship Id="rId1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EE14922-5885-4FC1-9C30-B93513CF29DB}" type="datetimeFigureOut">
              <a:rPr kumimoji="1" lang="ja-JP" altLang="en-US" smtClean="0"/>
              <a:t>10/13/15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5ACA49F-3F34-4FD6-A918-BE57FF34F9F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424321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マスター サブタイトルの書式設定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047448-7984-4679-B4A0-4347C6614D62}" type="datetime1">
              <a:rPr kumimoji="1" lang="ja-JP" altLang="en-US" smtClean="0"/>
              <a:t>10/13/15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3AC749-9FAE-40E5-B884-47B309BC993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655094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C4A680-C3EC-4908-9229-FDFC9F6F809A}" type="datetime1">
              <a:rPr kumimoji="1" lang="ja-JP" altLang="en-US" smtClean="0"/>
              <a:t>10/13/15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3AC749-9FAE-40E5-B884-47B309BC993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958487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AE459E-D816-4258-9886-A5B855A1FEE4}" type="datetime1">
              <a:rPr kumimoji="1" lang="ja-JP" altLang="en-US" smtClean="0"/>
              <a:t>10/13/15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3AC749-9FAE-40E5-B884-47B309BC993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220766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CC625B-1276-4A35-9641-95AF8ED24B13}" type="datetime1">
              <a:rPr kumimoji="1" lang="ja-JP" altLang="en-US" smtClean="0"/>
              <a:t>10/13/15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3AC749-9FAE-40E5-B884-47B309BC993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530232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EEAE25-0C0B-4EA4-BD07-AD931FB387D4}" type="datetime1">
              <a:rPr kumimoji="1" lang="ja-JP" altLang="en-US" smtClean="0"/>
              <a:t>10/13/15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3AC749-9FAE-40E5-B884-47B309BC993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843211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E29AE7-F53D-4475-9244-81FCF81DE8B3}" type="datetime1">
              <a:rPr kumimoji="1" lang="ja-JP" altLang="en-US" smtClean="0"/>
              <a:t>10/13/15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3AC749-9FAE-40E5-B884-47B309BC993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560352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9D0182-1D17-413C-BD49-AFB24B576476}" type="datetime1">
              <a:rPr kumimoji="1" lang="ja-JP" altLang="en-US" smtClean="0"/>
              <a:t>10/13/15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3AC749-9FAE-40E5-B884-47B309BC993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912534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09E38A-5886-44BB-A230-5B90D6CACC84}" type="datetime1">
              <a:rPr kumimoji="1" lang="ja-JP" altLang="en-US" smtClean="0"/>
              <a:t>10/13/15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3AC749-9FAE-40E5-B884-47B309BC993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112227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1E2E21-B751-4A6A-A3D5-D309152D288B}" type="datetime1">
              <a:rPr kumimoji="1" lang="ja-JP" altLang="en-US" smtClean="0"/>
              <a:t>10/13/15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3AC749-9FAE-40E5-B884-47B309BC993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469533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CFC845-AE96-4725-BD1A-152955CAB3BB}" type="datetime1">
              <a:rPr kumimoji="1" lang="ja-JP" altLang="en-US" smtClean="0"/>
              <a:t>10/13/15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3AC749-9FAE-40E5-B884-47B309BC993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994988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795BAB-9335-42F6-8F40-E6C4937BFEF2}" type="datetime1">
              <a:rPr kumimoji="1" lang="ja-JP" altLang="en-US" smtClean="0"/>
              <a:t>10/13/15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3AC749-9FAE-40E5-B884-47B309BC993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604198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D8C2A5-448D-4BB1-9068-902C7A15E00D}" type="datetime1">
              <a:rPr kumimoji="1" lang="ja-JP" altLang="en-US" smtClean="0"/>
              <a:t>10/13/15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3AC749-9FAE-40E5-B884-47B309BC993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149274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タイトル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kumimoji="1" lang="en-US" altLang="ja-JP" b="1" dirty="0" smtClean="0"/>
              <a:t>Discussion on when and how to get UE Usage Type at DCN</a:t>
            </a:r>
            <a:endParaRPr kumimoji="1" lang="ja-JP" altLang="en-US" b="1" dirty="0"/>
          </a:p>
        </p:txBody>
      </p:sp>
      <p:sp>
        <p:nvSpPr>
          <p:cNvPr id="6" name="サブタイトル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ja-JP" dirty="0" smtClean="0"/>
              <a:t>Oct</a:t>
            </a:r>
            <a:r>
              <a:rPr kumimoji="1" lang="en-US" altLang="ja-JP" dirty="0" smtClean="0"/>
              <a:t>. 8, 2015</a:t>
            </a:r>
          </a:p>
          <a:p>
            <a:r>
              <a:rPr kumimoji="1" lang="en-US" altLang="ja-JP" dirty="0" smtClean="0"/>
              <a:t>NTT DOCOMO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3AC749-9FAE-40E5-B884-47B309BC993A}" type="slidenum">
              <a:rPr kumimoji="1" lang="ja-JP" altLang="en-US" smtClean="0"/>
              <a:t>1</a:t>
            </a:fld>
            <a:endParaRPr kumimoji="1" lang="ja-JP" altLang="en-US"/>
          </a:p>
        </p:txBody>
      </p:sp>
      <p:sp>
        <p:nvSpPr>
          <p:cNvPr id="7" name="正方形/長方形 6"/>
          <p:cNvSpPr/>
          <p:nvPr/>
        </p:nvSpPr>
        <p:spPr>
          <a:xfrm>
            <a:off x="7159836" y="158491"/>
            <a:ext cx="173351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AU" altLang="ja-JP" sz="2800" dirty="0" smtClean="0"/>
              <a:t>S2-</a:t>
            </a:r>
            <a:r>
              <a:rPr lang="en-AU" altLang="ja-JP" sz="2800" dirty="0" smtClean="0"/>
              <a:t>153373</a:t>
            </a:r>
            <a:endParaRPr lang="ja-JP" altLang="en-US" sz="2800" dirty="0"/>
          </a:p>
        </p:txBody>
      </p:sp>
      <p:sp>
        <p:nvSpPr>
          <p:cNvPr id="8" name="正方形/長方形 7"/>
          <p:cNvSpPr/>
          <p:nvPr/>
        </p:nvSpPr>
        <p:spPr>
          <a:xfrm>
            <a:off x="179512" y="158491"/>
            <a:ext cx="6247608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800" dirty="0" smtClean="0"/>
              <a:t>TSG SA WG2 #111</a:t>
            </a:r>
          </a:p>
          <a:p>
            <a:r>
              <a:rPr lang="en-US" altLang="ja-JP" sz="2800" dirty="0" smtClean="0"/>
              <a:t>Chengdu, P. R. China, 19-23 October 2015</a:t>
            </a:r>
            <a:endParaRPr lang="ja-JP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3766731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ja-JP" b="1" dirty="0" smtClean="0"/>
              <a:t>When should dedicated MME/SGSN get UE Usage Type?</a:t>
            </a:r>
            <a:endParaRPr kumimoji="1" lang="ja-JP" altLang="en-US" b="1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altLang="ja-JP" dirty="0" smtClean="0"/>
              <a:t>For TAU/RAU w/ S-GW change procedure, a dedicated MME/SGSN should know the UE Usage Type </a:t>
            </a:r>
            <a:r>
              <a:rPr lang="en-US" altLang="ja-JP" dirty="0" smtClean="0">
                <a:solidFill>
                  <a:srgbClr val="FF0000"/>
                </a:solidFill>
              </a:rPr>
              <a:t>before establishing new bearers</a:t>
            </a:r>
            <a:r>
              <a:rPr lang="en-US" altLang="ja-JP" dirty="0" smtClean="0"/>
              <a:t>.</a:t>
            </a:r>
          </a:p>
          <a:p>
            <a:pPr lvl="1"/>
            <a:r>
              <a:rPr kumimoji="1" lang="en-US" altLang="ja-JP" dirty="0" smtClean="0"/>
              <a:t>When establishing bearers, a dedicated MME/SGSN needs to know the UE Usage Type value since </a:t>
            </a:r>
            <a:r>
              <a:rPr kumimoji="1" lang="en-US" altLang="ja-JP" dirty="0" smtClean="0">
                <a:solidFill>
                  <a:srgbClr val="FF0000"/>
                </a:solidFill>
              </a:rPr>
              <a:t>it should set its value for the DNS query to retrieve appropriate S-GWs</a:t>
            </a:r>
            <a:r>
              <a:rPr kumimoji="1" lang="en-US" altLang="ja-JP" dirty="0" smtClean="0"/>
              <a:t> for this UE Usage Type.</a:t>
            </a:r>
          </a:p>
          <a:p>
            <a:pPr lvl="1"/>
            <a:r>
              <a:rPr lang="en-US" altLang="ja-JP" dirty="0" smtClean="0"/>
              <a:t>It would be OK for a dedicated MME/SGSN to select an appropriate S-GW from MMEGI/Null-NRI or SGSN Group ID in the redirected TAU/RAU message from RAN in case this dedicated CN accommodates only one UE Usage Type. However, </a:t>
            </a:r>
            <a:r>
              <a:rPr lang="en-US" altLang="ja-JP" dirty="0">
                <a:solidFill>
                  <a:srgbClr val="FF0000"/>
                </a:solidFill>
              </a:rPr>
              <a:t>i</a:t>
            </a:r>
            <a:r>
              <a:rPr lang="en-US" altLang="ja-JP" dirty="0" smtClean="0">
                <a:solidFill>
                  <a:srgbClr val="FF0000"/>
                </a:solidFill>
              </a:rPr>
              <a:t>f several UE Usage Types are mapped into one dedicated CN, this will not </a:t>
            </a:r>
            <a:r>
              <a:rPr lang="en-US" altLang="ja-JP" dirty="0">
                <a:solidFill>
                  <a:srgbClr val="FF0000"/>
                </a:solidFill>
              </a:rPr>
              <a:t>work since DNS query is based on using UE Usage Type</a:t>
            </a:r>
            <a:r>
              <a:rPr lang="en-US" altLang="ja-JP" dirty="0" smtClean="0"/>
              <a:t>.</a:t>
            </a:r>
          </a:p>
          <a:p>
            <a:r>
              <a:rPr kumimoji="1" lang="en-US" altLang="ja-JP" dirty="0" smtClean="0"/>
              <a:t>We need a solution of how the dedicated MME/SGSN get the UE Usage Type </a:t>
            </a:r>
            <a:r>
              <a:rPr kumimoji="1" lang="en-US" altLang="ja-JP" dirty="0" smtClean="0">
                <a:solidFill>
                  <a:srgbClr val="FF0000"/>
                </a:solidFill>
              </a:rPr>
              <a:t>if the </a:t>
            </a:r>
            <a:r>
              <a:rPr kumimoji="1" lang="en-US" altLang="ja-JP" b="1" u="sng" dirty="0" smtClean="0">
                <a:solidFill>
                  <a:srgbClr val="FF0000"/>
                </a:solidFill>
              </a:rPr>
              <a:t>old MME/SGSN </a:t>
            </a:r>
            <a:r>
              <a:rPr kumimoji="1" lang="en-US" altLang="ja-JP" dirty="0" smtClean="0">
                <a:solidFill>
                  <a:srgbClr val="FF0000"/>
                </a:solidFill>
              </a:rPr>
              <a:t>doesn’t support DECOR</a:t>
            </a:r>
            <a:r>
              <a:rPr kumimoji="1" lang="en-US" altLang="ja-JP" dirty="0" smtClean="0"/>
              <a:t>.</a:t>
            </a:r>
          </a:p>
          <a:p>
            <a:pPr lvl="1"/>
            <a:r>
              <a:rPr kumimoji="1" lang="en-US" altLang="ja-JP" dirty="0" smtClean="0"/>
              <a:t>If the old MME/SGSN doesn’t support the DECOR feature, the dedicated MME/SGSN </a:t>
            </a:r>
            <a:r>
              <a:rPr kumimoji="1" lang="en-US" altLang="ja-JP" dirty="0" smtClean="0">
                <a:solidFill>
                  <a:srgbClr val="FF0000"/>
                </a:solidFill>
              </a:rPr>
              <a:t>cannot get the UE Usage Type by the Context Response message</a:t>
            </a:r>
            <a:r>
              <a:rPr kumimoji="1" lang="en-US" altLang="ja-JP" dirty="0" smtClean="0"/>
              <a:t>.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3AC749-9FAE-40E5-B884-47B309BC993A}" type="slidenum">
              <a:rPr kumimoji="1" lang="ja-JP" altLang="en-US" smtClean="0"/>
              <a:t>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8414656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kumimoji="1" lang="en-US" altLang="ja-JP" b="1" dirty="0" smtClean="0"/>
              <a:t>How can dedicated MME/SGSN get UE Usage Type?</a:t>
            </a:r>
            <a:endParaRPr kumimoji="1" lang="ja-JP" altLang="en-US" b="1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ja-JP" dirty="0" smtClean="0"/>
              <a:t>Our</a:t>
            </a:r>
            <a:r>
              <a:rPr kumimoji="1" lang="en-US" altLang="ja-JP" dirty="0" smtClean="0"/>
              <a:t> preference is Alt.1</a:t>
            </a:r>
            <a:r>
              <a:rPr kumimoji="1" lang="en-US" altLang="ja-JP" dirty="0" smtClean="0">
                <a:sym typeface="Wingdings" panose="05000000000000000000" pitchFamily="2" charset="2"/>
              </a:rPr>
              <a:t></a:t>
            </a:r>
          </a:p>
        </p:txBody>
      </p:sp>
      <p:graphicFrame>
        <p:nvGraphicFramePr>
          <p:cNvPr id="4" name="表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70890879"/>
              </p:ext>
            </p:extLst>
          </p:nvPr>
        </p:nvGraphicFramePr>
        <p:xfrm>
          <a:off x="467544" y="2348880"/>
          <a:ext cx="8280921" cy="3296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60307"/>
                <a:gridCol w="2760307"/>
                <a:gridCol w="2760307"/>
              </a:tblGrid>
              <a:tr h="370840">
                <a:tc>
                  <a:txBody>
                    <a:bodyPr/>
                    <a:lstStyle/>
                    <a:p>
                      <a:r>
                        <a:rPr kumimoji="1" lang="en-US" altLang="ja-JP" dirty="0" smtClean="0"/>
                        <a:t>Alternative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 smtClean="0"/>
                        <a:t>Pros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 smtClean="0"/>
                        <a:t>Cons</a:t>
                      </a:r>
                      <a:endParaRPr kumimoji="1" lang="ja-JP" altLang="en-US" dirty="0"/>
                    </a:p>
                  </a:txBody>
                  <a:tcPr/>
                </a:tc>
              </a:tr>
              <a:tr h="14630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dirty="0" smtClean="0"/>
                        <a:t>1. </a:t>
                      </a:r>
                      <a:r>
                        <a:rPr lang="en-US" altLang="ja-JP" dirty="0" smtClean="0"/>
                        <a:t>Redirected messages should include UE Usage Type.</a:t>
                      </a:r>
                      <a:endParaRPr kumimoji="1" lang="ja-JP" altLang="en-US" dirty="0" smtClean="0"/>
                    </a:p>
                  </a:txBody>
                  <a:tcPr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85750" indent="-285750">
                        <a:buFontTx/>
                        <a:buChar char="-"/>
                      </a:pPr>
                      <a:r>
                        <a:rPr kumimoji="1" lang="en-US" altLang="ja-JP" dirty="0" smtClean="0"/>
                        <a:t>No need to perform ULR/ULA to retrieve UE Usage Type.</a:t>
                      </a:r>
                    </a:p>
                  </a:txBody>
                  <a:tcPr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85750" indent="-285750">
                        <a:buFontTx/>
                        <a:buChar char="-"/>
                      </a:pPr>
                      <a:r>
                        <a:rPr kumimoji="1" lang="en-US" altLang="ja-JP" dirty="0" smtClean="0"/>
                        <a:t>Impact</a:t>
                      </a:r>
                      <a:r>
                        <a:rPr kumimoji="1" lang="en-US" altLang="ja-JP" baseline="0" dirty="0" smtClean="0"/>
                        <a:t> on RAN3 specification for S1AP/RANAP.</a:t>
                      </a:r>
                    </a:p>
                    <a:p>
                      <a:pPr marL="285750" indent="-285750">
                        <a:buFontTx/>
                        <a:buChar char="-"/>
                      </a:pPr>
                      <a:r>
                        <a:rPr kumimoji="1" lang="en-US" altLang="ja-JP" baseline="0" dirty="0" smtClean="0"/>
                        <a:t>SA2 needs to slightly modify TS 23.401.</a:t>
                      </a:r>
                    </a:p>
                  </a:txBody>
                  <a:tcPr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630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dirty="0" smtClean="0"/>
                        <a:t>2. Dedicated MME should perform ULR/ULA after Identification/Context </a:t>
                      </a:r>
                      <a:r>
                        <a:rPr kumimoji="1" lang="en-US" altLang="ja-JP" dirty="0" err="1" smtClean="0"/>
                        <a:t>Req</a:t>
                      </a:r>
                      <a:r>
                        <a:rPr kumimoji="1" lang="en-US" altLang="ja-JP" dirty="0" smtClean="0"/>
                        <a:t>/</a:t>
                      </a:r>
                      <a:r>
                        <a:rPr kumimoji="1" lang="en-US" altLang="ja-JP" dirty="0" err="1" smtClean="0"/>
                        <a:t>Resp</a:t>
                      </a:r>
                      <a:r>
                        <a:rPr kumimoji="1" lang="en-US" altLang="ja-JP" dirty="0" smtClean="0"/>
                        <a:t> procedures.</a:t>
                      </a:r>
                    </a:p>
                  </a:txBody>
                  <a:tcP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285750" indent="-285750">
                        <a:buFontTx/>
                        <a:buChar char="-"/>
                      </a:pPr>
                      <a:r>
                        <a:rPr kumimoji="1" lang="en-US" altLang="ja-JP" dirty="0" smtClean="0"/>
                        <a:t>No RAN impact.</a:t>
                      </a:r>
                    </a:p>
                    <a:p>
                      <a:pPr marL="285750" indent="-285750">
                        <a:buFontTx/>
                        <a:buChar char="-"/>
                      </a:pPr>
                      <a:r>
                        <a:rPr kumimoji="1" lang="en-US" altLang="ja-JP" dirty="0" smtClean="0"/>
                        <a:t>No need to modify</a:t>
                      </a:r>
                      <a:r>
                        <a:rPr kumimoji="1" lang="en-US" altLang="ja-JP" baseline="0" dirty="0" smtClean="0"/>
                        <a:t> TS 23.401.</a:t>
                      </a:r>
                    </a:p>
                  </a:txBody>
                  <a:tcP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285750" indent="-285750">
                        <a:buFontTx/>
                        <a:buChar char="-"/>
                      </a:pPr>
                      <a:r>
                        <a:rPr kumimoji="1" lang="en-US" altLang="ja-JP" dirty="0" smtClean="0">
                          <a:solidFill>
                            <a:srgbClr val="FF0000"/>
                          </a:solidFill>
                        </a:rPr>
                        <a:t>Signaling</a:t>
                      </a:r>
                      <a:r>
                        <a:rPr kumimoji="1" lang="en-US" altLang="ja-JP" baseline="0" dirty="0" smtClean="0">
                          <a:solidFill>
                            <a:srgbClr val="FF0000"/>
                          </a:solidFill>
                        </a:rPr>
                        <a:t> for HSS would increase than we expected.</a:t>
                      </a:r>
                    </a:p>
                  </a:txBody>
                  <a:tcP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</a:tbl>
          </a:graphicData>
        </a:graphic>
      </p:graphicFrame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3AC749-9FAE-40E5-B884-47B309BC993A}" type="slidenum">
              <a:rPr kumimoji="1" lang="ja-JP" altLang="en-US" smtClean="0"/>
              <a:t>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142236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kumimoji="1" lang="en-US" altLang="ja-JP" sz="3200" b="1" dirty="0" smtClean="0"/>
              <a:t>Alt.1: Redirected messages should include UE Usage Type.</a:t>
            </a:r>
            <a:endParaRPr kumimoji="1" lang="ja-JP" altLang="en-US" sz="3200" b="1" dirty="0"/>
          </a:p>
        </p:txBody>
      </p:sp>
      <p:sp>
        <p:nvSpPr>
          <p:cNvPr id="70" name="正方形/長方形 69"/>
          <p:cNvSpPr/>
          <p:nvPr/>
        </p:nvSpPr>
        <p:spPr>
          <a:xfrm>
            <a:off x="539552" y="1261687"/>
            <a:ext cx="936104" cy="432048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400" b="1" dirty="0" smtClean="0"/>
              <a:t>UE</a:t>
            </a:r>
            <a:endParaRPr kumimoji="1" lang="ja-JP" altLang="en-US" sz="1400" b="1" dirty="0"/>
          </a:p>
        </p:txBody>
      </p:sp>
      <p:sp>
        <p:nvSpPr>
          <p:cNvPr id="71" name="正方形/長方形 70"/>
          <p:cNvSpPr/>
          <p:nvPr/>
        </p:nvSpPr>
        <p:spPr>
          <a:xfrm>
            <a:off x="1979712" y="1261687"/>
            <a:ext cx="936104" cy="432048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400" b="1" dirty="0" err="1" smtClean="0"/>
              <a:t>eNB</a:t>
            </a:r>
            <a:endParaRPr kumimoji="1" lang="ja-JP" altLang="en-US" sz="1400" b="1" dirty="0"/>
          </a:p>
        </p:txBody>
      </p:sp>
      <p:sp>
        <p:nvSpPr>
          <p:cNvPr id="72" name="正方形/長方形 71"/>
          <p:cNvSpPr/>
          <p:nvPr/>
        </p:nvSpPr>
        <p:spPr>
          <a:xfrm>
            <a:off x="3419872" y="1261687"/>
            <a:ext cx="936104" cy="43204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200" b="1" dirty="0" smtClean="0"/>
              <a:t>Old MME/SGSN</a:t>
            </a:r>
            <a:endParaRPr kumimoji="1" lang="ja-JP" altLang="en-US" sz="1200" b="1" dirty="0"/>
          </a:p>
        </p:txBody>
      </p:sp>
      <p:sp>
        <p:nvSpPr>
          <p:cNvPr id="73" name="正方形/長方形 72"/>
          <p:cNvSpPr/>
          <p:nvPr/>
        </p:nvSpPr>
        <p:spPr>
          <a:xfrm>
            <a:off x="4860032" y="1261687"/>
            <a:ext cx="936104" cy="432048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400" b="1" dirty="0" smtClean="0"/>
              <a:t>new MME</a:t>
            </a:r>
            <a:endParaRPr kumimoji="1" lang="ja-JP" altLang="en-US" sz="1400" b="1" dirty="0"/>
          </a:p>
        </p:txBody>
      </p:sp>
      <p:sp>
        <p:nvSpPr>
          <p:cNvPr id="74" name="正方形/長方形 73"/>
          <p:cNvSpPr/>
          <p:nvPr/>
        </p:nvSpPr>
        <p:spPr>
          <a:xfrm>
            <a:off x="6300192" y="1261687"/>
            <a:ext cx="936104" cy="432048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400" b="1" dirty="0" smtClean="0"/>
              <a:t>Dedicated MME</a:t>
            </a:r>
            <a:endParaRPr kumimoji="1" lang="ja-JP" altLang="en-US" sz="1400" b="1" dirty="0"/>
          </a:p>
        </p:txBody>
      </p:sp>
      <p:sp>
        <p:nvSpPr>
          <p:cNvPr id="75" name="正方形/長方形 74"/>
          <p:cNvSpPr/>
          <p:nvPr/>
        </p:nvSpPr>
        <p:spPr>
          <a:xfrm>
            <a:off x="7740352" y="1261687"/>
            <a:ext cx="936104" cy="432048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400" b="1" dirty="0" smtClean="0"/>
              <a:t>HSS</a:t>
            </a:r>
            <a:endParaRPr kumimoji="1" lang="ja-JP" altLang="en-US" sz="1400" b="1" dirty="0"/>
          </a:p>
        </p:txBody>
      </p:sp>
      <p:cxnSp>
        <p:nvCxnSpPr>
          <p:cNvPr id="76" name="直線コネクタ 75"/>
          <p:cNvCxnSpPr>
            <a:stCxn id="70" idx="2"/>
          </p:cNvCxnSpPr>
          <p:nvPr/>
        </p:nvCxnSpPr>
        <p:spPr>
          <a:xfrm>
            <a:off x="1007604" y="1693734"/>
            <a:ext cx="0" cy="504763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直線コネクタ 76"/>
          <p:cNvCxnSpPr>
            <a:stCxn id="71" idx="2"/>
          </p:cNvCxnSpPr>
          <p:nvPr/>
        </p:nvCxnSpPr>
        <p:spPr>
          <a:xfrm>
            <a:off x="2447764" y="1693734"/>
            <a:ext cx="0" cy="504763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直線コネクタ 77"/>
          <p:cNvCxnSpPr>
            <a:stCxn id="72" idx="2"/>
          </p:cNvCxnSpPr>
          <p:nvPr/>
        </p:nvCxnSpPr>
        <p:spPr>
          <a:xfrm>
            <a:off x="3887924" y="1693734"/>
            <a:ext cx="0" cy="504763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直線コネクタ 78"/>
          <p:cNvCxnSpPr>
            <a:stCxn id="73" idx="2"/>
          </p:cNvCxnSpPr>
          <p:nvPr/>
        </p:nvCxnSpPr>
        <p:spPr>
          <a:xfrm>
            <a:off x="5328084" y="1693734"/>
            <a:ext cx="0" cy="504763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直線コネクタ 79"/>
          <p:cNvCxnSpPr>
            <a:stCxn id="74" idx="2"/>
          </p:cNvCxnSpPr>
          <p:nvPr/>
        </p:nvCxnSpPr>
        <p:spPr>
          <a:xfrm>
            <a:off x="6768244" y="1693734"/>
            <a:ext cx="0" cy="504763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>
            <a:stCxn id="75" idx="2"/>
          </p:cNvCxnSpPr>
          <p:nvPr/>
        </p:nvCxnSpPr>
        <p:spPr>
          <a:xfrm>
            <a:off x="8208404" y="1693734"/>
            <a:ext cx="0" cy="504763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1" name="直線矢印コネクタ 120"/>
          <p:cNvCxnSpPr/>
          <p:nvPr/>
        </p:nvCxnSpPr>
        <p:spPr>
          <a:xfrm>
            <a:off x="1007604" y="1950648"/>
            <a:ext cx="1440160" cy="0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2" name="テキスト ボックス 121"/>
          <p:cNvSpPr txBox="1"/>
          <p:nvPr/>
        </p:nvSpPr>
        <p:spPr>
          <a:xfrm>
            <a:off x="1259632" y="1700808"/>
            <a:ext cx="97526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200" dirty="0" smtClean="0"/>
              <a:t>TAU Request</a:t>
            </a:r>
            <a:endParaRPr kumimoji="1" lang="ja-JP" altLang="en-US" sz="1200" dirty="0"/>
          </a:p>
        </p:txBody>
      </p:sp>
      <p:cxnSp>
        <p:nvCxnSpPr>
          <p:cNvPr id="123" name="直線矢印コネクタ 122"/>
          <p:cNvCxnSpPr/>
          <p:nvPr/>
        </p:nvCxnSpPr>
        <p:spPr>
          <a:xfrm>
            <a:off x="2447764" y="2077750"/>
            <a:ext cx="2880320" cy="0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4" name="テキスト ボックス 123"/>
          <p:cNvSpPr txBox="1"/>
          <p:nvPr/>
        </p:nvSpPr>
        <p:spPr>
          <a:xfrm>
            <a:off x="3444034" y="1827910"/>
            <a:ext cx="97526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200" dirty="0" smtClean="0"/>
              <a:t>TAU Request</a:t>
            </a:r>
            <a:endParaRPr kumimoji="1" lang="ja-JP" altLang="en-US" sz="1200" dirty="0"/>
          </a:p>
        </p:txBody>
      </p:sp>
      <p:cxnSp>
        <p:nvCxnSpPr>
          <p:cNvPr id="131" name="直線矢印コネクタ 130"/>
          <p:cNvCxnSpPr/>
          <p:nvPr/>
        </p:nvCxnSpPr>
        <p:spPr>
          <a:xfrm>
            <a:off x="3887924" y="2304361"/>
            <a:ext cx="1440160" cy="0"/>
          </a:xfrm>
          <a:prstGeom prst="straightConnector1">
            <a:avLst/>
          </a:prstGeom>
          <a:ln w="19050">
            <a:solidFill>
              <a:schemeClr val="tx1"/>
            </a:solidFill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2" name="テキスト ボックス 131"/>
          <p:cNvSpPr txBox="1"/>
          <p:nvPr/>
        </p:nvSpPr>
        <p:spPr>
          <a:xfrm>
            <a:off x="4009228" y="2050846"/>
            <a:ext cx="121084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200" dirty="0" smtClean="0"/>
              <a:t>Context Request</a:t>
            </a:r>
            <a:endParaRPr kumimoji="1" lang="ja-JP" altLang="en-US" sz="1200" dirty="0"/>
          </a:p>
        </p:txBody>
      </p:sp>
      <p:cxnSp>
        <p:nvCxnSpPr>
          <p:cNvPr id="133" name="直線矢印コネクタ 132"/>
          <p:cNvCxnSpPr/>
          <p:nvPr/>
        </p:nvCxnSpPr>
        <p:spPr>
          <a:xfrm>
            <a:off x="3887924" y="2546577"/>
            <a:ext cx="1440160" cy="0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4" name="テキスト ボックス 133"/>
          <p:cNvSpPr txBox="1"/>
          <p:nvPr/>
        </p:nvSpPr>
        <p:spPr>
          <a:xfrm>
            <a:off x="3988133" y="2292897"/>
            <a:ext cx="255082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200" dirty="0" smtClean="0"/>
              <a:t>Context Response (</a:t>
            </a:r>
            <a:r>
              <a:rPr kumimoji="1" lang="en-US" altLang="ja-JP" sz="1200" dirty="0" smtClean="0">
                <a:solidFill>
                  <a:srgbClr val="0070C0"/>
                </a:solidFill>
              </a:rPr>
              <a:t>no UE Usage Type</a:t>
            </a:r>
            <a:r>
              <a:rPr kumimoji="1" lang="en-US" altLang="ja-JP" sz="1200" dirty="0" smtClean="0"/>
              <a:t>)</a:t>
            </a:r>
            <a:endParaRPr kumimoji="1" lang="ja-JP" altLang="en-US" sz="1200" dirty="0"/>
          </a:p>
        </p:txBody>
      </p:sp>
      <p:cxnSp>
        <p:nvCxnSpPr>
          <p:cNvPr id="141" name="直線矢印コネクタ 140"/>
          <p:cNvCxnSpPr/>
          <p:nvPr/>
        </p:nvCxnSpPr>
        <p:spPr>
          <a:xfrm>
            <a:off x="2463916" y="3330640"/>
            <a:ext cx="2865641" cy="0"/>
          </a:xfrm>
          <a:prstGeom prst="straightConnector1">
            <a:avLst/>
          </a:prstGeom>
          <a:ln w="19050">
            <a:solidFill>
              <a:schemeClr val="tx1"/>
            </a:solidFill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2" name="テキスト ボックス 141"/>
          <p:cNvSpPr txBox="1"/>
          <p:nvPr/>
        </p:nvSpPr>
        <p:spPr>
          <a:xfrm>
            <a:off x="1835696" y="3076960"/>
            <a:ext cx="726692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200" dirty="0" smtClean="0"/>
              <a:t>Reroute NAS Message Request (original TAU message, </a:t>
            </a:r>
            <a:r>
              <a:rPr lang="en-US" altLang="ja-JP" sz="1200" dirty="0" smtClean="0">
                <a:solidFill>
                  <a:srgbClr val="0070C0"/>
                </a:solidFill>
              </a:rPr>
              <a:t>MMEGI for Dedicated CN</a:t>
            </a:r>
            <a:r>
              <a:rPr lang="en-US" altLang="ja-JP" sz="1200" dirty="0" smtClean="0"/>
              <a:t>, </a:t>
            </a:r>
            <a:r>
              <a:rPr lang="en-US" altLang="ja-JP" sz="1200" dirty="0" smtClean="0">
                <a:solidFill>
                  <a:srgbClr val="FF0000"/>
                </a:solidFill>
              </a:rPr>
              <a:t>UE Usage Type</a:t>
            </a:r>
            <a:r>
              <a:rPr lang="en-US" altLang="ja-JP" sz="1200" dirty="0" smtClean="0"/>
              <a:t>, Additional GUTI)</a:t>
            </a:r>
            <a:endParaRPr kumimoji="1" lang="ja-JP" altLang="en-US" sz="1200" dirty="0"/>
          </a:p>
        </p:txBody>
      </p:sp>
      <p:cxnSp>
        <p:nvCxnSpPr>
          <p:cNvPr id="143" name="直線矢印コネクタ 142"/>
          <p:cNvCxnSpPr/>
          <p:nvPr/>
        </p:nvCxnSpPr>
        <p:spPr>
          <a:xfrm>
            <a:off x="2447764" y="3562256"/>
            <a:ext cx="4327819" cy="0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4" name="テキスト ボックス 143"/>
          <p:cNvSpPr txBox="1"/>
          <p:nvPr/>
        </p:nvSpPr>
        <p:spPr>
          <a:xfrm>
            <a:off x="2627784" y="3323449"/>
            <a:ext cx="541904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200" dirty="0" smtClean="0"/>
              <a:t>Initial UE message (original </a:t>
            </a:r>
            <a:r>
              <a:rPr kumimoji="1" lang="en-US" altLang="ja-JP" sz="1200" dirty="0" smtClean="0"/>
              <a:t>TAU message, </a:t>
            </a:r>
            <a:r>
              <a:rPr kumimoji="1" lang="en-US" altLang="ja-JP" sz="1200" dirty="0" smtClean="0">
                <a:solidFill>
                  <a:srgbClr val="0070C0"/>
                </a:solidFill>
              </a:rPr>
              <a:t>MMEGI for Dedicated CN</a:t>
            </a:r>
            <a:r>
              <a:rPr kumimoji="1" lang="en-US" altLang="ja-JP" sz="1200" dirty="0" smtClean="0"/>
              <a:t>,</a:t>
            </a:r>
            <a:r>
              <a:rPr kumimoji="1" lang="en-US" altLang="ja-JP" sz="1200" dirty="0" smtClean="0">
                <a:solidFill>
                  <a:srgbClr val="0070C0"/>
                </a:solidFill>
              </a:rPr>
              <a:t> </a:t>
            </a:r>
            <a:r>
              <a:rPr kumimoji="1" lang="en-US" altLang="ja-JP" sz="1200" dirty="0" smtClean="0">
                <a:solidFill>
                  <a:srgbClr val="FF0000"/>
                </a:solidFill>
              </a:rPr>
              <a:t>UE Usage Type</a:t>
            </a:r>
            <a:r>
              <a:rPr kumimoji="1" lang="en-US" altLang="ja-JP" sz="1200" dirty="0" smtClean="0"/>
              <a:t>)</a:t>
            </a:r>
            <a:endParaRPr kumimoji="1" lang="ja-JP" altLang="en-US" sz="1200" dirty="0"/>
          </a:p>
        </p:txBody>
      </p:sp>
      <p:cxnSp>
        <p:nvCxnSpPr>
          <p:cNvPr id="145" name="直線矢印コネクタ 144"/>
          <p:cNvCxnSpPr/>
          <p:nvPr/>
        </p:nvCxnSpPr>
        <p:spPr>
          <a:xfrm>
            <a:off x="5342762" y="2682268"/>
            <a:ext cx="2865641" cy="0"/>
          </a:xfrm>
          <a:prstGeom prst="straightConnector1">
            <a:avLst/>
          </a:prstGeom>
          <a:ln w="19050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6" name="テキスト ボックス 145"/>
          <p:cNvSpPr txBox="1"/>
          <p:nvPr/>
        </p:nvSpPr>
        <p:spPr>
          <a:xfrm>
            <a:off x="5893131" y="2430032"/>
            <a:ext cx="175022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200" dirty="0" smtClean="0">
                <a:solidFill>
                  <a:srgbClr val="0070C0"/>
                </a:solidFill>
              </a:rPr>
              <a:t>Update Location Request</a:t>
            </a:r>
            <a:endParaRPr kumimoji="1" lang="ja-JP" altLang="en-US" sz="1200" dirty="0">
              <a:solidFill>
                <a:srgbClr val="0070C0"/>
              </a:solidFill>
            </a:endParaRPr>
          </a:p>
        </p:txBody>
      </p:sp>
      <p:cxnSp>
        <p:nvCxnSpPr>
          <p:cNvPr id="147" name="直線矢印コネクタ 146"/>
          <p:cNvCxnSpPr/>
          <p:nvPr/>
        </p:nvCxnSpPr>
        <p:spPr>
          <a:xfrm>
            <a:off x="5342762" y="2900152"/>
            <a:ext cx="2865641" cy="0"/>
          </a:xfrm>
          <a:prstGeom prst="straightConnector1">
            <a:avLst/>
          </a:prstGeom>
          <a:ln w="19050">
            <a:solidFill>
              <a:srgbClr val="0070C0"/>
            </a:solidFill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8" name="テキスト ボックス 147"/>
          <p:cNvSpPr txBox="1"/>
          <p:nvPr/>
        </p:nvSpPr>
        <p:spPr>
          <a:xfrm>
            <a:off x="5911212" y="2646472"/>
            <a:ext cx="276377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200" dirty="0" smtClean="0">
                <a:solidFill>
                  <a:srgbClr val="0070C0"/>
                </a:solidFill>
              </a:rPr>
              <a:t>Update Location Answer (UE Usage Type)</a:t>
            </a:r>
            <a:endParaRPr kumimoji="1" lang="ja-JP" altLang="en-US" sz="1200" dirty="0">
              <a:solidFill>
                <a:srgbClr val="0070C0"/>
              </a:solidFill>
            </a:endParaRPr>
          </a:p>
        </p:txBody>
      </p:sp>
      <p:cxnSp>
        <p:nvCxnSpPr>
          <p:cNvPr id="162" name="直線矢印コネクタ 161"/>
          <p:cNvCxnSpPr/>
          <p:nvPr/>
        </p:nvCxnSpPr>
        <p:spPr>
          <a:xfrm>
            <a:off x="3887924" y="3769413"/>
            <a:ext cx="2887659" cy="0"/>
          </a:xfrm>
          <a:prstGeom prst="straightConnector1">
            <a:avLst/>
          </a:prstGeom>
          <a:ln w="19050">
            <a:solidFill>
              <a:schemeClr val="tx1"/>
            </a:solidFill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3" name="テキスト ボックス 162"/>
          <p:cNvSpPr txBox="1"/>
          <p:nvPr/>
        </p:nvSpPr>
        <p:spPr>
          <a:xfrm>
            <a:off x="5426644" y="3530329"/>
            <a:ext cx="121084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200" dirty="0" smtClean="0"/>
              <a:t>Context Request</a:t>
            </a:r>
            <a:endParaRPr kumimoji="1" lang="ja-JP" altLang="en-US" sz="1200" dirty="0"/>
          </a:p>
        </p:txBody>
      </p:sp>
      <p:cxnSp>
        <p:nvCxnSpPr>
          <p:cNvPr id="164" name="直線矢印コネクタ 163"/>
          <p:cNvCxnSpPr/>
          <p:nvPr/>
        </p:nvCxnSpPr>
        <p:spPr>
          <a:xfrm>
            <a:off x="3887924" y="3982308"/>
            <a:ext cx="2880318" cy="0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5" name="テキスト ボックス 164"/>
          <p:cNvSpPr txBox="1"/>
          <p:nvPr/>
        </p:nvSpPr>
        <p:spPr>
          <a:xfrm>
            <a:off x="5405549" y="3728628"/>
            <a:ext cx="255082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200" dirty="0" smtClean="0"/>
              <a:t>Context Response (</a:t>
            </a:r>
            <a:r>
              <a:rPr kumimoji="1" lang="en-US" altLang="ja-JP" sz="1200" dirty="0" smtClean="0">
                <a:solidFill>
                  <a:srgbClr val="0070C0"/>
                </a:solidFill>
              </a:rPr>
              <a:t>no UE Usage Type</a:t>
            </a:r>
            <a:r>
              <a:rPr kumimoji="1" lang="en-US" altLang="ja-JP" sz="1200" dirty="0" smtClean="0"/>
              <a:t>)</a:t>
            </a:r>
            <a:endParaRPr kumimoji="1" lang="ja-JP" altLang="en-US" sz="1200" dirty="0"/>
          </a:p>
        </p:txBody>
      </p:sp>
      <p:cxnSp>
        <p:nvCxnSpPr>
          <p:cNvPr id="166" name="直線矢印コネクタ 165"/>
          <p:cNvCxnSpPr/>
          <p:nvPr/>
        </p:nvCxnSpPr>
        <p:spPr>
          <a:xfrm>
            <a:off x="6768242" y="4231341"/>
            <a:ext cx="1440161" cy="0"/>
          </a:xfrm>
          <a:prstGeom prst="straightConnector1">
            <a:avLst/>
          </a:prstGeom>
          <a:ln w="19050">
            <a:solidFill>
              <a:schemeClr val="bg1">
                <a:lumMod val="75000"/>
              </a:schemeClr>
            </a:solidFill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7" name="テキスト ボックス 166"/>
          <p:cNvSpPr txBox="1"/>
          <p:nvPr/>
        </p:nvSpPr>
        <p:spPr>
          <a:xfrm>
            <a:off x="6638201" y="3979105"/>
            <a:ext cx="175022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200" dirty="0" smtClean="0">
                <a:solidFill>
                  <a:schemeClr val="bg1">
                    <a:lumMod val="65000"/>
                  </a:schemeClr>
                </a:solidFill>
              </a:rPr>
              <a:t>Update Location Request</a:t>
            </a:r>
            <a:endParaRPr kumimoji="1" lang="ja-JP" altLang="en-US" sz="1200" dirty="0">
              <a:solidFill>
                <a:schemeClr val="bg1">
                  <a:lumMod val="65000"/>
                </a:schemeClr>
              </a:solidFill>
            </a:endParaRPr>
          </a:p>
        </p:txBody>
      </p:sp>
      <p:cxnSp>
        <p:nvCxnSpPr>
          <p:cNvPr id="168" name="直線矢印コネクタ 167"/>
          <p:cNvCxnSpPr/>
          <p:nvPr/>
        </p:nvCxnSpPr>
        <p:spPr>
          <a:xfrm>
            <a:off x="6768242" y="4449225"/>
            <a:ext cx="1440161" cy="0"/>
          </a:xfrm>
          <a:prstGeom prst="straightConnector1">
            <a:avLst/>
          </a:prstGeom>
          <a:ln w="19050">
            <a:solidFill>
              <a:schemeClr val="bg1">
                <a:lumMod val="75000"/>
              </a:schemeClr>
            </a:solidFill>
            <a:prstDash val="sysDash"/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9" name="テキスト ボックス 168"/>
          <p:cNvSpPr txBox="1"/>
          <p:nvPr/>
        </p:nvSpPr>
        <p:spPr>
          <a:xfrm>
            <a:off x="6344734" y="4195545"/>
            <a:ext cx="276377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200" dirty="0" smtClean="0">
                <a:solidFill>
                  <a:schemeClr val="bg1">
                    <a:lumMod val="65000"/>
                  </a:schemeClr>
                </a:solidFill>
              </a:rPr>
              <a:t>Update Location Answer (UE Usage Type)</a:t>
            </a:r>
            <a:endParaRPr kumimoji="1" lang="ja-JP" altLang="en-US" sz="1200" dirty="0">
              <a:solidFill>
                <a:schemeClr val="bg1">
                  <a:lumMod val="65000"/>
                </a:schemeClr>
              </a:solidFill>
            </a:endParaRPr>
          </a:p>
        </p:txBody>
      </p:sp>
      <p:cxnSp>
        <p:nvCxnSpPr>
          <p:cNvPr id="104" name="直線矢印コネクタ 95"/>
          <p:cNvCxnSpPr/>
          <p:nvPr/>
        </p:nvCxnSpPr>
        <p:spPr>
          <a:xfrm>
            <a:off x="3887924" y="3088237"/>
            <a:ext cx="1440160" cy="0"/>
          </a:xfrm>
          <a:prstGeom prst="straightConnector1">
            <a:avLst/>
          </a:prstGeom>
          <a:ln w="19050">
            <a:solidFill>
              <a:schemeClr val="tx1"/>
            </a:solidFill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5" name="テキスト ボックス 96"/>
          <p:cNvSpPr txBox="1"/>
          <p:nvPr/>
        </p:nvSpPr>
        <p:spPr>
          <a:xfrm>
            <a:off x="3851920" y="2852936"/>
            <a:ext cx="202614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200" dirty="0" smtClean="0"/>
              <a:t>Context Acknowledge (NACK)</a:t>
            </a:r>
            <a:endParaRPr kumimoji="1" lang="ja-JP" altLang="en-US" sz="1200" dirty="0"/>
          </a:p>
        </p:txBody>
      </p:sp>
      <p:cxnSp>
        <p:nvCxnSpPr>
          <p:cNvPr id="101" name="直線矢印コネクタ 100"/>
          <p:cNvCxnSpPr/>
          <p:nvPr/>
        </p:nvCxnSpPr>
        <p:spPr>
          <a:xfrm>
            <a:off x="6775583" y="5419380"/>
            <a:ext cx="1432821" cy="0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2" name="テキスト ボックス 101"/>
          <p:cNvSpPr txBox="1"/>
          <p:nvPr/>
        </p:nvSpPr>
        <p:spPr>
          <a:xfrm>
            <a:off x="6638201" y="5167144"/>
            <a:ext cx="175022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200" dirty="0" smtClean="0"/>
              <a:t>Update Location Request</a:t>
            </a:r>
            <a:endParaRPr kumimoji="1" lang="ja-JP" altLang="en-US" sz="1200" dirty="0"/>
          </a:p>
        </p:txBody>
      </p:sp>
      <p:cxnSp>
        <p:nvCxnSpPr>
          <p:cNvPr id="103" name="直線矢印コネクタ 102"/>
          <p:cNvCxnSpPr/>
          <p:nvPr/>
        </p:nvCxnSpPr>
        <p:spPr>
          <a:xfrm>
            <a:off x="3887924" y="5654493"/>
            <a:ext cx="4320480" cy="0"/>
          </a:xfrm>
          <a:prstGeom prst="straightConnector1">
            <a:avLst/>
          </a:prstGeom>
          <a:ln w="19050">
            <a:solidFill>
              <a:schemeClr val="tx1"/>
            </a:solidFill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7" name="テキスト ボックス 106"/>
          <p:cNvSpPr txBox="1"/>
          <p:nvPr/>
        </p:nvSpPr>
        <p:spPr>
          <a:xfrm>
            <a:off x="5180330" y="5407869"/>
            <a:ext cx="173566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200" dirty="0" smtClean="0"/>
              <a:t>Cancel Location Request</a:t>
            </a:r>
            <a:endParaRPr kumimoji="1" lang="ja-JP" altLang="en-US" sz="1200" dirty="0"/>
          </a:p>
        </p:txBody>
      </p:sp>
      <p:cxnSp>
        <p:nvCxnSpPr>
          <p:cNvPr id="109" name="直線矢印コネクタ 108"/>
          <p:cNvCxnSpPr/>
          <p:nvPr/>
        </p:nvCxnSpPr>
        <p:spPr>
          <a:xfrm>
            <a:off x="3887924" y="5887224"/>
            <a:ext cx="4320480" cy="0"/>
          </a:xfrm>
          <a:prstGeom prst="straightConnector1">
            <a:avLst/>
          </a:prstGeom>
          <a:ln w="19050">
            <a:solidFill>
              <a:schemeClr val="tx1"/>
            </a:solidFill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0" name="テキスト ボックス 109"/>
          <p:cNvSpPr txBox="1"/>
          <p:nvPr/>
        </p:nvSpPr>
        <p:spPr>
          <a:xfrm>
            <a:off x="5029167" y="5648656"/>
            <a:ext cx="203799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200" dirty="0" smtClean="0"/>
              <a:t>Cancel Location Acknowledge</a:t>
            </a:r>
            <a:endParaRPr kumimoji="1" lang="ja-JP" altLang="en-US" sz="1200" dirty="0"/>
          </a:p>
        </p:txBody>
      </p:sp>
      <p:cxnSp>
        <p:nvCxnSpPr>
          <p:cNvPr id="125" name="直線矢印コネクタ 124"/>
          <p:cNvCxnSpPr/>
          <p:nvPr/>
        </p:nvCxnSpPr>
        <p:spPr>
          <a:xfrm>
            <a:off x="6775583" y="6123214"/>
            <a:ext cx="1432821" cy="0"/>
          </a:xfrm>
          <a:prstGeom prst="straightConnector1">
            <a:avLst/>
          </a:prstGeom>
          <a:ln w="19050">
            <a:solidFill>
              <a:schemeClr val="tx1"/>
            </a:solidFill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6" name="テキスト ボックス 125"/>
          <p:cNvSpPr txBox="1"/>
          <p:nvPr/>
        </p:nvSpPr>
        <p:spPr>
          <a:xfrm>
            <a:off x="6674365" y="5869534"/>
            <a:ext cx="171405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200" dirty="0" smtClean="0"/>
              <a:t>Update Location Answer</a:t>
            </a:r>
            <a:endParaRPr kumimoji="1" lang="ja-JP" altLang="en-US" sz="1200" dirty="0"/>
          </a:p>
        </p:txBody>
      </p:sp>
      <p:sp>
        <p:nvSpPr>
          <p:cNvPr id="127" name="角丸四角形 126"/>
          <p:cNvSpPr/>
          <p:nvPr/>
        </p:nvSpPr>
        <p:spPr>
          <a:xfrm>
            <a:off x="5910794" y="4941168"/>
            <a:ext cx="1685542" cy="216024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ja-JP" sz="1200" dirty="0">
                <a:solidFill>
                  <a:srgbClr val="FF0000"/>
                </a:solidFill>
              </a:rPr>
              <a:t>b</a:t>
            </a:r>
            <a:r>
              <a:rPr lang="en-US" altLang="ja-JP" sz="1200" dirty="0" smtClean="0">
                <a:solidFill>
                  <a:srgbClr val="FF0000"/>
                </a:solidFill>
              </a:rPr>
              <a:t>earer </a:t>
            </a:r>
            <a:r>
              <a:rPr lang="en-US" altLang="ja-JP" sz="1200" dirty="0" err="1" smtClean="0">
                <a:solidFill>
                  <a:srgbClr val="FF0000"/>
                </a:solidFill>
              </a:rPr>
              <a:t>estb</a:t>
            </a:r>
            <a:r>
              <a:rPr lang="en-US" altLang="ja-JP" sz="1200" dirty="0" smtClean="0">
                <a:solidFill>
                  <a:srgbClr val="FF0000"/>
                </a:solidFill>
              </a:rPr>
              <a:t>.</a:t>
            </a:r>
            <a:endParaRPr kumimoji="1" lang="ja-JP" altLang="en-US" sz="1200" dirty="0">
              <a:solidFill>
                <a:srgbClr val="FF0000"/>
              </a:solidFill>
            </a:endParaRPr>
          </a:p>
        </p:txBody>
      </p:sp>
      <p:cxnSp>
        <p:nvCxnSpPr>
          <p:cNvPr id="128" name="直線矢印コネクタ 127"/>
          <p:cNvCxnSpPr/>
          <p:nvPr/>
        </p:nvCxnSpPr>
        <p:spPr>
          <a:xfrm>
            <a:off x="1043608" y="6555944"/>
            <a:ext cx="5709957" cy="0"/>
          </a:xfrm>
          <a:prstGeom prst="straightConnector1">
            <a:avLst/>
          </a:prstGeom>
          <a:ln w="19050">
            <a:solidFill>
              <a:schemeClr val="tx1"/>
            </a:solidFill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9" name="テキスト ボックス 138"/>
          <p:cNvSpPr txBox="1"/>
          <p:nvPr/>
        </p:nvSpPr>
        <p:spPr>
          <a:xfrm>
            <a:off x="2521036" y="6309320"/>
            <a:ext cx="89883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200" dirty="0" smtClean="0"/>
              <a:t>TAU Accept</a:t>
            </a:r>
            <a:endParaRPr kumimoji="1" lang="ja-JP" altLang="en-US" sz="1200" dirty="0"/>
          </a:p>
        </p:txBody>
      </p:sp>
      <p:cxnSp>
        <p:nvCxnSpPr>
          <p:cNvPr id="151" name="直線矢印コネクタ 150"/>
          <p:cNvCxnSpPr/>
          <p:nvPr/>
        </p:nvCxnSpPr>
        <p:spPr>
          <a:xfrm>
            <a:off x="1007604" y="4597775"/>
            <a:ext cx="7200800" cy="0"/>
          </a:xfrm>
          <a:prstGeom prst="straightConnector1">
            <a:avLst/>
          </a:prstGeom>
          <a:ln w="19050">
            <a:solidFill>
              <a:schemeClr val="tx1"/>
            </a:solidFill>
            <a:prstDash val="sysDash"/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2" name="テキスト ボックス 151"/>
          <p:cNvSpPr txBox="1"/>
          <p:nvPr/>
        </p:nvSpPr>
        <p:spPr>
          <a:xfrm>
            <a:off x="1575217" y="4356988"/>
            <a:ext cx="174509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200" dirty="0" smtClean="0"/>
              <a:t>Authentication / Security</a:t>
            </a:r>
            <a:endParaRPr kumimoji="1" lang="ja-JP" altLang="en-US" sz="1200" dirty="0"/>
          </a:p>
        </p:txBody>
      </p:sp>
      <p:cxnSp>
        <p:nvCxnSpPr>
          <p:cNvPr id="153" name="直線矢印コネクタ 152"/>
          <p:cNvCxnSpPr/>
          <p:nvPr/>
        </p:nvCxnSpPr>
        <p:spPr>
          <a:xfrm>
            <a:off x="3887924" y="4843861"/>
            <a:ext cx="2880318" cy="0"/>
          </a:xfrm>
          <a:prstGeom prst="straightConnector1">
            <a:avLst/>
          </a:prstGeom>
          <a:ln w="19050">
            <a:solidFill>
              <a:schemeClr val="tx1"/>
            </a:solidFill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4" name="テキスト ボックス 153"/>
          <p:cNvSpPr txBox="1"/>
          <p:nvPr/>
        </p:nvSpPr>
        <p:spPr>
          <a:xfrm>
            <a:off x="5292080" y="4581128"/>
            <a:ext cx="154362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200" dirty="0" smtClean="0"/>
              <a:t>Context Acknowledge</a:t>
            </a:r>
            <a:endParaRPr kumimoji="1" lang="ja-JP" altLang="en-US" sz="1200" dirty="0"/>
          </a:p>
        </p:txBody>
      </p:sp>
      <p:sp>
        <p:nvSpPr>
          <p:cNvPr id="155" name="角丸四角形 154"/>
          <p:cNvSpPr/>
          <p:nvPr/>
        </p:nvSpPr>
        <p:spPr>
          <a:xfrm>
            <a:off x="3059832" y="6110529"/>
            <a:ext cx="1685542" cy="216024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ja-JP" sz="1200" dirty="0"/>
              <a:t>b</a:t>
            </a:r>
            <a:r>
              <a:rPr lang="en-US" altLang="ja-JP" sz="1200" dirty="0" smtClean="0"/>
              <a:t>earer deletion</a:t>
            </a:r>
            <a:endParaRPr kumimoji="1" lang="ja-JP" altLang="en-US" sz="1200" dirty="0"/>
          </a:p>
        </p:txBody>
      </p:sp>
      <p:sp>
        <p:nvSpPr>
          <p:cNvPr id="157" name="角丸四角形吹き出し 156"/>
          <p:cNvSpPr/>
          <p:nvPr/>
        </p:nvSpPr>
        <p:spPr>
          <a:xfrm>
            <a:off x="107504" y="4829078"/>
            <a:ext cx="3456384" cy="1036533"/>
          </a:xfrm>
          <a:prstGeom prst="wedgeRoundRectCallout">
            <a:avLst>
              <a:gd name="adj1" fmla="val 25017"/>
              <a:gd name="adj2" fmla="val -193525"/>
              <a:gd name="adj3" fmla="val 16667"/>
            </a:avLst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en-US" altLang="ja-JP" sz="1050" b="1" dirty="0" smtClean="0"/>
              <a:t>For TAU/RAU procedure,  the new MME/SGSN should include UE Usage Type in Reroute NAS Message Request and RAN node should also forward this UE Usage Type </a:t>
            </a:r>
            <a:r>
              <a:rPr lang="en-US" altLang="ja-JP" sz="1050" b="1" dirty="0" smtClean="0"/>
              <a:t>to a dedicated MME/SGSN so that </a:t>
            </a:r>
            <a:r>
              <a:rPr kumimoji="1" lang="en-US" altLang="ja-JP" sz="1050" b="1" dirty="0" smtClean="0"/>
              <a:t>it can select an appropriate S-GW for the UE Usage Type.</a:t>
            </a:r>
          </a:p>
          <a:p>
            <a:r>
              <a:rPr lang="en-US" altLang="ja-JP" sz="1050" b="1" dirty="0" smtClean="0"/>
              <a:t>(This can also be applied to Attach procedure.)</a:t>
            </a:r>
            <a:endParaRPr kumimoji="1" lang="en-US" altLang="ja-JP" sz="1050" b="1" dirty="0" smtClean="0"/>
          </a:p>
        </p:txBody>
      </p:sp>
      <p:sp>
        <p:nvSpPr>
          <p:cNvPr id="3" name="スライド番号プレースホルダー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3AC749-9FAE-40E5-B884-47B309BC993A}" type="slidenum">
              <a:rPr kumimoji="1" lang="ja-JP" altLang="en-US" smtClean="0"/>
              <a:t>4</a:t>
            </a:fld>
            <a:endParaRPr kumimoji="1" lang="ja-JP" altLang="en-US"/>
          </a:p>
        </p:txBody>
      </p:sp>
      <p:sp>
        <p:nvSpPr>
          <p:cNvPr id="7" name="TextBox 6"/>
          <p:cNvSpPr txBox="1"/>
          <p:nvPr/>
        </p:nvSpPr>
        <p:spPr>
          <a:xfrm>
            <a:off x="3059832" y="4005064"/>
            <a:ext cx="1872208" cy="600164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kumimoji="1" lang="en-US" altLang="ja-JP" sz="1100" u="sng" dirty="0" smtClean="0"/>
              <a:t>Old MME </a:t>
            </a:r>
            <a:r>
              <a:rPr kumimoji="1" lang="en-US" altLang="ja-JP" sz="1100" dirty="0" smtClean="0"/>
              <a:t>does not support Decor and hence cannot provide UE Usage Type</a:t>
            </a:r>
            <a:endParaRPr kumimoji="1" lang="ja-JP" altLang="en-US" sz="1100" dirty="0"/>
          </a:p>
        </p:txBody>
      </p:sp>
      <p:cxnSp>
        <p:nvCxnSpPr>
          <p:cNvPr id="9" name="Straight Arrow Connector 8"/>
          <p:cNvCxnSpPr>
            <a:stCxn id="7" idx="3"/>
          </p:cNvCxnSpPr>
          <p:nvPr/>
        </p:nvCxnSpPr>
        <p:spPr>
          <a:xfrm flipV="1">
            <a:off x="4932040" y="4005064"/>
            <a:ext cx="1584176" cy="300082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8751235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角丸四角形 5"/>
          <p:cNvSpPr/>
          <p:nvPr/>
        </p:nvSpPr>
        <p:spPr>
          <a:xfrm>
            <a:off x="6344734" y="4033059"/>
            <a:ext cx="2763770" cy="489860"/>
          </a:xfrm>
          <a:prstGeom prst="round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kumimoji="1" lang="en-US" altLang="ja-JP" sz="3200" b="1" dirty="0" smtClean="0"/>
              <a:t>Alt.2</a:t>
            </a:r>
            <a:r>
              <a:rPr lang="en-US" altLang="ja-JP" sz="3200" b="1" dirty="0"/>
              <a:t>: Dedicated MME should perform ULR/ULA after Context </a:t>
            </a:r>
            <a:r>
              <a:rPr lang="en-US" altLang="ja-JP" sz="3200" b="1" dirty="0" err="1"/>
              <a:t>Req</a:t>
            </a:r>
            <a:r>
              <a:rPr lang="en-US" altLang="ja-JP" sz="3200" b="1" dirty="0"/>
              <a:t>/</a:t>
            </a:r>
            <a:r>
              <a:rPr lang="en-US" altLang="ja-JP" sz="3200" b="1" dirty="0" err="1"/>
              <a:t>Resp</a:t>
            </a:r>
            <a:r>
              <a:rPr lang="en-US" altLang="ja-JP" sz="3200" b="1" dirty="0"/>
              <a:t> procedure</a:t>
            </a:r>
            <a:r>
              <a:rPr lang="en-US" altLang="ja-JP" sz="3200" b="1" dirty="0" smtClean="0"/>
              <a:t>.</a:t>
            </a:r>
            <a:endParaRPr kumimoji="1" lang="ja-JP" altLang="en-US" sz="3200" b="1" dirty="0"/>
          </a:p>
        </p:txBody>
      </p:sp>
      <p:sp>
        <p:nvSpPr>
          <p:cNvPr id="70" name="正方形/長方形 69"/>
          <p:cNvSpPr/>
          <p:nvPr/>
        </p:nvSpPr>
        <p:spPr>
          <a:xfrm>
            <a:off x="539552" y="1261687"/>
            <a:ext cx="936104" cy="432048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400" b="1" dirty="0" smtClean="0"/>
              <a:t>UE</a:t>
            </a:r>
            <a:endParaRPr kumimoji="1" lang="ja-JP" altLang="en-US" sz="1400" b="1" dirty="0"/>
          </a:p>
        </p:txBody>
      </p:sp>
      <p:sp>
        <p:nvSpPr>
          <p:cNvPr id="71" name="正方形/長方形 70"/>
          <p:cNvSpPr/>
          <p:nvPr/>
        </p:nvSpPr>
        <p:spPr>
          <a:xfrm>
            <a:off x="1979712" y="1261687"/>
            <a:ext cx="936104" cy="432048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400" b="1" dirty="0" err="1" smtClean="0"/>
              <a:t>eNB</a:t>
            </a:r>
            <a:endParaRPr kumimoji="1" lang="ja-JP" altLang="en-US" sz="1400" b="1" dirty="0"/>
          </a:p>
        </p:txBody>
      </p:sp>
      <p:sp>
        <p:nvSpPr>
          <p:cNvPr id="72" name="正方形/長方形 71"/>
          <p:cNvSpPr/>
          <p:nvPr/>
        </p:nvSpPr>
        <p:spPr>
          <a:xfrm>
            <a:off x="3419872" y="1261687"/>
            <a:ext cx="936104" cy="43204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200" b="1" dirty="0" smtClean="0"/>
              <a:t>Old MME/SGSN</a:t>
            </a:r>
            <a:endParaRPr kumimoji="1" lang="ja-JP" altLang="en-US" sz="1200" b="1" dirty="0"/>
          </a:p>
        </p:txBody>
      </p:sp>
      <p:sp>
        <p:nvSpPr>
          <p:cNvPr id="73" name="正方形/長方形 72"/>
          <p:cNvSpPr/>
          <p:nvPr/>
        </p:nvSpPr>
        <p:spPr>
          <a:xfrm>
            <a:off x="4860032" y="1261687"/>
            <a:ext cx="936104" cy="432048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400" b="1" dirty="0" smtClean="0"/>
              <a:t>new MME</a:t>
            </a:r>
            <a:endParaRPr kumimoji="1" lang="ja-JP" altLang="en-US" sz="1400" b="1" dirty="0"/>
          </a:p>
        </p:txBody>
      </p:sp>
      <p:sp>
        <p:nvSpPr>
          <p:cNvPr id="74" name="正方形/長方形 73"/>
          <p:cNvSpPr/>
          <p:nvPr/>
        </p:nvSpPr>
        <p:spPr>
          <a:xfrm>
            <a:off x="6300192" y="1261687"/>
            <a:ext cx="936104" cy="432048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400" b="1" dirty="0" smtClean="0"/>
              <a:t>Dedicated MME</a:t>
            </a:r>
            <a:endParaRPr kumimoji="1" lang="ja-JP" altLang="en-US" sz="1400" b="1" dirty="0"/>
          </a:p>
        </p:txBody>
      </p:sp>
      <p:sp>
        <p:nvSpPr>
          <p:cNvPr id="75" name="正方形/長方形 74"/>
          <p:cNvSpPr/>
          <p:nvPr/>
        </p:nvSpPr>
        <p:spPr>
          <a:xfrm>
            <a:off x="7740352" y="1261687"/>
            <a:ext cx="936104" cy="432048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400" b="1" dirty="0" smtClean="0"/>
              <a:t>HSS</a:t>
            </a:r>
            <a:endParaRPr kumimoji="1" lang="ja-JP" altLang="en-US" sz="1400" b="1" dirty="0"/>
          </a:p>
        </p:txBody>
      </p:sp>
      <p:cxnSp>
        <p:nvCxnSpPr>
          <p:cNvPr id="76" name="直線コネクタ 75"/>
          <p:cNvCxnSpPr>
            <a:stCxn id="70" idx="2"/>
          </p:cNvCxnSpPr>
          <p:nvPr/>
        </p:nvCxnSpPr>
        <p:spPr>
          <a:xfrm>
            <a:off x="1007604" y="1693734"/>
            <a:ext cx="0" cy="504763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直線コネクタ 76"/>
          <p:cNvCxnSpPr>
            <a:stCxn id="71" idx="2"/>
          </p:cNvCxnSpPr>
          <p:nvPr/>
        </p:nvCxnSpPr>
        <p:spPr>
          <a:xfrm>
            <a:off x="2447764" y="1693734"/>
            <a:ext cx="0" cy="504763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直線コネクタ 77"/>
          <p:cNvCxnSpPr>
            <a:stCxn id="72" idx="2"/>
          </p:cNvCxnSpPr>
          <p:nvPr/>
        </p:nvCxnSpPr>
        <p:spPr>
          <a:xfrm>
            <a:off x="3887924" y="1693734"/>
            <a:ext cx="0" cy="504763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直線コネクタ 78"/>
          <p:cNvCxnSpPr>
            <a:stCxn id="73" idx="2"/>
          </p:cNvCxnSpPr>
          <p:nvPr/>
        </p:nvCxnSpPr>
        <p:spPr>
          <a:xfrm>
            <a:off x="5328084" y="1693734"/>
            <a:ext cx="0" cy="504763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直線コネクタ 79"/>
          <p:cNvCxnSpPr>
            <a:stCxn id="74" idx="2"/>
          </p:cNvCxnSpPr>
          <p:nvPr/>
        </p:nvCxnSpPr>
        <p:spPr>
          <a:xfrm>
            <a:off x="6768244" y="1693734"/>
            <a:ext cx="0" cy="504763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>
            <a:stCxn id="75" idx="2"/>
          </p:cNvCxnSpPr>
          <p:nvPr/>
        </p:nvCxnSpPr>
        <p:spPr>
          <a:xfrm>
            <a:off x="8208404" y="1693734"/>
            <a:ext cx="0" cy="504763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1" name="直線矢印コネクタ 120"/>
          <p:cNvCxnSpPr/>
          <p:nvPr/>
        </p:nvCxnSpPr>
        <p:spPr>
          <a:xfrm>
            <a:off x="1007604" y="1950648"/>
            <a:ext cx="1440160" cy="0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2" name="テキスト ボックス 121"/>
          <p:cNvSpPr txBox="1"/>
          <p:nvPr/>
        </p:nvSpPr>
        <p:spPr>
          <a:xfrm>
            <a:off x="1259632" y="1700808"/>
            <a:ext cx="97526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200" dirty="0" smtClean="0"/>
              <a:t>TAU Request</a:t>
            </a:r>
            <a:endParaRPr kumimoji="1" lang="ja-JP" altLang="en-US" sz="1200" dirty="0"/>
          </a:p>
        </p:txBody>
      </p:sp>
      <p:cxnSp>
        <p:nvCxnSpPr>
          <p:cNvPr id="123" name="直線矢印コネクタ 122"/>
          <p:cNvCxnSpPr/>
          <p:nvPr/>
        </p:nvCxnSpPr>
        <p:spPr>
          <a:xfrm>
            <a:off x="2447764" y="2077750"/>
            <a:ext cx="2880320" cy="0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4" name="テキスト ボックス 123"/>
          <p:cNvSpPr txBox="1"/>
          <p:nvPr/>
        </p:nvSpPr>
        <p:spPr>
          <a:xfrm>
            <a:off x="3444034" y="1827910"/>
            <a:ext cx="97526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200" dirty="0" smtClean="0"/>
              <a:t>TAU Request</a:t>
            </a:r>
            <a:endParaRPr kumimoji="1" lang="ja-JP" altLang="en-US" sz="1200" dirty="0"/>
          </a:p>
        </p:txBody>
      </p:sp>
      <p:cxnSp>
        <p:nvCxnSpPr>
          <p:cNvPr id="131" name="直線矢印コネクタ 130"/>
          <p:cNvCxnSpPr/>
          <p:nvPr/>
        </p:nvCxnSpPr>
        <p:spPr>
          <a:xfrm>
            <a:off x="3887924" y="2304361"/>
            <a:ext cx="1440160" cy="0"/>
          </a:xfrm>
          <a:prstGeom prst="straightConnector1">
            <a:avLst/>
          </a:prstGeom>
          <a:ln w="19050">
            <a:solidFill>
              <a:schemeClr val="tx1"/>
            </a:solidFill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2" name="テキスト ボックス 131"/>
          <p:cNvSpPr txBox="1"/>
          <p:nvPr/>
        </p:nvSpPr>
        <p:spPr>
          <a:xfrm>
            <a:off x="4009228" y="2050846"/>
            <a:ext cx="121084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200" dirty="0" smtClean="0"/>
              <a:t>Context Request</a:t>
            </a:r>
            <a:endParaRPr kumimoji="1" lang="ja-JP" altLang="en-US" sz="1200" dirty="0"/>
          </a:p>
        </p:txBody>
      </p:sp>
      <p:cxnSp>
        <p:nvCxnSpPr>
          <p:cNvPr id="133" name="直線矢印コネクタ 132"/>
          <p:cNvCxnSpPr/>
          <p:nvPr/>
        </p:nvCxnSpPr>
        <p:spPr>
          <a:xfrm>
            <a:off x="3887924" y="2546577"/>
            <a:ext cx="1440160" cy="0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4" name="テキスト ボックス 133"/>
          <p:cNvSpPr txBox="1"/>
          <p:nvPr/>
        </p:nvSpPr>
        <p:spPr>
          <a:xfrm>
            <a:off x="3988133" y="2292897"/>
            <a:ext cx="255082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200" dirty="0" smtClean="0"/>
              <a:t>Context Response (</a:t>
            </a:r>
            <a:r>
              <a:rPr kumimoji="1" lang="en-US" altLang="ja-JP" sz="1200" dirty="0" smtClean="0">
                <a:solidFill>
                  <a:srgbClr val="0070C0"/>
                </a:solidFill>
              </a:rPr>
              <a:t>no UE Usage Type</a:t>
            </a:r>
            <a:r>
              <a:rPr kumimoji="1" lang="en-US" altLang="ja-JP" sz="1200" dirty="0" smtClean="0"/>
              <a:t>)</a:t>
            </a:r>
            <a:endParaRPr kumimoji="1" lang="ja-JP" altLang="en-US" sz="1200" dirty="0"/>
          </a:p>
        </p:txBody>
      </p:sp>
      <p:cxnSp>
        <p:nvCxnSpPr>
          <p:cNvPr id="141" name="直線矢印コネクタ 140"/>
          <p:cNvCxnSpPr/>
          <p:nvPr/>
        </p:nvCxnSpPr>
        <p:spPr>
          <a:xfrm>
            <a:off x="2463916" y="3330640"/>
            <a:ext cx="2865641" cy="0"/>
          </a:xfrm>
          <a:prstGeom prst="straightConnector1">
            <a:avLst/>
          </a:prstGeom>
          <a:ln w="19050">
            <a:solidFill>
              <a:schemeClr val="tx1"/>
            </a:solidFill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2" name="テキスト ボックス 141"/>
          <p:cNvSpPr txBox="1"/>
          <p:nvPr/>
        </p:nvSpPr>
        <p:spPr>
          <a:xfrm>
            <a:off x="2483768" y="3076960"/>
            <a:ext cx="626722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200" dirty="0" smtClean="0"/>
              <a:t>Reroute NAS Message Request (original TAU message, </a:t>
            </a:r>
            <a:r>
              <a:rPr lang="en-US" altLang="ja-JP" sz="1200" dirty="0" smtClean="0">
                <a:solidFill>
                  <a:srgbClr val="0070C0"/>
                </a:solidFill>
              </a:rPr>
              <a:t>MMEGI for Dedicated CN</a:t>
            </a:r>
            <a:r>
              <a:rPr lang="en-US" altLang="ja-JP" sz="1200" dirty="0" smtClean="0"/>
              <a:t>, Additional GUTI)</a:t>
            </a:r>
            <a:endParaRPr kumimoji="1" lang="ja-JP" altLang="en-US" sz="1200" dirty="0"/>
          </a:p>
        </p:txBody>
      </p:sp>
      <p:cxnSp>
        <p:nvCxnSpPr>
          <p:cNvPr id="143" name="直線矢印コネクタ 142"/>
          <p:cNvCxnSpPr/>
          <p:nvPr/>
        </p:nvCxnSpPr>
        <p:spPr>
          <a:xfrm>
            <a:off x="2447764" y="3562256"/>
            <a:ext cx="4327819" cy="0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4" name="テキスト ボックス 143"/>
          <p:cNvSpPr txBox="1"/>
          <p:nvPr/>
        </p:nvSpPr>
        <p:spPr>
          <a:xfrm>
            <a:off x="3268651" y="3323449"/>
            <a:ext cx="443185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200" dirty="0" smtClean="0"/>
              <a:t>Initial UE message (original </a:t>
            </a:r>
            <a:r>
              <a:rPr kumimoji="1" lang="en-US" altLang="ja-JP" sz="1200" dirty="0" smtClean="0"/>
              <a:t>TAU message, </a:t>
            </a:r>
            <a:r>
              <a:rPr kumimoji="1" lang="en-US" altLang="ja-JP" sz="1200" dirty="0" smtClean="0">
                <a:solidFill>
                  <a:srgbClr val="0070C0"/>
                </a:solidFill>
              </a:rPr>
              <a:t>MMEGI for Dedicated CN</a:t>
            </a:r>
            <a:r>
              <a:rPr kumimoji="1" lang="en-US" altLang="ja-JP" sz="1200" dirty="0" smtClean="0"/>
              <a:t>)</a:t>
            </a:r>
            <a:endParaRPr kumimoji="1" lang="ja-JP" altLang="en-US" sz="1200" dirty="0"/>
          </a:p>
        </p:txBody>
      </p:sp>
      <p:cxnSp>
        <p:nvCxnSpPr>
          <p:cNvPr id="145" name="直線矢印コネクタ 144"/>
          <p:cNvCxnSpPr/>
          <p:nvPr/>
        </p:nvCxnSpPr>
        <p:spPr>
          <a:xfrm>
            <a:off x="5342762" y="2682268"/>
            <a:ext cx="2865641" cy="0"/>
          </a:xfrm>
          <a:prstGeom prst="straightConnector1">
            <a:avLst/>
          </a:prstGeom>
          <a:ln w="19050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6" name="テキスト ボックス 145"/>
          <p:cNvSpPr txBox="1"/>
          <p:nvPr/>
        </p:nvSpPr>
        <p:spPr>
          <a:xfrm>
            <a:off x="5893131" y="2430032"/>
            <a:ext cx="175022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200" dirty="0" smtClean="0">
                <a:solidFill>
                  <a:srgbClr val="0070C0"/>
                </a:solidFill>
              </a:rPr>
              <a:t>Update Location Request</a:t>
            </a:r>
            <a:endParaRPr kumimoji="1" lang="ja-JP" altLang="en-US" sz="1200" dirty="0">
              <a:solidFill>
                <a:srgbClr val="0070C0"/>
              </a:solidFill>
            </a:endParaRPr>
          </a:p>
        </p:txBody>
      </p:sp>
      <p:cxnSp>
        <p:nvCxnSpPr>
          <p:cNvPr id="147" name="直線矢印コネクタ 146"/>
          <p:cNvCxnSpPr/>
          <p:nvPr/>
        </p:nvCxnSpPr>
        <p:spPr>
          <a:xfrm>
            <a:off x="5342762" y="2900152"/>
            <a:ext cx="2865641" cy="0"/>
          </a:xfrm>
          <a:prstGeom prst="straightConnector1">
            <a:avLst/>
          </a:prstGeom>
          <a:ln w="19050">
            <a:solidFill>
              <a:srgbClr val="0070C0"/>
            </a:solidFill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8" name="テキスト ボックス 147"/>
          <p:cNvSpPr txBox="1"/>
          <p:nvPr/>
        </p:nvSpPr>
        <p:spPr>
          <a:xfrm>
            <a:off x="5911212" y="2646472"/>
            <a:ext cx="276377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200" dirty="0" smtClean="0">
                <a:solidFill>
                  <a:srgbClr val="0070C0"/>
                </a:solidFill>
              </a:rPr>
              <a:t>Update Location Answer (UE Usage Type)</a:t>
            </a:r>
            <a:endParaRPr kumimoji="1" lang="ja-JP" altLang="en-US" sz="1200" dirty="0">
              <a:solidFill>
                <a:srgbClr val="0070C0"/>
              </a:solidFill>
            </a:endParaRPr>
          </a:p>
        </p:txBody>
      </p:sp>
      <p:cxnSp>
        <p:nvCxnSpPr>
          <p:cNvPr id="162" name="直線矢印コネクタ 161"/>
          <p:cNvCxnSpPr/>
          <p:nvPr/>
        </p:nvCxnSpPr>
        <p:spPr>
          <a:xfrm>
            <a:off x="3887924" y="3769413"/>
            <a:ext cx="2887659" cy="0"/>
          </a:xfrm>
          <a:prstGeom prst="straightConnector1">
            <a:avLst/>
          </a:prstGeom>
          <a:ln w="19050">
            <a:solidFill>
              <a:schemeClr val="tx1"/>
            </a:solidFill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3" name="テキスト ボックス 162"/>
          <p:cNvSpPr txBox="1"/>
          <p:nvPr/>
        </p:nvSpPr>
        <p:spPr>
          <a:xfrm>
            <a:off x="5426644" y="3530329"/>
            <a:ext cx="121084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200" dirty="0" smtClean="0"/>
              <a:t>Context Request</a:t>
            </a:r>
            <a:endParaRPr kumimoji="1" lang="ja-JP" altLang="en-US" sz="1200" dirty="0"/>
          </a:p>
        </p:txBody>
      </p:sp>
      <p:cxnSp>
        <p:nvCxnSpPr>
          <p:cNvPr id="164" name="直線矢印コネクタ 163"/>
          <p:cNvCxnSpPr/>
          <p:nvPr/>
        </p:nvCxnSpPr>
        <p:spPr>
          <a:xfrm>
            <a:off x="3887924" y="3982308"/>
            <a:ext cx="2880318" cy="0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5" name="テキスト ボックス 164"/>
          <p:cNvSpPr txBox="1"/>
          <p:nvPr/>
        </p:nvSpPr>
        <p:spPr>
          <a:xfrm>
            <a:off x="5405549" y="3728628"/>
            <a:ext cx="255082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200" dirty="0" smtClean="0"/>
              <a:t>Context Response (</a:t>
            </a:r>
            <a:r>
              <a:rPr kumimoji="1" lang="en-US" altLang="ja-JP" sz="1200" dirty="0" smtClean="0">
                <a:solidFill>
                  <a:srgbClr val="0070C0"/>
                </a:solidFill>
              </a:rPr>
              <a:t>no UE Usage Type</a:t>
            </a:r>
            <a:r>
              <a:rPr kumimoji="1" lang="en-US" altLang="ja-JP" sz="1200" dirty="0" smtClean="0"/>
              <a:t>)</a:t>
            </a:r>
            <a:endParaRPr kumimoji="1" lang="ja-JP" altLang="en-US" sz="1200" dirty="0"/>
          </a:p>
        </p:txBody>
      </p:sp>
      <p:cxnSp>
        <p:nvCxnSpPr>
          <p:cNvPr id="166" name="直線矢印コネクタ 165"/>
          <p:cNvCxnSpPr/>
          <p:nvPr/>
        </p:nvCxnSpPr>
        <p:spPr>
          <a:xfrm>
            <a:off x="6768242" y="4231341"/>
            <a:ext cx="1440161" cy="0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7" name="テキスト ボックス 166"/>
          <p:cNvSpPr txBox="1"/>
          <p:nvPr/>
        </p:nvSpPr>
        <p:spPr>
          <a:xfrm>
            <a:off x="6638201" y="3979105"/>
            <a:ext cx="175022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200" dirty="0" smtClean="0">
                <a:solidFill>
                  <a:srgbClr val="FF0000"/>
                </a:solidFill>
              </a:rPr>
              <a:t>Update Location Request</a:t>
            </a:r>
            <a:endParaRPr kumimoji="1" lang="ja-JP" altLang="en-US" sz="1200" dirty="0">
              <a:solidFill>
                <a:srgbClr val="FF0000"/>
              </a:solidFill>
            </a:endParaRPr>
          </a:p>
        </p:txBody>
      </p:sp>
      <p:cxnSp>
        <p:nvCxnSpPr>
          <p:cNvPr id="168" name="直線矢印コネクタ 167"/>
          <p:cNvCxnSpPr/>
          <p:nvPr/>
        </p:nvCxnSpPr>
        <p:spPr>
          <a:xfrm>
            <a:off x="6768242" y="4449225"/>
            <a:ext cx="1440161" cy="0"/>
          </a:xfrm>
          <a:prstGeom prst="straightConnector1">
            <a:avLst/>
          </a:prstGeom>
          <a:ln w="19050">
            <a:solidFill>
              <a:srgbClr val="FF0000"/>
            </a:solidFill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9" name="テキスト ボックス 168"/>
          <p:cNvSpPr txBox="1"/>
          <p:nvPr/>
        </p:nvSpPr>
        <p:spPr>
          <a:xfrm>
            <a:off x="6344734" y="4195545"/>
            <a:ext cx="276377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200" dirty="0" smtClean="0">
                <a:solidFill>
                  <a:srgbClr val="FF0000"/>
                </a:solidFill>
              </a:rPr>
              <a:t>Update Location Answer (UE Usage Type)</a:t>
            </a:r>
            <a:endParaRPr kumimoji="1" lang="ja-JP" altLang="en-US" sz="1200" dirty="0">
              <a:solidFill>
                <a:srgbClr val="FF0000"/>
              </a:solidFill>
            </a:endParaRPr>
          </a:p>
        </p:txBody>
      </p:sp>
      <p:cxnSp>
        <p:nvCxnSpPr>
          <p:cNvPr id="104" name="直線矢印コネクタ 95"/>
          <p:cNvCxnSpPr/>
          <p:nvPr/>
        </p:nvCxnSpPr>
        <p:spPr>
          <a:xfrm>
            <a:off x="3887924" y="3088237"/>
            <a:ext cx="1440160" cy="0"/>
          </a:xfrm>
          <a:prstGeom prst="straightConnector1">
            <a:avLst/>
          </a:prstGeom>
          <a:ln w="19050">
            <a:solidFill>
              <a:schemeClr val="tx1"/>
            </a:solidFill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5" name="テキスト ボックス 96"/>
          <p:cNvSpPr txBox="1"/>
          <p:nvPr/>
        </p:nvSpPr>
        <p:spPr>
          <a:xfrm>
            <a:off x="3851920" y="2852936"/>
            <a:ext cx="202614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200" dirty="0" smtClean="0"/>
              <a:t>Context Acknowledge (NACK)</a:t>
            </a:r>
            <a:endParaRPr kumimoji="1" lang="ja-JP" altLang="en-US" sz="1200" dirty="0"/>
          </a:p>
        </p:txBody>
      </p:sp>
      <p:cxnSp>
        <p:nvCxnSpPr>
          <p:cNvPr id="101" name="直線矢印コネクタ 100"/>
          <p:cNvCxnSpPr/>
          <p:nvPr/>
        </p:nvCxnSpPr>
        <p:spPr>
          <a:xfrm>
            <a:off x="6775583" y="5419380"/>
            <a:ext cx="1432821" cy="0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2" name="テキスト ボックス 101"/>
          <p:cNvSpPr txBox="1"/>
          <p:nvPr/>
        </p:nvSpPr>
        <p:spPr>
          <a:xfrm>
            <a:off x="6638201" y="5167144"/>
            <a:ext cx="175022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200" dirty="0" smtClean="0"/>
              <a:t>Update Location Request</a:t>
            </a:r>
            <a:endParaRPr kumimoji="1" lang="ja-JP" altLang="en-US" sz="1200" dirty="0"/>
          </a:p>
        </p:txBody>
      </p:sp>
      <p:cxnSp>
        <p:nvCxnSpPr>
          <p:cNvPr id="103" name="直線矢印コネクタ 102"/>
          <p:cNvCxnSpPr/>
          <p:nvPr/>
        </p:nvCxnSpPr>
        <p:spPr>
          <a:xfrm>
            <a:off x="3887924" y="5654493"/>
            <a:ext cx="4320480" cy="0"/>
          </a:xfrm>
          <a:prstGeom prst="straightConnector1">
            <a:avLst/>
          </a:prstGeom>
          <a:ln w="19050">
            <a:solidFill>
              <a:schemeClr val="tx1"/>
            </a:solidFill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7" name="テキスト ボックス 106"/>
          <p:cNvSpPr txBox="1"/>
          <p:nvPr/>
        </p:nvSpPr>
        <p:spPr>
          <a:xfrm>
            <a:off x="5180330" y="5407869"/>
            <a:ext cx="173566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200" dirty="0" smtClean="0"/>
              <a:t>Cancel Location Request</a:t>
            </a:r>
            <a:endParaRPr kumimoji="1" lang="ja-JP" altLang="en-US" sz="1200" dirty="0"/>
          </a:p>
        </p:txBody>
      </p:sp>
      <p:cxnSp>
        <p:nvCxnSpPr>
          <p:cNvPr id="109" name="直線矢印コネクタ 108"/>
          <p:cNvCxnSpPr/>
          <p:nvPr/>
        </p:nvCxnSpPr>
        <p:spPr>
          <a:xfrm>
            <a:off x="3887924" y="5887224"/>
            <a:ext cx="4320480" cy="0"/>
          </a:xfrm>
          <a:prstGeom prst="straightConnector1">
            <a:avLst/>
          </a:prstGeom>
          <a:ln w="19050">
            <a:solidFill>
              <a:schemeClr val="tx1"/>
            </a:solidFill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0" name="テキスト ボックス 109"/>
          <p:cNvSpPr txBox="1"/>
          <p:nvPr/>
        </p:nvSpPr>
        <p:spPr>
          <a:xfrm>
            <a:off x="5029167" y="5648656"/>
            <a:ext cx="203799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200" dirty="0" smtClean="0"/>
              <a:t>Cancel Location Acknowledge</a:t>
            </a:r>
            <a:endParaRPr kumimoji="1" lang="ja-JP" altLang="en-US" sz="1200" dirty="0"/>
          </a:p>
        </p:txBody>
      </p:sp>
      <p:cxnSp>
        <p:nvCxnSpPr>
          <p:cNvPr id="125" name="直線矢印コネクタ 124"/>
          <p:cNvCxnSpPr/>
          <p:nvPr/>
        </p:nvCxnSpPr>
        <p:spPr>
          <a:xfrm>
            <a:off x="6775583" y="6123214"/>
            <a:ext cx="1432821" cy="0"/>
          </a:xfrm>
          <a:prstGeom prst="straightConnector1">
            <a:avLst/>
          </a:prstGeom>
          <a:ln w="19050">
            <a:solidFill>
              <a:schemeClr val="tx1"/>
            </a:solidFill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6" name="テキスト ボックス 125"/>
          <p:cNvSpPr txBox="1"/>
          <p:nvPr/>
        </p:nvSpPr>
        <p:spPr>
          <a:xfrm>
            <a:off x="6674365" y="5869534"/>
            <a:ext cx="171405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200" dirty="0" smtClean="0"/>
              <a:t>Update Location Answer</a:t>
            </a:r>
            <a:endParaRPr kumimoji="1" lang="ja-JP" altLang="en-US" sz="1200" dirty="0"/>
          </a:p>
        </p:txBody>
      </p:sp>
      <p:sp>
        <p:nvSpPr>
          <p:cNvPr id="127" name="角丸四角形 126"/>
          <p:cNvSpPr/>
          <p:nvPr/>
        </p:nvSpPr>
        <p:spPr>
          <a:xfrm>
            <a:off x="5910794" y="4941168"/>
            <a:ext cx="1685542" cy="216024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ja-JP" sz="1200" dirty="0">
                <a:solidFill>
                  <a:srgbClr val="FF0000"/>
                </a:solidFill>
              </a:rPr>
              <a:t>b</a:t>
            </a:r>
            <a:r>
              <a:rPr lang="en-US" altLang="ja-JP" sz="1200" dirty="0" smtClean="0">
                <a:solidFill>
                  <a:srgbClr val="FF0000"/>
                </a:solidFill>
              </a:rPr>
              <a:t>earer </a:t>
            </a:r>
            <a:r>
              <a:rPr lang="en-US" altLang="ja-JP" sz="1200" dirty="0" err="1" smtClean="0">
                <a:solidFill>
                  <a:srgbClr val="FF0000"/>
                </a:solidFill>
              </a:rPr>
              <a:t>estb</a:t>
            </a:r>
            <a:r>
              <a:rPr lang="en-US" altLang="ja-JP" sz="1200" dirty="0" smtClean="0">
                <a:solidFill>
                  <a:srgbClr val="FF0000"/>
                </a:solidFill>
              </a:rPr>
              <a:t>.</a:t>
            </a:r>
            <a:endParaRPr kumimoji="1" lang="ja-JP" altLang="en-US" sz="1200" dirty="0">
              <a:solidFill>
                <a:srgbClr val="FF0000"/>
              </a:solidFill>
            </a:endParaRPr>
          </a:p>
        </p:txBody>
      </p:sp>
      <p:cxnSp>
        <p:nvCxnSpPr>
          <p:cNvPr id="128" name="直線矢印コネクタ 127"/>
          <p:cNvCxnSpPr/>
          <p:nvPr/>
        </p:nvCxnSpPr>
        <p:spPr>
          <a:xfrm>
            <a:off x="1043608" y="6555944"/>
            <a:ext cx="5709957" cy="0"/>
          </a:xfrm>
          <a:prstGeom prst="straightConnector1">
            <a:avLst/>
          </a:prstGeom>
          <a:ln w="19050">
            <a:solidFill>
              <a:schemeClr val="tx1"/>
            </a:solidFill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9" name="テキスト ボックス 138"/>
          <p:cNvSpPr txBox="1"/>
          <p:nvPr/>
        </p:nvSpPr>
        <p:spPr>
          <a:xfrm>
            <a:off x="2521036" y="6309320"/>
            <a:ext cx="89883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200" dirty="0" smtClean="0"/>
              <a:t>TAU Accept</a:t>
            </a:r>
            <a:endParaRPr kumimoji="1" lang="ja-JP" altLang="en-US" sz="1200" dirty="0"/>
          </a:p>
        </p:txBody>
      </p:sp>
      <p:cxnSp>
        <p:nvCxnSpPr>
          <p:cNvPr id="151" name="直線矢印コネクタ 150"/>
          <p:cNvCxnSpPr/>
          <p:nvPr/>
        </p:nvCxnSpPr>
        <p:spPr>
          <a:xfrm>
            <a:off x="1007604" y="4597775"/>
            <a:ext cx="7200800" cy="0"/>
          </a:xfrm>
          <a:prstGeom prst="straightConnector1">
            <a:avLst/>
          </a:prstGeom>
          <a:ln w="19050">
            <a:solidFill>
              <a:schemeClr val="tx1"/>
            </a:solidFill>
            <a:prstDash val="sysDash"/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2" name="テキスト ボックス 151"/>
          <p:cNvSpPr txBox="1"/>
          <p:nvPr/>
        </p:nvSpPr>
        <p:spPr>
          <a:xfrm>
            <a:off x="1575217" y="4356988"/>
            <a:ext cx="174509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200" dirty="0" smtClean="0"/>
              <a:t>Authentication / Security</a:t>
            </a:r>
            <a:endParaRPr kumimoji="1" lang="ja-JP" altLang="en-US" sz="1200" dirty="0"/>
          </a:p>
        </p:txBody>
      </p:sp>
      <p:cxnSp>
        <p:nvCxnSpPr>
          <p:cNvPr id="153" name="直線矢印コネクタ 152"/>
          <p:cNvCxnSpPr/>
          <p:nvPr/>
        </p:nvCxnSpPr>
        <p:spPr>
          <a:xfrm>
            <a:off x="3887924" y="4843861"/>
            <a:ext cx="2880318" cy="0"/>
          </a:xfrm>
          <a:prstGeom prst="straightConnector1">
            <a:avLst/>
          </a:prstGeom>
          <a:ln w="19050">
            <a:solidFill>
              <a:schemeClr val="tx1"/>
            </a:solidFill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4" name="テキスト ボックス 153"/>
          <p:cNvSpPr txBox="1"/>
          <p:nvPr/>
        </p:nvSpPr>
        <p:spPr>
          <a:xfrm>
            <a:off x="5292080" y="4581128"/>
            <a:ext cx="154362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200" dirty="0" smtClean="0"/>
              <a:t>Context Acknowledge</a:t>
            </a:r>
            <a:endParaRPr kumimoji="1" lang="ja-JP" altLang="en-US" sz="1200" dirty="0"/>
          </a:p>
        </p:txBody>
      </p:sp>
      <p:sp>
        <p:nvSpPr>
          <p:cNvPr id="155" name="角丸四角形 154"/>
          <p:cNvSpPr/>
          <p:nvPr/>
        </p:nvSpPr>
        <p:spPr>
          <a:xfrm>
            <a:off x="3059832" y="6110529"/>
            <a:ext cx="1685542" cy="216024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ja-JP" sz="1200" dirty="0"/>
              <a:t>b</a:t>
            </a:r>
            <a:r>
              <a:rPr lang="en-US" altLang="ja-JP" sz="1200" dirty="0" smtClean="0"/>
              <a:t>earer deletion</a:t>
            </a:r>
            <a:endParaRPr kumimoji="1" lang="ja-JP" altLang="en-US" sz="1200" dirty="0"/>
          </a:p>
        </p:txBody>
      </p:sp>
      <p:sp>
        <p:nvSpPr>
          <p:cNvPr id="157" name="角丸四角形吹き出し 156"/>
          <p:cNvSpPr/>
          <p:nvPr/>
        </p:nvSpPr>
        <p:spPr>
          <a:xfrm>
            <a:off x="205832" y="4810903"/>
            <a:ext cx="3456384" cy="712481"/>
          </a:xfrm>
          <a:prstGeom prst="wedgeRoundRectCallout">
            <a:avLst>
              <a:gd name="adj1" fmla="val 128208"/>
              <a:gd name="adj2" fmla="val -124695"/>
              <a:gd name="adj3" fmla="val 16667"/>
            </a:avLst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en-US" altLang="ja-JP" sz="1050" b="1" dirty="0" smtClean="0"/>
              <a:t>For TAU/RAU procedure, a dedicated MME/SGSN should perform this procedure in order to select an appropriate S-GW for the UE Usage Type.</a:t>
            </a:r>
          </a:p>
          <a:p>
            <a:r>
              <a:rPr lang="en-US" altLang="ja-JP" sz="1050" b="1" dirty="0" smtClean="0"/>
              <a:t>(Attach procedure also needs to take the same steps.)</a:t>
            </a:r>
            <a:endParaRPr kumimoji="1" lang="en-US" altLang="ja-JP" sz="1050" b="1" dirty="0" smtClean="0"/>
          </a:p>
        </p:txBody>
      </p:sp>
      <p:sp>
        <p:nvSpPr>
          <p:cNvPr id="8" name="スライド番号プレースホルダー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3AC749-9FAE-40E5-B884-47B309BC993A}" type="slidenum">
              <a:rPr kumimoji="1" lang="ja-JP" altLang="en-US" smtClean="0"/>
              <a:t>5</a:t>
            </a:fld>
            <a:endParaRPr kumimoji="1" lang="ja-JP" altLang="en-US"/>
          </a:p>
        </p:txBody>
      </p:sp>
      <p:sp>
        <p:nvSpPr>
          <p:cNvPr id="60" name="TextBox 6"/>
          <p:cNvSpPr txBox="1"/>
          <p:nvPr/>
        </p:nvSpPr>
        <p:spPr>
          <a:xfrm>
            <a:off x="3059832" y="4005064"/>
            <a:ext cx="1872208" cy="600164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kumimoji="1" lang="en-US" altLang="ja-JP" sz="1100" u="sng" dirty="0" smtClean="0"/>
              <a:t>Old MME </a:t>
            </a:r>
            <a:r>
              <a:rPr kumimoji="1" lang="en-US" altLang="ja-JP" sz="1100" dirty="0" smtClean="0"/>
              <a:t>does not support Decor and hence cannot provide UE Usage Type</a:t>
            </a:r>
            <a:endParaRPr kumimoji="1" lang="ja-JP" altLang="en-US" sz="1100" dirty="0"/>
          </a:p>
        </p:txBody>
      </p:sp>
      <p:cxnSp>
        <p:nvCxnSpPr>
          <p:cNvPr id="61" name="Straight Arrow Connector 8"/>
          <p:cNvCxnSpPr>
            <a:stCxn id="60" idx="3"/>
          </p:cNvCxnSpPr>
          <p:nvPr/>
        </p:nvCxnSpPr>
        <p:spPr>
          <a:xfrm flipV="1">
            <a:off x="4932040" y="4005064"/>
            <a:ext cx="1584176" cy="300082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9296340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279</TotalTime>
  <Words>756</Words>
  <Application>Microsoft Macintosh PowerPoint</Application>
  <PresentationFormat>On-screen Show (4:3)</PresentationFormat>
  <Paragraphs>94</Paragraphs>
  <Slides>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Office ​​テーマ</vt:lpstr>
      <vt:lpstr>Discussion on when and how to get UE Usage Type at DCN</vt:lpstr>
      <vt:lpstr>When should dedicated MME/SGSN get UE Usage Type?</vt:lpstr>
      <vt:lpstr>How can dedicated MME/SGSN get UE Usage Type?</vt:lpstr>
      <vt:lpstr>Alt.1: Redirected messages should include UE Usage Type.</vt:lpstr>
      <vt:lpstr>Alt.2: Dedicated MME should perform ULR/ULA after Context Req/Resp procedure.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GUTI sync: alt. 1 (1of2)</dc:title>
  <dc:creator>nttdocomo</dc:creator>
  <cp:lastModifiedBy>docomo ntt</cp:lastModifiedBy>
  <cp:revision>32</cp:revision>
  <dcterms:created xsi:type="dcterms:W3CDTF">2015-03-05T07:34:27Z</dcterms:created>
  <dcterms:modified xsi:type="dcterms:W3CDTF">2015-10-13T12:51:50Z</dcterms:modified>
</cp:coreProperties>
</file>