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9" autoAdjust="0"/>
    <p:restoredTop sz="94737" autoAdjust="0"/>
  </p:normalViewPr>
  <p:slideViewPr>
    <p:cSldViewPr>
      <p:cViewPr varScale="1">
        <p:scale>
          <a:sx n="68" d="100"/>
          <a:sy n="68" d="100"/>
        </p:scale>
        <p:origin x="-534" y="-102"/>
      </p:cViewPr>
      <p:guideLst>
        <p:guide orient="horz" pos="2160"/>
        <p:guide pos="2880"/>
      </p:guideLst>
    </p:cSldViewPr>
  </p:slideViewPr>
  <p:outlineViewPr>
    <p:cViewPr>
      <p:scale>
        <a:sx n="33" d="100"/>
        <a:sy n="33" d="100"/>
      </p:scale>
      <p:origin x="36" y="249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52400"/>
            <a:ext cx="4343400" cy="1470025"/>
          </a:xfrm>
        </p:spPr>
        <p:txBody>
          <a:bodyPr>
            <a:normAutofit fontScale="90000"/>
          </a:bodyPr>
          <a:lstStyle/>
          <a:p>
            <a:pPr algn="l"/>
            <a:r>
              <a:rPr lang="en-GB" sz="2000" dirty="0" smtClean="0"/>
              <a:t>3GPP SA WG2 Meeting#101</a:t>
            </a:r>
            <a:br>
              <a:rPr lang="en-GB" sz="2000" dirty="0" smtClean="0"/>
            </a:br>
            <a:r>
              <a:rPr lang="en-GB" sz="2000" dirty="0" smtClean="0"/>
              <a:t>20-24 January 2014, Taipei, Taiwan</a:t>
            </a:r>
            <a:br>
              <a:rPr lang="en-GB" sz="2000" dirty="0" smtClean="0"/>
            </a:br>
            <a:r>
              <a:rPr lang="en-GB" sz="2000" dirty="0" smtClean="0"/>
              <a:t/>
            </a:r>
            <a:br>
              <a:rPr lang="en-GB" sz="2000" dirty="0" smtClean="0"/>
            </a:br>
            <a:r>
              <a:rPr lang="en-GB" sz="2000" dirty="0" smtClean="0"/>
              <a:t/>
            </a:r>
            <a:br>
              <a:rPr lang="en-GB" sz="2000" dirty="0" smtClean="0"/>
            </a:br>
            <a:endParaRPr lang="en-US" sz="2000" dirty="0"/>
          </a:p>
        </p:txBody>
      </p:sp>
      <p:sp>
        <p:nvSpPr>
          <p:cNvPr id="3" name="Subtitle 2"/>
          <p:cNvSpPr>
            <a:spLocks noGrp="1"/>
          </p:cNvSpPr>
          <p:nvPr>
            <p:ph type="subTitle" idx="1"/>
          </p:nvPr>
        </p:nvSpPr>
        <p:spPr/>
        <p:txBody>
          <a:bodyPr/>
          <a:lstStyle/>
          <a:p>
            <a:r>
              <a:rPr lang="en-GB" dirty="0" smtClean="0"/>
              <a:t>Alcatel-Lucent</a:t>
            </a:r>
            <a:endParaRPr lang="en-US" dirty="0"/>
          </a:p>
        </p:txBody>
      </p:sp>
      <p:sp>
        <p:nvSpPr>
          <p:cNvPr id="4" name="Title 1"/>
          <p:cNvSpPr txBox="1">
            <a:spLocks/>
          </p:cNvSpPr>
          <p:nvPr/>
        </p:nvSpPr>
        <p:spPr>
          <a:xfrm>
            <a:off x="838200" y="2282825"/>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0" normalizeH="0" baseline="0" noProof="0" dirty="0" smtClean="0">
                <a:ln>
                  <a:noFill/>
                </a:ln>
                <a:solidFill>
                  <a:schemeClr val="tx1"/>
                </a:solidFill>
                <a:effectLst/>
                <a:uLnTx/>
                <a:uFillTx/>
                <a:latin typeface="+mj-lt"/>
                <a:ea typeface="+mj-ea"/>
                <a:cs typeface="+mj-cs"/>
              </a:rPr>
              <a:t>On Discovery Message size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itle 1"/>
          <p:cNvSpPr txBox="1">
            <a:spLocks/>
          </p:cNvSpPr>
          <p:nvPr/>
        </p:nvSpPr>
        <p:spPr>
          <a:xfrm>
            <a:off x="7620000" y="0"/>
            <a:ext cx="1524000" cy="1470025"/>
          </a:xfrm>
          <a:prstGeom prst="rect">
            <a:avLst/>
          </a:prstGeom>
        </p:spPr>
        <p:txBody>
          <a:bodyPr vert="horz" lIns="91440" tIns="45720" rIns="91440" bIns="45720" rtlCol="0" anchor="ctr">
            <a:normAutofit/>
          </a:bodyPr>
          <a:lstStyle/>
          <a:p>
            <a:pPr lvl="0">
              <a:spcBef>
                <a:spcPct val="0"/>
              </a:spcBef>
              <a:defRPr/>
            </a:pPr>
            <a:r>
              <a:rPr lang="en-GB" sz="2000" dirty="0" smtClean="0">
                <a:latin typeface="+mj-lt"/>
                <a:ea typeface="+mj-ea"/>
                <a:cs typeface="+mj-cs"/>
              </a:rPr>
              <a:t>S2-140443</a:t>
            </a:r>
            <a:r>
              <a:rPr kumimoji="0" lang="en-GB" sz="2000" b="0" i="0" u="none" strike="noStrike" kern="1200" cap="none" spc="0" normalizeH="0" baseline="0" noProof="0" dirty="0" smtClean="0">
                <a:ln>
                  <a:noFill/>
                </a:ln>
                <a:solidFill>
                  <a:schemeClr val="tx1"/>
                </a:solidFill>
                <a:effectLst/>
                <a:uLnTx/>
                <a:uFillTx/>
                <a:latin typeface="+mj-lt"/>
                <a:ea typeface="+mj-ea"/>
                <a:cs typeface="+mj-cs"/>
              </a:rPr>
              <a:t/>
            </a:r>
            <a:br>
              <a:rPr kumimoji="0" lang="en-GB" sz="2000" b="0" i="0" u="none" strike="noStrike" kern="1200" cap="none" spc="0" normalizeH="0" baseline="0" noProof="0" dirty="0" smtClean="0">
                <a:ln>
                  <a:noFill/>
                </a:ln>
                <a:solidFill>
                  <a:schemeClr val="tx1"/>
                </a:solidFill>
                <a:effectLst/>
                <a:uLnTx/>
                <a:uFillTx/>
                <a:latin typeface="+mj-lt"/>
                <a:ea typeface="+mj-ea"/>
                <a:cs typeface="+mj-cs"/>
              </a:rPr>
            </a:b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Operator controlled Open discovery ProSe Code</a:t>
            </a:r>
            <a:endParaRPr lang="en-US" dirty="0"/>
          </a:p>
        </p:txBody>
      </p:sp>
      <p:sp>
        <p:nvSpPr>
          <p:cNvPr id="3" name="Content Placeholder 2"/>
          <p:cNvSpPr>
            <a:spLocks noGrp="1"/>
          </p:cNvSpPr>
          <p:nvPr>
            <p:ph idx="1"/>
          </p:nvPr>
        </p:nvSpPr>
        <p:spPr/>
        <p:txBody>
          <a:bodyPr/>
          <a:lstStyle/>
          <a:p>
            <a:r>
              <a:rPr lang="en-GB" dirty="0" smtClean="0"/>
              <a:t>PLMN ID of the HPLMN that allocated the code = MCC+MNC (24 bits)</a:t>
            </a:r>
          </a:p>
          <a:p>
            <a:r>
              <a:rPr lang="en-GB" dirty="0" smtClean="0"/>
              <a:t>ProSe Server ID – identifying the Prose server in the HPLMN that allocated the code (8 bits, as discussed yesterday during the  drafting)</a:t>
            </a:r>
          </a:p>
          <a:p>
            <a:r>
              <a:rPr lang="en-GB" dirty="0" smtClean="0"/>
              <a:t>ProSe application code (160 Bits – see QUALCOMM proposal)</a:t>
            </a:r>
          </a:p>
          <a:p>
            <a:r>
              <a:rPr lang="en-GB" dirty="0" smtClean="0"/>
              <a:t>TOTAL= 192 bits</a:t>
            </a:r>
          </a:p>
          <a:p>
            <a:endParaRPr lang="en-GB" dirty="0" smtClean="0"/>
          </a:p>
          <a:p>
            <a:endParaRPr lang="en-GB" dirty="0" smtClean="0"/>
          </a:p>
          <a:p>
            <a:endParaRPr lang="en-GB" dirty="0" smtClean="0"/>
          </a:p>
          <a:p>
            <a:endParaRPr lang="en-GB" dirty="0" smtClean="0"/>
          </a:p>
          <a:p>
            <a:endParaRPr lang="en-GB"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Relay discovery ProSe info</a:t>
            </a:r>
            <a:endParaRPr lang="en-US" dirty="0"/>
          </a:p>
        </p:txBody>
      </p:sp>
      <p:sp>
        <p:nvSpPr>
          <p:cNvPr id="3" name="Content Placeholder 2"/>
          <p:cNvSpPr>
            <a:spLocks noGrp="1"/>
          </p:cNvSpPr>
          <p:nvPr>
            <p:ph idx="1"/>
          </p:nvPr>
        </p:nvSpPr>
        <p:spPr/>
        <p:txBody>
          <a:bodyPr>
            <a:normAutofit fontScale="47500" lnSpcReduction="20000"/>
          </a:bodyPr>
          <a:lstStyle/>
          <a:p>
            <a:pPr lvl="0" hangingPunct="0"/>
            <a:r>
              <a:rPr lang="en-GB" dirty="0" smtClean="0"/>
              <a:t>Source L2_ID = bits TBD in RAN (e.g. 48 bits?)</a:t>
            </a:r>
          </a:p>
          <a:p>
            <a:pPr lvl="0" hangingPunct="0"/>
            <a:r>
              <a:rPr lang="en-GB" dirty="0" err="1" smtClean="0"/>
              <a:t>Dest</a:t>
            </a:r>
            <a:r>
              <a:rPr lang="en-GB" dirty="0" smtClean="0"/>
              <a:t> L2_ ID = Bits TBD in RAN (e.g. 48 bits?)</a:t>
            </a:r>
          </a:p>
          <a:p>
            <a:pPr lvl="0" hangingPunct="0"/>
            <a:r>
              <a:rPr lang="en-GB" dirty="0" smtClean="0"/>
              <a:t>------------------------------------------------------------------</a:t>
            </a:r>
          </a:p>
          <a:p>
            <a:pPr lvl="0" hangingPunct="0"/>
            <a:r>
              <a:rPr lang="en-GB" dirty="0" smtClean="0"/>
              <a:t>Message type identifier (Beacon,  Solicitation, Response)  = 8 bits ( 2 strictly necessary, future </a:t>
            </a:r>
            <a:r>
              <a:rPr lang="en-GB" dirty="0" err="1" smtClean="0"/>
              <a:t>proofness</a:t>
            </a:r>
            <a:r>
              <a:rPr lang="en-GB" dirty="0" smtClean="0"/>
              <a:t> provided)</a:t>
            </a:r>
          </a:p>
          <a:p>
            <a:pPr lvl="0" hangingPunct="0"/>
            <a:r>
              <a:rPr lang="en-GB" dirty="0" smtClean="0"/>
              <a:t>The prose application ID  (up to 22 octets, TLV field, allowing for fixed bit level encoding or human readable variable length – SSID -like ) = 176 bits (already discussed online yesterday during the drafting)</a:t>
            </a:r>
            <a:endParaRPr lang="en-US" dirty="0" smtClean="0"/>
          </a:p>
          <a:p>
            <a:pPr lvl="0" hangingPunct="0"/>
            <a:r>
              <a:rPr lang="en-GB" dirty="0" smtClean="0"/>
              <a:t>The Relay ProSe UE ID (48 Bits – may be implicit in Source L2 ID in which case zero bits should be counted here) or the Application layer user ID of the relay (only on the unaffiliated case), for Open Discovery (NAI, so at least 72 Octets = 576 bits if we support minimum mandatory size only) </a:t>
            </a:r>
          </a:p>
          <a:p>
            <a:pPr lvl="0" hangingPunct="0"/>
            <a:r>
              <a:rPr lang="en-GB" dirty="0" smtClean="0"/>
              <a:t>Whether the UE can act as a relay and of which type or both (2 bits)</a:t>
            </a:r>
          </a:p>
          <a:p>
            <a:pPr lvl="0" hangingPunct="0"/>
            <a:r>
              <a:rPr lang="en-GB" dirty="0" smtClean="0"/>
              <a:t>TBD: Supported APNs (either using APN format or compressed format, if the Prose application ID is not sufficient)</a:t>
            </a:r>
            <a:endParaRPr lang="en-US" dirty="0" smtClean="0"/>
          </a:p>
          <a:p>
            <a:pPr lvl="0" hangingPunct="0"/>
            <a:r>
              <a:rPr lang="en-GB" dirty="0" smtClean="0"/>
              <a:t>The Enhanced CELL Global ID of the Cell serving the Relay (48 or 52 Bits depending on MNC size)</a:t>
            </a:r>
            <a:endParaRPr lang="en-US" dirty="0" smtClean="0"/>
          </a:p>
          <a:p>
            <a:pPr lvl="0" hangingPunct="0"/>
            <a:r>
              <a:rPr lang="en-GB" dirty="0" smtClean="0"/>
              <a:t>Some status/maintenance flags representing e.g. whether the relay is temporarily without connectivity or battery running low so the Remote UEs can seek/reselect another Relay. (8 bits)</a:t>
            </a:r>
          </a:p>
          <a:p>
            <a:pPr lvl="0" hangingPunct="0"/>
            <a:r>
              <a:rPr lang="en-GB" b="1" dirty="0" smtClean="0"/>
              <a:t>Following are the estimations of size (excluding APN which is TBD and excluding the  L2 SRC and DST  L2_ID) </a:t>
            </a:r>
            <a:endParaRPr lang="en-GB" dirty="0" smtClean="0"/>
          </a:p>
          <a:p>
            <a:pPr lvl="0" hangingPunct="0">
              <a:buNone/>
            </a:pPr>
            <a:r>
              <a:rPr lang="en-GB" b="1" dirty="0" smtClean="0"/>
              <a:t>Total: (Source ID != Prose UE ID case) 176+(48/576)+2+(48/52) + 8 = at </a:t>
            </a:r>
            <a:r>
              <a:rPr lang="en-GB" b="1" smtClean="0"/>
              <a:t>least </a:t>
            </a:r>
            <a:r>
              <a:rPr lang="en-GB" b="1" smtClean="0"/>
              <a:t>282 </a:t>
            </a:r>
            <a:r>
              <a:rPr lang="en-GB" b="1" dirty="0" smtClean="0"/>
              <a:t>and up to  </a:t>
            </a:r>
            <a:r>
              <a:rPr lang="en-GB" b="1" dirty="0" smtClean="0"/>
              <a:t>814</a:t>
            </a:r>
            <a:endParaRPr lang="en-GB" b="1" dirty="0" smtClean="0"/>
          </a:p>
          <a:p>
            <a:pPr lvl="0" hangingPunct="0">
              <a:buNone/>
            </a:pPr>
            <a:r>
              <a:rPr lang="en-GB" b="1" dirty="0" smtClean="0"/>
              <a:t>Total: with (Source ID = Prose UE ID case) = 176+ (0/576)+2</a:t>
            </a:r>
            <a:r>
              <a:rPr lang="en-GB" b="1" dirty="0" smtClean="0"/>
              <a:t>+(48/52) </a:t>
            </a:r>
            <a:r>
              <a:rPr lang="en-GB" b="1" dirty="0" smtClean="0"/>
              <a:t>+ 8 = at least </a:t>
            </a:r>
            <a:r>
              <a:rPr lang="en-GB" b="1" dirty="0" smtClean="0"/>
              <a:t>234 </a:t>
            </a:r>
            <a:r>
              <a:rPr lang="en-GB" b="1" dirty="0" smtClean="0"/>
              <a:t>and up to </a:t>
            </a:r>
            <a:r>
              <a:rPr lang="en-GB" b="1" dirty="0" smtClean="0"/>
              <a:t>814</a:t>
            </a:r>
            <a:endParaRPr lang="en-GB" b="1" dirty="0" smtClean="0"/>
          </a:p>
          <a:p>
            <a:pPr lvl="0" hangingPunct="0"/>
            <a:endParaRPr lang="en-GB" dirty="0" smtClean="0"/>
          </a:p>
          <a:p>
            <a:pPr lvl="0" hangingPunct="0"/>
            <a:endParaRPr lang="en-US"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TotalTime>
  <Words>405</Words>
  <Application>Microsoft Office PowerPoint</Application>
  <PresentationFormat>On-screen Show (4:3)</PresentationFormat>
  <Paragraphs>27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3GPP SA WG2 Meeting#101 20-24 January 2014, Taipei, Taiwan   </vt:lpstr>
      <vt:lpstr>Operator controlled Open discovery ProSe Code</vt:lpstr>
      <vt:lpstr>Relay discovery ProSe info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Message size</dc:title>
  <dc:creator>CASATI, Alessio (Alessio)</dc:creator>
  <cp:lastModifiedBy>ALU-revision</cp:lastModifiedBy>
  <cp:revision>18</cp:revision>
  <dcterms:created xsi:type="dcterms:W3CDTF">2006-08-16T00:00:00Z</dcterms:created>
  <dcterms:modified xsi:type="dcterms:W3CDTF">2014-01-23T03:35:48Z</dcterms:modified>
</cp:coreProperties>
</file>