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1" d="100"/>
          <a:sy n="91" d="100"/>
        </p:scale>
        <p:origin x="-77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6F3B551-65E6-4579-973D-7EC523044501}" type="datetimeFigureOut">
              <a:rPr lang="en-US" smtClean="0"/>
              <a:t>1/22/2014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D21FBE-E7F5-40D8-92E2-97328CFE4BDF}" type="slidenum">
              <a:rPr lang="en-US" smtClean="0"/>
              <a:t>‹#›</a:t>
            </a:fld>
            <a:endParaRPr lang="en-US"/>
          </a:p>
        </p:txBody>
      </p:sp>
    </p:spTree>
    <p:extLst>
      <p:ext uri="{BB962C8B-B14F-4D97-AF65-F5344CB8AC3E}">
        <p14:creationId xmlns:p14="http://schemas.microsoft.com/office/powerpoint/2010/main" val="2477730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F3B551-65E6-4579-973D-7EC523044501}" type="datetimeFigureOut">
              <a:rPr lang="en-US" smtClean="0"/>
              <a:t>1/22/2014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D21FBE-E7F5-40D8-92E2-97328CFE4BDF}" type="slidenum">
              <a:rPr lang="en-US" smtClean="0"/>
              <a:t>‹#›</a:t>
            </a:fld>
            <a:endParaRPr lang="en-US"/>
          </a:p>
        </p:txBody>
      </p:sp>
    </p:spTree>
    <p:extLst>
      <p:ext uri="{BB962C8B-B14F-4D97-AF65-F5344CB8AC3E}">
        <p14:creationId xmlns:p14="http://schemas.microsoft.com/office/powerpoint/2010/main" val="36606521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F3B551-65E6-4579-973D-7EC523044501}" type="datetimeFigureOut">
              <a:rPr lang="en-US" smtClean="0"/>
              <a:t>1/22/2014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D21FBE-E7F5-40D8-92E2-97328CFE4BDF}" type="slidenum">
              <a:rPr lang="en-US" smtClean="0"/>
              <a:t>‹#›</a:t>
            </a:fld>
            <a:endParaRPr lang="en-US"/>
          </a:p>
        </p:txBody>
      </p:sp>
    </p:spTree>
    <p:extLst>
      <p:ext uri="{BB962C8B-B14F-4D97-AF65-F5344CB8AC3E}">
        <p14:creationId xmlns:p14="http://schemas.microsoft.com/office/powerpoint/2010/main" val="2782560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F3B551-65E6-4579-973D-7EC523044501}" type="datetimeFigureOut">
              <a:rPr lang="en-US" smtClean="0"/>
              <a:t>1/22/2014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D21FBE-E7F5-40D8-92E2-97328CFE4BDF}" type="slidenum">
              <a:rPr lang="en-US" smtClean="0"/>
              <a:t>‹#›</a:t>
            </a:fld>
            <a:endParaRPr lang="en-US"/>
          </a:p>
        </p:txBody>
      </p:sp>
    </p:spTree>
    <p:extLst>
      <p:ext uri="{BB962C8B-B14F-4D97-AF65-F5344CB8AC3E}">
        <p14:creationId xmlns:p14="http://schemas.microsoft.com/office/powerpoint/2010/main" val="1030037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F3B551-65E6-4579-973D-7EC523044501}" type="datetimeFigureOut">
              <a:rPr lang="en-US" smtClean="0"/>
              <a:t>1/22/2014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D21FBE-E7F5-40D8-92E2-97328CFE4BDF}" type="slidenum">
              <a:rPr lang="en-US" smtClean="0"/>
              <a:t>‹#›</a:t>
            </a:fld>
            <a:endParaRPr lang="en-US"/>
          </a:p>
        </p:txBody>
      </p:sp>
    </p:spTree>
    <p:extLst>
      <p:ext uri="{BB962C8B-B14F-4D97-AF65-F5344CB8AC3E}">
        <p14:creationId xmlns:p14="http://schemas.microsoft.com/office/powerpoint/2010/main" val="887775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6F3B551-65E6-4579-973D-7EC523044501}" type="datetimeFigureOut">
              <a:rPr lang="en-US" smtClean="0"/>
              <a:t>1/22/2014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D21FBE-E7F5-40D8-92E2-97328CFE4BDF}" type="slidenum">
              <a:rPr lang="en-US" smtClean="0"/>
              <a:t>‹#›</a:t>
            </a:fld>
            <a:endParaRPr lang="en-US"/>
          </a:p>
        </p:txBody>
      </p:sp>
    </p:spTree>
    <p:extLst>
      <p:ext uri="{BB962C8B-B14F-4D97-AF65-F5344CB8AC3E}">
        <p14:creationId xmlns:p14="http://schemas.microsoft.com/office/powerpoint/2010/main" val="989048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6F3B551-65E6-4579-973D-7EC523044501}" type="datetimeFigureOut">
              <a:rPr lang="en-US" smtClean="0"/>
              <a:t>1/22/2014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5D21FBE-E7F5-40D8-92E2-97328CFE4BDF}" type="slidenum">
              <a:rPr lang="en-US" smtClean="0"/>
              <a:t>‹#›</a:t>
            </a:fld>
            <a:endParaRPr lang="en-US"/>
          </a:p>
        </p:txBody>
      </p:sp>
    </p:spTree>
    <p:extLst>
      <p:ext uri="{BB962C8B-B14F-4D97-AF65-F5344CB8AC3E}">
        <p14:creationId xmlns:p14="http://schemas.microsoft.com/office/powerpoint/2010/main" val="30179062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6F3B551-65E6-4579-973D-7EC523044501}" type="datetimeFigureOut">
              <a:rPr lang="en-US" smtClean="0"/>
              <a:t>1/22/2014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5D21FBE-E7F5-40D8-92E2-97328CFE4BDF}" type="slidenum">
              <a:rPr lang="en-US" smtClean="0"/>
              <a:t>‹#›</a:t>
            </a:fld>
            <a:endParaRPr lang="en-US"/>
          </a:p>
        </p:txBody>
      </p:sp>
    </p:spTree>
    <p:extLst>
      <p:ext uri="{BB962C8B-B14F-4D97-AF65-F5344CB8AC3E}">
        <p14:creationId xmlns:p14="http://schemas.microsoft.com/office/powerpoint/2010/main" val="501431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F3B551-65E6-4579-973D-7EC523044501}" type="datetimeFigureOut">
              <a:rPr lang="en-US" smtClean="0"/>
              <a:t>1/22/2014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5D21FBE-E7F5-40D8-92E2-97328CFE4BDF}" type="slidenum">
              <a:rPr lang="en-US" smtClean="0"/>
              <a:t>‹#›</a:t>
            </a:fld>
            <a:endParaRPr lang="en-US"/>
          </a:p>
        </p:txBody>
      </p:sp>
    </p:spTree>
    <p:extLst>
      <p:ext uri="{BB962C8B-B14F-4D97-AF65-F5344CB8AC3E}">
        <p14:creationId xmlns:p14="http://schemas.microsoft.com/office/powerpoint/2010/main" val="35369262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F3B551-65E6-4579-973D-7EC523044501}" type="datetimeFigureOut">
              <a:rPr lang="en-US" smtClean="0"/>
              <a:t>1/22/2014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D21FBE-E7F5-40D8-92E2-97328CFE4BDF}" type="slidenum">
              <a:rPr lang="en-US" smtClean="0"/>
              <a:t>‹#›</a:t>
            </a:fld>
            <a:endParaRPr lang="en-US"/>
          </a:p>
        </p:txBody>
      </p:sp>
    </p:spTree>
    <p:extLst>
      <p:ext uri="{BB962C8B-B14F-4D97-AF65-F5344CB8AC3E}">
        <p14:creationId xmlns:p14="http://schemas.microsoft.com/office/powerpoint/2010/main" val="4292335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F3B551-65E6-4579-973D-7EC523044501}" type="datetimeFigureOut">
              <a:rPr lang="en-US" smtClean="0"/>
              <a:t>1/22/2014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D21FBE-E7F5-40D8-92E2-97328CFE4BDF}" type="slidenum">
              <a:rPr lang="en-US" smtClean="0"/>
              <a:t>‹#›</a:t>
            </a:fld>
            <a:endParaRPr lang="en-US"/>
          </a:p>
        </p:txBody>
      </p:sp>
    </p:spTree>
    <p:extLst>
      <p:ext uri="{BB962C8B-B14F-4D97-AF65-F5344CB8AC3E}">
        <p14:creationId xmlns:p14="http://schemas.microsoft.com/office/powerpoint/2010/main" val="1878981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F3B551-65E6-4579-973D-7EC523044501}" type="datetimeFigureOut">
              <a:rPr lang="en-US" smtClean="0"/>
              <a:t>1/22/2014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D21FBE-E7F5-40D8-92E2-97328CFE4BDF}" type="slidenum">
              <a:rPr lang="en-US" smtClean="0"/>
              <a:t>‹#›</a:t>
            </a:fld>
            <a:endParaRPr lang="en-US"/>
          </a:p>
        </p:txBody>
      </p:sp>
    </p:spTree>
    <p:extLst>
      <p:ext uri="{BB962C8B-B14F-4D97-AF65-F5344CB8AC3E}">
        <p14:creationId xmlns:p14="http://schemas.microsoft.com/office/powerpoint/2010/main" val="9891184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ProSe status</a:t>
            </a:r>
            <a:br>
              <a:rPr lang="en-GB" dirty="0" smtClean="0"/>
            </a:br>
            <a:r>
              <a:rPr lang="en-GB" dirty="0" smtClean="0"/>
              <a:t>SA2-SA3 JM</a:t>
            </a:r>
            <a:endParaRPr lang="en-US" dirty="0"/>
          </a:p>
        </p:txBody>
      </p:sp>
      <p:sp>
        <p:nvSpPr>
          <p:cNvPr id="3" name="Subtitle 2"/>
          <p:cNvSpPr>
            <a:spLocks noGrp="1"/>
          </p:cNvSpPr>
          <p:nvPr>
            <p:ph type="subTitle" idx="1"/>
          </p:nvPr>
        </p:nvSpPr>
        <p:spPr/>
        <p:txBody>
          <a:bodyPr/>
          <a:lstStyle/>
          <a:p>
            <a:r>
              <a:rPr lang="en-GB" dirty="0" smtClean="0"/>
              <a:t>SA2#101, Taipei</a:t>
            </a:r>
          </a:p>
          <a:p>
            <a:r>
              <a:rPr lang="en-GB" dirty="0" smtClean="0"/>
              <a:t>Qualcomm Inc. (Rapporteur)</a:t>
            </a:r>
            <a:endParaRPr lang="en-US" dirty="0"/>
          </a:p>
        </p:txBody>
      </p:sp>
      <p:sp>
        <p:nvSpPr>
          <p:cNvPr id="4" name="TextBox 3"/>
          <p:cNvSpPr txBox="1"/>
          <p:nvPr/>
        </p:nvSpPr>
        <p:spPr>
          <a:xfrm>
            <a:off x="7596336" y="188640"/>
            <a:ext cx="1180131" cy="369332"/>
          </a:xfrm>
          <a:prstGeom prst="rect">
            <a:avLst/>
          </a:prstGeom>
          <a:noFill/>
        </p:spPr>
        <p:txBody>
          <a:bodyPr wrap="none" rtlCol="0">
            <a:spAutoFit/>
          </a:bodyPr>
          <a:lstStyle/>
          <a:p>
            <a:r>
              <a:rPr lang="en-GB" dirty="0" smtClean="0"/>
              <a:t>S2-140442</a:t>
            </a:r>
            <a:endParaRPr lang="en-US" dirty="0"/>
          </a:p>
        </p:txBody>
      </p:sp>
    </p:spTree>
    <p:extLst>
      <p:ext uri="{BB962C8B-B14F-4D97-AF65-F5344CB8AC3E}">
        <p14:creationId xmlns:p14="http://schemas.microsoft.com/office/powerpoint/2010/main" val="33912622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SA2 ProSe status</a:t>
            </a:r>
            <a:endParaRPr lang="en-US" dirty="0"/>
          </a:p>
        </p:txBody>
      </p:sp>
      <p:sp>
        <p:nvSpPr>
          <p:cNvPr id="3" name="Content Placeholder 2"/>
          <p:cNvSpPr>
            <a:spLocks noGrp="1"/>
          </p:cNvSpPr>
          <p:nvPr>
            <p:ph idx="1"/>
          </p:nvPr>
        </p:nvSpPr>
        <p:spPr>
          <a:xfrm>
            <a:off x="467544" y="1412776"/>
            <a:ext cx="8229600" cy="5257800"/>
          </a:xfrm>
        </p:spPr>
        <p:txBody>
          <a:bodyPr>
            <a:normAutofit fontScale="62500" lnSpcReduction="20000"/>
          </a:bodyPr>
          <a:lstStyle/>
          <a:p>
            <a:r>
              <a:rPr lang="en-GB" dirty="0" smtClean="0"/>
              <a:t>SA2 is working on the ProSe components that are prioritised by SA and described in SP-130506. Namely:</a:t>
            </a:r>
          </a:p>
          <a:p>
            <a:pPr lvl="1"/>
            <a:r>
              <a:rPr lang="en-GB" dirty="0" smtClean="0"/>
              <a:t>ProSe Communication which includes:</a:t>
            </a:r>
          </a:p>
          <a:p>
            <a:pPr lvl="2"/>
            <a:r>
              <a:rPr lang="en-GB" dirty="0" smtClean="0"/>
              <a:t>ProSe Communication 1-many “in network”</a:t>
            </a:r>
          </a:p>
          <a:p>
            <a:pPr lvl="2"/>
            <a:r>
              <a:rPr lang="en-GB" dirty="0" smtClean="0"/>
              <a:t>ProSe Communication 1-many “out of network”</a:t>
            </a:r>
          </a:p>
          <a:p>
            <a:pPr lvl="2"/>
            <a:r>
              <a:rPr lang="en-GB" dirty="0" smtClean="0"/>
              <a:t>ProSe UE-Network Relay</a:t>
            </a:r>
          </a:p>
          <a:p>
            <a:pPr lvl="1"/>
            <a:r>
              <a:rPr lang="en-GB" dirty="0" smtClean="0"/>
              <a:t>ProSe E-UTRA direct discovery which includes</a:t>
            </a:r>
          </a:p>
          <a:p>
            <a:pPr lvl="2"/>
            <a:r>
              <a:rPr lang="en-GB" dirty="0" smtClean="0"/>
              <a:t>Dynamic configuration/Authorisation for discovery</a:t>
            </a:r>
          </a:p>
          <a:p>
            <a:pPr lvl="2"/>
            <a:r>
              <a:rPr lang="en-GB" dirty="0" smtClean="0"/>
              <a:t>Open discovery</a:t>
            </a:r>
          </a:p>
          <a:p>
            <a:pPr lvl="2"/>
            <a:r>
              <a:rPr lang="en-GB" dirty="0" smtClean="0"/>
              <a:t>Restricted discovery</a:t>
            </a:r>
          </a:p>
          <a:p>
            <a:pPr lvl="1"/>
            <a:r>
              <a:rPr lang="en-GB" dirty="0" smtClean="0"/>
              <a:t>EPC-level discovery</a:t>
            </a:r>
          </a:p>
          <a:p>
            <a:pPr lvl="1"/>
            <a:r>
              <a:rPr lang="en-GB" dirty="0" smtClean="0"/>
              <a:t>ProSe assisted WLAN direct</a:t>
            </a:r>
          </a:p>
          <a:p>
            <a:pPr lvl="1"/>
            <a:r>
              <a:rPr lang="en-GB" dirty="0" smtClean="0"/>
              <a:t>Identifiers used for discovery</a:t>
            </a:r>
          </a:p>
          <a:p>
            <a:pPr lvl="1"/>
            <a:r>
              <a:rPr lang="en-GB" dirty="0" smtClean="0"/>
              <a:t>System aspects (network sharing, roaming </a:t>
            </a:r>
            <a:r>
              <a:rPr lang="en-GB" dirty="0" err="1" smtClean="0"/>
              <a:t>etc</a:t>
            </a:r>
            <a:r>
              <a:rPr lang="en-GB" dirty="0" smtClean="0"/>
              <a:t>)</a:t>
            </a:r>
          </a:p>
          <a:p>
            <a:r>
              <a:rPr lang="en-GB" dirty="0" smtClean="0"/>
              <a:t>SA2 has agreed in a set of conclusions and endorsed solutions already for certain components</a:t>
            </a:r>
          </a:p>
          <a:p>
            <a:r>
              <a:rPr lang="en-GB" dirty="0" smtClean="0"/>
              <a:t>SA2 plans to close the TR 23.703 at SA2#101 with endorsed solutions</a:t>
            </a:r>
          </a:p>
          <a:p>
            <a:r>
              <a:rPr lang="en-GB" dirty="0" smtClean="0"/>
              <a:t>SA2 plans to complete TS 23.303 at SA2#101bis (17-21 Feb 2014) and send for approval at SA2#63</a:t>
            </a:r>
            <a:endParaRPr lang="en-US" dirty="0"/>
          </a:p>
        </p:txBody>
      </p:sp>
    </p:spTree>
    <p:extLst>
      <p:ext uri="{BB962C8B-B14F-4D97-AF65-F5344CB8AC3E}">
        <p14:creationId xmlns:p14="http://schemas.microsoft.com/office/powerpoint/2010/main" val="42867602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Conclusions in TR 23.703 v1.0.0</a:t>
            </a:r>
            <a:endParaRPr lang="en-US" dirty="0"/>
          </a:p>
        </p:txBody>
      </p:sp>
      <p:sp>
        <p:nvSpPr>
          <p:cNvPr id="3" name="Content Placeholder 2"/>
          <p:cNvSpPr>
            <a:spLocks noGrp="1"/>
          </p:cNvSpPr>
          <p:nvPr>
            <p:ph idx="1"/>
          </p:nvPr>
        </p:nvSpPr>
        <p:spPr>
          <a:xfrm>
            <a:off x="251520" y="1556792"/>
            <a:ext cx="8435280" cy="4781128"/>
          </a:xfrm>
        </p:spPr>
        <p:txBody>
          <a:bodyPr>
            <a:normAutofit fontScale="55000" lnSpcReduction="20000"/>
          </a:bodyPr>
          <a:lstStyle/>
          <a:p>
            <a:r>
              <a:rPr lang="en-GB" dirty="0" smtClean="0"/>
              <a:t>Direct discovery (these points copied from TR 23.703 clause 8.5)</a:t>
            </a:r>
          </a:p>
          <a:p>
            <a:endParaRPr lang="en-GB" dirty="0" smtClean="0"/>
          </a:p>
          <a:p>
            <a:pPr lvl="1" hangingPunct="0"/>
            <a:r>
              <a:rPr lang="en-GB" dirty="0" smtClean="0"/>
              <a:t>PC3 interface is used for ProSe configuration and the functional entity that provisions the UE with some necessary parameters is a new EPC node  named Direct Provisioning Function (DPF);</a:t>
            </a:r>
            <a:endParaRPr lang="en-US" dirty="0" smtClean="0"/>
          </a:p>
          <a:p>
            <a:pPr lvl="2" hangingPunct="0"/>
            <a:r>
              <a:rPr lang="en-GB" dirty="0" smtClean="0"/>
              <a:t>The mechanism for UE authorisation from PLMNs that are involved in the discovery procedure is FFS</a:t>
            </a:r>
            <a:endParaRPr lang="en-US" dirty="0" smtClean="0"/>
          </a:p>
          <a:p>
            <a:pPr lvl="2" hangingPunct="0"/>
            <a:r>
              <a:rPr lang="en-GB" dirty="0" smtClean="0"/>
              <a:t>The mechanism for authorisation for applications using ProSe direct discovery is FFS</a:t>
            </a:r>
            <a:endParaRPr lang="en-US" dirty="0" smtClean="0"/>
          </a:p>
          <a:p>
            <a:pPr lvl="1" hangingPunct="0"/>
            <a:r>
              <a:rPr lang="en-GB" dirty="0" smtClean="0"/>
              <a:t>Necessary subscription parameters in HSS will be defined for ProSe direct discovery as will be determined by the related procedures; </a:t>
            </a:r>
            <a:endParaRPr lang="en-US" dirty="0" smtClean="0"/>
          </a:p>
          <a:p>
            <a:pPr lvl="1" hangingPunct="0"/>
            <a:r>
              <a:rPr lang="en-GB" dirty="0" smtClean="0"/>
              <a:t>For operator controlled open discovery the allocation and processing mechanisms via PC3 for ProSe Application Identities is based in principle on solution D13 in TR 23.703;</a:t>
            </a:r>
            <a:endParaRPr lang="en-US" dirty="0" smtClean="0"/>
          </a:p>
          <a:p>
            <a:pPr lvl="2" hangingPunct="0"/>
            <a:r>
              <a:rPr lang="en-GB" dirty="0" smtClean="0"/>
              <a:t>It is FFS if allocation and processing mechanisms for Prose Application Identities over PC3 use 3GPP control plane or user plane</a:t>
            </a:r>
            <a:endParaRPr lang="en-US" dirty="0" smtClean="0"/>
          </a:p>
          <a:p>
            <a:pPr lvl="1" hangingPunct="0"/>
            <a:r>
              <a:rPr lang="en-GB" dirty="0" smtClean="0"/>
              <a:t>The format of ProSe Application Identities for open discovery may have a structure so as to allow partial matching at the UE side reflecting application-specified interests, and thus reduce the number of processing of discovered ProSe Application Identities;</a:t>
            </a:r>
            <a:endParaRPr lang="en-US" dirty="0" smtClean="0"/>
          </a:p>
          <a:p>
            <a:pPr lvl="1" hangingPunct="0"/>
            <a:r>
              <a:rPr lang="en-GB" dirty="0" smtClean="0"/>
              <a:t>The values of ProSe Application Identities as defined in solution D13 in TR 23.703 for open discovery is not expected to be specified in 3GPP, but another organization is expected to specify that on behalf of operators' community (e.g. GSM Association);</a:t>
            </a:r>
            <a:endParaRPr lang="en-US" dirty="0" smtClean="0"/>
          </a:p>
          <a:p>
            <a:pPr lvl="1" hangingPunct="0"/>
            <a:r>
              <a:rPr lang="en-GB" dirty="0" smtClean="0"/>
              <a:t>ProSe Application Identities for open discovery shall have a standards defined format in 3GPP to allow the 3GPP function to process them. The exact format is FFS;</a:t>
            </a:r>
            <a:endParaRPr lang="en-US" dirty="0" smtClean="0"/>
          </a:p>
          <a:p>
            <a:pPr lvl="1" hangingPunct="0"/>
            <a:r>
              <a:rPr lang="en-GB" dirty="0" smtClean="0"/>
              <a:t>Both discovery models "I am here" (model A) and "who is there"/"are you there" (model B) as described in clause 4.1.4 of TR 23.703 are relevant. </a:t>
            </a:r>
            <a:endParaRPr lang="en-US" dirty="0" smtClean="0"/>
          </a:p>
          <a:p>
            <a:pPr lvl="2"/>
            <a:endParaRPr lang="en-US" dirty="0"/>
          </a:p>
        </p:txBody>
      </p:sp>
    </p:spTree>
    <p:extLst>
      <p:ext uri="{BB962C8B-B14F-4D97-AF65-F5344CB8AC3E}">
        <p14:creationId xmlns:p14="http://schemas.microsoft.com/office/powerpoint/2010/main" val="1045769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Conclusions in TR 23.703 </a:t>
            </a:r>
            <a:r>
              <a:rPr lang="en-GB" dirty="0" smtClean="0"/>
              <a:t>v1.0.0 (cont.)</a:t>
            </a:r>
            <a:endParaRPr lang="en-US" dirty="0"/>
          </a:p>
        </p:txBody>
      </p:sp>
      <p:sp>
        <p:nvSpPr>
          <p:cNvPr id="3" name="Content Placeholder 2"/>
          <p:cNvSpPr>
            <a:spLocks noGrp="1"/>
          </p:cNvSpPr>
          <p:nvPr>
            <p:ph idx="1"/>
          </p:nvPr>
        </p:nvSpPr>
        <p:spPr>
          <a:xfrm>
            <a:off x="457200" y="1600200"/>
            <a:ext cx="8229600" cy="4997152"/>
          </a:xfrm>
        </p:spPr>
        <p:txBody>
          <a:bodyPr>
            <a:normAutofit fontScale="70000" lnSpcReduction="20000"/>
          </a:bodyPr>
          <a:lstStyle/>
          <a:p>
            <a:r>
              <a:rPr lang="en-GB" dirty="0" smtClean="0"/>
              <a:t>EPC-level </a:t>
            </a:r>
            <a:r>
              <a:rPr lang="en-GB" dirty="0"/>
              <a:t>discovery (these </a:t>
            </a:r>
            <a:r>
              <a:rPr lang="en-GB" dirty="0" smtClean="0"/>
              <a:t>points </a:t>
            </a:r>
            <a:r>
              <a:rPr lang="en-GB" dirty="0"/>
              <a:t>copied from TR 23.703 clause </a:t>
            </a:r>
            <a:r>
              <a:rPr lang="en-GB" dirty="0" smtClean="0"/>
              <a:t>8.3)</a:t>
            </a:r>
            <a:endParaRPr lang="en-GB" dirty="0"/>
          </a:p>
          <a:p>
            <a:pPr lvl="1" hangingPunct="0"/>
            <a:endParaRPr lang="en-GB" dirty="0" smtClean="0"/>
          </a:p>
          <a:p>
            <a:pPr lvl="1" hangingPunct="0"/>
            <a:r>
              <a:rPr lang="en-GB" dirty="0" smtClean="0"/>
              <a:t>It has been agreed that in Rel-12 EPC-level ProSe Discovery shall be supported using solution D4 in TR 23.703 as a basis, with the following assumptions:</a:t>
            </a:r>
            <a:endParaRPr lang="en-US" dirty="0" smtClean="0"/>
          </a:p>
          <a:p>
            <a:pPr lvl="2" hangingPunct="0"/>
            <a:r>
              <a:rPr lang="en-GB" dirty="0" smtClean="0"/>
              <a:t>The PC3 reference point is established in the user plane of EPS</a:t>
            </a:r>
            <a:endParaRPr lang="en-US" dirty="0" smtClean="0"/>
          </a:p>
          <a:p>
            <a:pPr lvl="2" hangingPunct="0"/>
            <a:r>
              <a:rPr lang="en-GB" dirty="0" smtClean="0"/>
              <a:t>Proximity tracking relies on user plane LCS (SUPL) in Rel-12</a:t>
            </a:r>
            <a:endParaRPr lang="en-US" dirty="0" smtClean="0"/>
          </a:p>
          <a:p>
            <a:pPr lvl="2" hangingPunct="0"/>
            <a:r>
              <a:rPr lang="en-GB" dirty="0" smtClean="0"/>
              <a:t>The roaming architecture is not specified in Rel-12</a:t>
            </a:r>
            <a:endParaRPr lang="en-US" dirty="0" smtClean="0"/>
          </a:p>
          <a:p>
            <a:pPr lvl="1" hangingPunct="0"/>
            <a:r>
              <a:rPr lang="en-GB" dirty="0" smtClean="0"/>
              <a:t>In order to fully exploit synergies with the IMS there is an IMS variant of the Device Registration and Device Deregistration procedures, in addition to their non-IMS variant.</a:t>
            </a:r>
            <a:endParaRPr lang="en-US" dirty="0" smtClean="0"/>
          </a:p>
          <a:p>
            <a:pPr lvl="2" hangingPunct="0"/>
            <a:r>
              <a:rPr lang="en-GB" dirty="0" smtClean="0"/>
              <a:t>It is FFS whether the UE registration procedure via IMS and UE deregistration via IMS, i.e. if the use of IMS as part of EPC level discovery, is needed in Rel-12</a:t>
            </a:r>
            <a:endParaRPr lang="en-US" dirty="0" smtClean="0"/>
          </a:p>
          <a:p>
            <a:pPr lvl="1" hangingPunct="0"/>
            <a:r>
              <a:rPr lang="en-GB" dirty="0" smtClean="0"/>
              <a:t>In order to allow for early Proximity Request cancellation without bringing the targeted UE in connected mode it has been agreed to support the targeted UE’s initial location check via the HSS as an option.</a:t>
            </a:r>
          </a:p>
          <a:p>
            <a:pPr hangingPunct="0"/>
            <a:r>
              <a:rPr lang="en-GB" b="1" u="sng" dirty="0"/>
              <a:t>Endorsed solution </a:t>
            </a:r>
            <a:r>
              <a:rPr lang="en-GB" b="1" u="sng" dirty="0" smtClean="0"/>
              <a:t>described </a:t>
            </a:r>
            <a:r>
              <a:rPr lang="en-GB" dirty="0" smtClean="0"/>
              <a:t>in Annex H</a:t>
            </a:r>
            <a:endParaRPr lang="en-US" dirty="0"/>
          </a:p>
          <a:p>
            <a:pPr lvl="1" hangingPunct="0"/>
            <a:endParaRPr lang="en-US" dirty="0" smtClean="0"/>
          </a:p>
          <a:p>
            <a:pPr lvl="1"/>
            <a:endParaRPr lang="en-US" dirty="0"/>
          </a:p>
        </p:txBody>
      </p:sp>
    </p:spTree>
    <p:extLst>
      <p:ext uri="{BB962C8B-B14F-4D97-AF65-F5344CB8AC3E}">
        <p14:creationId xmlns:p14="http://schemas.microsoft.com/office/powerpoint/2010/main" val="2646578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Conclusions in TR 23.703 v1.0.0 (cont.)</a:t>
            </a:r>
            <a:endParaRPr lang="en-US" dirty="0"/>
          </a:p>
        </p:txBody>
      </p:sp>
      <p:sp>
        <p:nvSpPr>
          <p:cNvPr id="3" name="Content Placeholder 2"/>
          <p:cNvSpPr>
            <a:spLocks noGrp="1"/>
          </p:cNvSpPr>
          <p:nvPr>
            <p:ph idx="1"/>
          </p:nvPr>
        </p:nvSpPr>
        <p:spPr/>
        <p:txBody>
          <a:bodyPr>
            <a:normAutofit fontScale="92500" lnSpcReduction="20000"/>
          </a:bodyPr>
          <a:lstStyle/>
          <a:p>
            <a:r>
              <a:rPr lang="en-GB" dirty="0" smtClean="0"/>
              <a:t>ProSe assisted WLAN </a:t>
            </a:r>
            <a:r>
              <a:rPr lang="en-GB" dirty="0"/>
              <a:t>direct </a:t>
            </a:r>
            <a:r>
              <a:rPr lang="en-GB" dirty="0" smtClean="0"/>
              <a:t>(these </a:t>
            </a:r>
            <a:r>
              <a:rPr lang="en-GB" dirty="0"/>
              <a:t>points copied from TR 23.703 clause </a:t>
            </a:r>
            <a:r>
              <a:rPr lang="en-GB" dirty="0" smtClean="0"/>
              <a:t>8.4)</a:t>
            </a:r>
            <a:endParaRPr lang="en-GB" dirty="0"/>
          </a:p>
          <a:p>
            <a:endParaRPr lang="en-GB" dirty="0" smtClean="0"/>
          </a:p>
          <a:p>
            <a:pPr lvl="1" hangingPunct="0"/>
            <a:r>
              <a:rPr lang="en-GB" dirty="0"/>
              <a:t>It has been agreed that in Rel-12 EPC support for WLAN direct communications shall be supported both</a:t>
            </a:r>
            <a:endParaRPr lang="en-US" dirty="0"/>
          </a:p>
          <a:p>
            <a:pPr lvl="2" hangingPunct="0"/>
            <a:r>
              <a:rPr lang="en-GB" dirty="0"/>
              <a:t>As an incremental part of EPC-level discovery using solution W1 in </a:t>
            </a:r>
            <a:r>
              <a:rPr lang="en-GB" dirty="0" smtClean="0"/>
              <a:t>TR 23.703 </a:t>
            </a:r>
            <a:r>
              <a:rPr lang="en-GB" dirty="0"/>
              <a:t>as a basis, and</a:t>
            </a:r>
            <a:endParaRPr lang="en-US" dirty="0"/>
          </a:p>
          <a:p>
            <a:pPr lvl="2" hangingPunct="0"/>
            <a:r>
              <a:rPr lang="en-GB" dirty="0"/>
              <a:t>As a stand-alone procedure using solution W3 in TR </a:t>
            </a:r>
            <a:r>
              <a:rPr lang="en-GB" dirty="0" smtClean="0"/>
              <a:t>23.703 </a:t>
            </a:r>
            <a:r>
              <a:rPr lang="en-GB" dirty="0"/>
              <a:t>as a </a:t>
            </a:r>
            <a:r>
              <a:rPr lang="en-GB" dirty="0" smtClean="0"/>
              <a:t>basis</a:t>
            </a:r>
          </a:p>
          <a:p>
            <a:pPr lvl="1" hangingPunct="0"/>
            <a:r>
              <a:rPr lang="en-GB" b="1" u="sng" dirty="0" smtClean="0"/>
              <a:t>Endorsed solution described in</a:t>
            </a:r>
            <a:r>
              <a:rPr lang="en-GB" dirty="0" smtClean="0"/>
              <a:t>:</a:t>
            </a:r>
          </a:p>
          <a:p>
            <a:pPr lvl="2" hangingPunct="0"/>
            <a:r>
              <a:rPr lang="en-GB" dirty="0"/>
              <a:t>As an incremental part of EPC-level </a:t>
            </a:r>
            <a:r>
              <a:rPr lang="en-GB" dirty="0" smtClean="0"/>
              <a:t>discovery: Annex H</a:t>
            </a:r>
          </a:p>
          <a:p>
            <a:pPr lvl="2" hangingPunct="0"/>
            <a:r>
              <a:rPr lang="en-GB" dirty="0" smtClean="0"/>
              <a:t>Standalone procedure: Annex I</a:t>
            </a:r>
            <a:endParaRPr lang="en-US" dirty="0"/>
          </a:p>
          <a:p>
            <a:pPr lvl="1"/>
            <a:endParaRPr lang="en-US" dirty="0"/>
          </a:p>
        </p:txBody>
      </p:sp>
    </p:spTree>
    <p:extLst>
      <p:ext uri="{BB962C8B-B14F-4D97-AF65-F5344CB8AC3E}">
        <p14:creationId xmlns:p14="http://schemas.microsoft.com/office/powerpoint/2010/main" val="34065106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Conclusions in TR 23.703 v1.0.0 (cont.)</a:t>
            </a:r>
            <a:endParaRPr lang="en-US" dirty="0"/>
          </a:p>
        </p:txBody>
      </p:sp>
      <p:sp>
        <p:nvSpPr>
          <p:cNvPr id="3" name="Content Placeholder 2"/>
          <p:cNvSpPr>
            <a:spLocks noGrp="1"/>
          </p:cNvSpPr>
          <p:nvPr>
            <p:ph idx="1"/>
          </p:nvPr>
        </p:nvSpPr>
        <p:spPr>
          <a:xfrm>
            <a:off x="457200" y="1600200"/>
            <a:ext cx="8229600" cy="4709120"/>
          </a:xfrm>
        </p:spPr>
        <p:txBody>
          <a:bodyPr>
            <a:normAutofit fontScale="55000" lnSpcReduction="20000"/>
          </a:bodyPr>
          <a:lstStyle/>
          <a:p>
            <a:r>
              <a:rPr lang="en-GB" dirty="0" smtClean="0"/>
              <a:t>ProSe communication </a:t>
            </a:r>
            <a:r>
              <a:rPr lang="en-GB" dirty="0"/>
              <a:t>1-many (these points copied from TR 23.703 clause </a:t>
            </a:r>
            <a:r>
              <a:rPr lang="en-GB" dirty="0" smtClean="0"/>
              <a:t>8.2)</a:t>
            </a:r>
            <a:endParaRPr lang="en-GB" dirty="0"/>
          </a:p>
          <a:p>
            <a:endParaRPr lang="en-GB" dirty="0" smtClean="0"/>
          </a:p>
          <a:p>
            <a:pPr lvl="1" hangingPunct="0"/>
            <a:r>
              <a:rPr lang="en-GB" dirty="0"/>
              <a:t>No need for dynamic ProSe group management prior to transmission (i.e. no notion of "ProSe group joining");</a:t>
            </a:r>
            <a:endParaRPr lang="en-US" dirty="0"/>
          </a:p>
          <a:p>
            <a:pPr lvl="1" hangingPunct="0"/>
            <a:r>
              <a:rPr lang="en-GB" dirty="0"/>
              <a:t>Distributed architecture: all UEs being equal in data traffic transmission, there is no single point of failure;</a:t>
            </a:r>
            <a:endParaRPr lang="en-US" dirty="0"/>
          </a:p>
          <a:p>
            <a:pPr lvl="1" hangingPunct="0"/>
            <a:r>
              <a:rPr lang="en-GB" dirty="0"/>
              <a:t>When sending traffic to a group of receivers, the sender uses a multicast address in the Destination Layer-2 ID field of the layer-2 data frame;</a:t>
            </a:r>
            <a:endParaRPr lang="en-US" dirty="0"/>
          </a:p>
          <a:p>
            <a:pPr lvl="1" hangingPunct="0"/>
            <a:r>
              <a:rPr lang="en-GB" dirty="0"/>
              <a:t>There is no </a:t>
            </a:r>
            <a:r>
              <a:rPr lang="en-GB" dirty="0" err="1"/>
              <a:t>QoS</a:t>
            </a:r>
            <a:r>
              <a:rPr lang="en-GB" dirty="0"/>
              <a:t> support apart from priority handling;</a:t>
            </a:r>
            <a:endParaRPr lang="en-US" dirty="0"/>
          </a:p>
          <a:p>
            <a:pPr lvl="1" hangingPunct="0"/>
            <a:r>
              <a:rPr lang="en-GB" dirty="0"/>
              <a:t>UEs are configured with a set of information that would allow one-to-many communication to work;</a:t>
            </a:r>
            <a:endParaRPr lang="en-US" dirty="0"/>
          </a:p>
          <a:p>
            <a:pPr lvl="1" hangingPunct="0"/>
            <a:r>
              <a:rPr lang="en-GB" dirty="0"/>
              <a:t>UEs are provided with information regarding radio resources to be used for out of network operation; </a:t>
            </a:r>
            <a:endParaRPr lang="en-GB" dirty="0" smtClean="0"/>
          </a:p>
          <a:p>
            <a:pPr lvl="1" hangingPunct="0"/>
            <a:r>
              <a:rPr lang="en-GB" dirty="0" smtClean="0"/>
              <a:t>A </a:t>
            </a:r>
            <a:r>
              <a:rPr lang="en-GB" dirty="0"/>
              <a:t>mechanism for providing the aforementioned information to UEs needs to be standardised in Rel-12;</a:t>
            </a:r>
            <a:endParaRPr lang="en-US" dirty="0"/>
          </a:p>
          <a:p>
            <a:pPr lvl="1" hangingPunct="0"/>
            <a:r>
              <a:rPr lang="en-GB" dirty="0"/>
              <a:t>Network independent procedures for one-to-many communication are to be standardised in Rel-12;</a:t>
            </a:r>
            <a:endParaRPr lang="en-US" dirty="0"/>
          </a:p>
          <a:p>
            <a:pPr lvl="1" hangingPunct="0"/>
            <a:r>
              <a:rPr lang="en-GB" dirty="0"/>
              <a:t>The "network layer" stack for one-to-many communication in decentralized mode is based on IP;</a:t>
            </a:r>
            <a:endParaRPr lang="en-US" dirty="0"/>
          </a:p>
          <a:p>
            <a:pPr lvl="1"/>
            <a:endParaRPr lang="en-US" dirty="0"/>
          </a:p>
        </p:txBody>
      </p:sp>
    </p:spTree>
    <p:extLst>
      <p:ext uri="{BB962C8B-B14F-4D97-AF65-F5344CB8AC3E}">
        <p14:creationId xmlns:p14="http://schemas.microsoft.com/office/powerpoint/2010/main" val="1762088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Conclusions in TR 23.703 v1.0.0 (cont.)</a:t>
            </a:r>
            <a:endParaRPr lang="en-US" dirty="0"/>
          </a:p>
        </p:txBody>
      </p:sp>
      <p:sp>
        <p:nvSpPr>
          <p:cNvPr id="3" name="Content Placeholder 2"/>
          <p:cNvSpPr>
            <a:spLocks noGrp="1"/>
          </p:cNvSpPr>
          <p:nvPr>
            <p:ph idx="1"/>
          </p:nvPr>
        </p:nvSpPr>
        <p:spPr/>
        <p:txBody>
          <a:bodyPr>
            <a:normAutofit fontScale="70000" lnSpcReduction="20000"/>
          </a:bodyPr>
          <a:lstStyle/>
          <a:p>
            <a:r>
              <a:rPr lang="en-GB" dirty="0" smtClean="0"/>
              <a:t>ProSe UE-to-Network </a:t>
            </a:r>
            <a:r>
              <a:rPr lang="en-GB" dirty="0"/>
              <a:t>Relays (these points copied from TR 23.703 clause </a:t>
            </a:r>
            <a:r>
              <a:rPr lang="en-GB" dirty="0" smtClean="0"/>
              <a:t>8.6)</a:t>
            </a:r>
            <a:endParaRPr lang="en-GB" dirty="0"/>
          </a:p>
          <a:p>
            <a:endParaRPr lang="en-GB" dirty="0" smtClean="0"/>
          </a:p>
          <a:p>
            <a:pPr lvl="1" hangingPunct="0"/>
            <a:r>
              <a:rPr lang="en-GB" dirty="0"/>
              <a:t>It has been agreed that in Rel-12 the study on UE-to-Network Relay will focus on the following type of solutions:</a:t>
            </a:r>
            <a:endParaRPr lang="en-US" dirty="0"/>
          </a:p>
          <a:p>
            <a:pPr lvl="2" hangingPunct="0"/>
            <a:r>
              <a:rPr lang="en-GB" dirty="0"/>
              <a:t>Application Layer Gateway (ALG) type of relay (e.g. solutions R6, R7, R8 in TR </a:t>
            </a:r>
            <a:r>
              <a:rPr lang="en-GB" dirty="0" smtClean="0"/>
              <a:t>23.703);</a:t>
            </a:r>
            <a:endParaRPr lang="en-US" dirty="0"/>
          </a:p>
          <a:p>
            <a:pPr lvl="2" hangingPunct="0"/>
            <a:r>
              <a:rPr lang="en-GB" dirty="0"/>
              <a:t>L3-based relay (e.g. solutions R3, R11 in </a:t>
            </a:r>
            <a:r>
              <a:rPr lang="en-GB" dirty="0" smtClean="0"/>
              <a:t>TR 23.703);</a:t>
            </a:r>
            <a:endParaRPr lang="en-US" dirty="0"/>
          </a:p>
          <a:p>
            <a:pPr lvl="2" hangingPunct="0"/>
            <a:r>
              <a:rPr lang="en-GB" dirty="0"/>
              <a:t>It is FFS whether both relay types will be specified in Rel-12.</a:t>
            </a:r>
            <a:endParaRPr lang="en-US" dirty="0"/>
          </a:p>
          <a:p>
            <a:pPr lvl="1" hangingPunct="0"/>
            <a:r>
              <a:rPr lang="en-GB" dirty="0"/>
              <a:t>It has been agreed that the following applies for the UE-to-Network Relay:</a:t>
            </a:r>
            <a:endParaRPr lang="en-US" dirty="0"/>
          </a:p>
          <a:p>
            <a:pPr lvl="2" hangingPunct="0"/>
            <a:r>
              <a:rPr lang="en-GB" dirty="0"/>
              <a:t>At EPS level (excluding the ProSe Function) the network perceives only one entity – the UE-to-Network Relay;</a:t>
            </a:r>
            <a:endParaRPr lang="en-US" dirty="0"/>
          </a:p>
          <a:p>
            <a:pPr lvl="2" hangingPunct="0"/>
            <a:r>
              <a:rPr lang="en-GB" dirty="0"/>
              <a:t>Relay selection on PC5 takes into account information that is announced by, or solicited from, the UE-to-Network relay and that reflects a meaning such as </a:t>
            </a:r>
            <a:r>
              <a:rPr lang="en-US" dirty="0"/>
              <a:t>“I can act as a relay for public safety”</a:t>
            </a:r>
            <a:r>
              <a:rPr lang="en-GB" dirty="0"/>
              <a:t>. It is FFS which other criteria are used for relay selection.</a:t>
            </a:r>
            <a:endParaRPr lang="en-US" dirty="0"/>
          </a:p>
          <a:p>
            <a:pPr lvl="1"/>
            <a:endParaRPr lang="en-US" dirty="0"/>
          </a:p>
        </p:txBody>
      </p:sp>
    </p:spTree>
    <p:extLst>
      <p:ext uri="{BB962C8B-B14F-4D97-AF65-F5344CB8AC3E}">
        <p14:creationId xmlns:p14="http://schemas.microsoft.com/office/powerpoint/2010/main" val="1740826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(Additional) working assumptions in SA2#101 (</a:t>
            </a:r>
            <a:r>
              <a:rPr lang="en-GB" dirty="0" err="1" smtClean="0"/>
              <a:t>tbc</a:t>
            </a:r>
            <a:r>
              <a:rPr lang="en-GB" dirty="0" smtClean="0"/>
              <a:t> by end of the meeting)</a:t>
            </a:r>
            <a:endParaRPr lang="en-US" dirty="0"/>
          </a:p>
        </p:txBody>
      </p:sp>
      <p:sp>
        <p:nvSpPr>
          <p:cNvPr id="3" name="Content Placeholder 2"/>
          <p:cNvSpPr>
            <a:spLocks noGrp="1"/>
          </p:cNvSpPr>
          <p:nvPr>
            <p:ph idx="1"/>
          </p:nvPr>
        </p:nvSpPr>
        <p:spPr/>
        <p:txBody>
          <a:bodyPr>
            <a:normAutofit fontScale="85000" lnSpcReduction="20000"/>
          </a:bodyPr>
          <a:lstStyle/>
          <a:p>
            <a:r>
              <a:rPr lang="en-GB" dirty="0" smtClean="0"/>
              <a:t>Overall architecture</a:t>
            </a:r>
          </a:p>
          <a:p>
            <a:pPr lvl="1" hangingPunct="0"/>
            <a:r>
              <a:rPr lang="en-GB" dirty="0"/>
              <a:t>PC3 reference point is established in the user plane of EPS</a:t>
            </a:r>
            <a:endParaRPr lang="en-US" dirty="0"/>
          </a:p>
          <a:p>
            <a:r>
              <a:rPr lang="en-GB" dirty="0" smtClean="0"/>
              <a:t>Direct discovery</a:t>
            </a:r>
          </a:p>
          <a:p>
            <a:pPr lvl="1"/>
            <a:r>
              <a:rPr lang="en-GB" dirty="0" smtClean="0"/>
              <a:t>Focus on open discovery for commercial use (in coverage)</a:t>
            </a:r>
          </a:p>
          <a:p>
            <a:pPr lvl="1"/>
            <a:r>
              <a:rPr lang="en-GB" dirty="0" smtClean="0"/>
              <a:t>Restricted discovery for public safety use (in/out of coverage)</a:t>
            </a:r>
          </a:p>
          <a:p>
            <a:r>
              <a:rPr lang="en-GB" dirty="0" smtClean="0"/>
              <a:t>EPC-level discovery </a:t>
            </a:r>
          </a:p>
          <a:p>
            <a:pPr lvl="1"/>
            <a:r>
              <a:rPr lang="en-GB" dirty="0" smtClean="0"/>
              <a:t>No IMS variant will be defined</a:t>
            </a:r>
          </a:p>
          <a:p>
            <a:endParaRPr lang="en-GB" dirty="0"/>
          </a:p>
          <a:p>
            <a:endParaRPr lang="en-GB" dirty="0" smtClean="0"/>
          </a:p>
          <a:p>
            <a:pPr marL="0" indent="0">
              <a:buNone/>
            </a:pPr>
            <a:r>
              <a:rPr lang="en-GB" b="1" u="sng" dirty="0" smtClean="0"/>
              <a:t>Disclaimer</a:t>
            </a:r>
            <a:r>
              <a:rPr lang="en-GB" dirty="0" smtClean="0"/>
              <a:t>: Depends on documents under revision</a:t>
            </a:r>
          </a:p>
          <a:p>
            <a:pPr lvl="1"/>
            <a:endParaRPr lang="en-US" dirty="0"/>
          </a:p>
        </p:txBody>
      </p:sp>
    </p:spTree>
    <p:extLst>
      <p:ext uri="{BB962C8B-B14F-4D97-AF65-F5344CB8AC3E}">
        <p14:creationId xmlns:p14="http://schemas.microsoft.com/office/powerpoint/2010/main" val="42553348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SA2 questions to SA3</a:t>
            </a:r>
            <a:endParaRPr lang="en-US" dirty="0"/>
          </a:p>
        </p:txBody>
      </p:sp>
      <p:sp>
        <p:nvSpPr>
          <p:cNvPr id="3" name="Content Placeholder 2"/>
          <p:cNvSpPr>
            <a:spLocks noGrp="1"/>
          </p:cNvSpPr>
          <p:nvPr>
            <p:ph idx="1"/>
          </p:nvPr>
        </p:nvSpPr>
        <p:spPr/>
        <p:txBody>
          <a:bodyPr/>
          <a:lstStyle/>
          <a:p>
            <a:r>
              <a:rPr lang="en-GB" dirty="0" smtClean="0"/>
              <a:t>What security requirements apply between a remote UE and ProSe UE-Network Relay on PC5 control signalling?</a:t>
            </a:r>
          </a:p>
          <a:p>
            <a:r>
              <a:rPr lang="en-GB" dirty="0" smtClean="0"/>
              <a:t>What are the privacy requirements for Prose UE IDs or user ids transmitted for ProSe discovery that will affect our work? </a:t>
            </a:r>
          </a:p>
          <a:p>
            <a:endParaRPr lang="en-US" dirty="0"/>
          </a:p>
        </p:txBody>
      </p:sp>
    </p:spTree>
    <p:extLst>
      <p:ext uri="{BB962C8B-B14F-4D97-AF65-F5344CB8AC3E}">
        <p14:creationId xmlns:p14="http://schemas.microsoft.com/office/powerpoint/2010/main" val="35672081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492</TotalTime>
  <Words>1171</Words>
  <Application>Microsoft Office PowerPoint</Application>
  <PresentationFormat>On-screen Show (4:3)</PresentationFormat>
  <Paragraphs>90</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ProSe status SA2-SA3 JM</vt:lpstr>
      <vt:lpstr>SA2 ProSe status</vt:lpstr>
      <vt:lpstr>Conclusions in TR 23.703 v1.0.0</vt:lpstr>
      <vt:lpstr>Conclusions in TR 23.703 v1.0.0 (cont.)</vt:lpstr>
      <vt:lpstr>Conclusions in TR 23.703 v1.0.0 (cont.)</vt:lpstr>
      <vt:lpstr>Conclusions in TR 23.703 v1.0.0 (cont.)</vt:lpstr>
      <vt:lpstr>Conclusions in TR 23.703 v1.0.0 (cont.)</vt:lpstr>
      <vt:lpstr>(Additional) working assumptions in SA2#101 (tbc by end of the meeting)</vt:lpstr>
      <vt:lpstr>SA2 questions to SA3</vt:lpstr>
    </vt:vector>
  </TitlesOfParts>
  <Company>Qualcomm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ProSe drafting</dc:title>
  <dc:creator>Qualcomm user</dc:creator>
  <cp:lastModifiedBy>Qualcomm user-r2</cp:lastModifiedBy>
  <cp:revision>23</cp:revision>
  <dcterms:created xsi:type="dcterms:W3CDTF">2014-01-17T13:20:24Z</dcterms:created>
  <dcterms:modified xsi:type="dcterms:W3CDTF">2014-01-22T23:37:57Z</dcterms:modified>
</cp:coreProperties>
</file>