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3"/>
  </p:notesMasterIdLst>
  <p:handoutMasterIdLst>
    <p:handoutMasterId r:id="rId14"/>
  </p:handoutMasterIdLst>
  <p:sldIdLst>
    <p:sldId id="303" r:id="rId6"/>
    <p:sldId id="851" r:id="rId7"/>
    <p:sldId id="852" r:id="rId8"/>
    <p:sldId id="845" r:id="rId9"/>
    <p:sldId id="847" r:id="rId10"/>
    <p:sldId id="848" r:id="rId11"/>
    <p:sldId id="849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B0F0"/>
    <a:srgbClr val="FFC000"/>
    <a:srgbClr val="BFBFBF"/>
    <a:srgbClr val="339933"/>
    <a:srgbClr val="632523"/>
    <a:srgbClr val="00CC00"/>
    <a:srgbClr val="B6BEC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33" autoAdjust="0"/>
    <p:restoredTop sz="92388" autoAdjust="0"/>
  </p:normalViewPr>
  <p:slideViewPr>
    <p:cSldViewPr snapToGrid="0">
      <p:cViewPr varScale="1">
        <p:scale>
          <a:sx n="80" d="100"/>
          <a:sy n="80" d="100"/>
        </p:scale>
        <p:origin x="824" y="4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DD565B42-EDA2-4D28-8318-AEAE2A4C8EBD}" type="datetime1">
              <a:rPr lang="en-US" altLang="en-US"/>
              <a:pPr>
                <a:defRPr/>
              </a:pPr>
              <a:t>5/10/2022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5D799534-4D31-476B-A57F-3138EDB1FD81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94FB16E1-A267-48E3-9E48-4FEA8DB2BB80}" type="datetime1">
              <a:rPr lang="en-US" altLang="en-US"/>
              <a:pPr>
                <a:defRPr/>
              </a:pPr>
              <a:t>5/10/2022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ED3ADB20-ED44-40D1-9B39-9A7965F7AF77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B3BF649-4B4C-4B88-A6AF-44777579EECA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ADB20-ED44-40D1-9B39-9A7965F7AF77}" type="slidenum">
              <a:rPr lang="en-GB" altLang="en-US" smtClean="0"/>
              <a:pPr/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5652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3ADB20-ED44-40D1-9B39-9A7965F7AF77}" type="slidenum">
              <a:rPr lang="en-GB" altLang="en-US" smtClean="0"/>
              <a:pPr/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281151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576027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CF4B7-7D0F-4DBF-94A5-6893A8A21343}" type="datetimeFigureOut">
              <a:rPr lang="en-GB"/>
              <a:pPr>
                <a:defRPr/>
              </a:pPr>
              <a:t>10/05/2022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1C556F-AC64-4E63-B289-3B9A56E78B0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915384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948A0-51FC-4E5C-A194-0DF0F162B806}" type="datetimeFigureOut">
              <a:rPr lang="en-GB"/>
              <a:pPr>
                <a:defRPr/>
              </a:pPr>
              <a:t>10/05/2022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BB15A8-A72D-4D43-9E89-B38E9DBECC7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784315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273348-BEE7-4152-9C71-50D21209A85A}" type="datetimeFigureOut">
              <a:rPr lang="en-GB"/>
              <a:pPr>
                <a:defRPr/>
              </a:pPr>
              <a:t>10/05/2022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E475E-D531-46EB-A84B-E07E1DCF4F3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09778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FA5EE6-97CA-445E-8883-F77DF9004323}" type="datetimeFigureOut">
              <a:rPr lang="en-GB"/>
              <a:pPr>
                <a:defRPr/>
              </a:pPr>
              <a:t>10/05/2022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A577B-1AE4-4801-BC83-CEBD3232C510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43391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0E62E9-5496-40BA-B13E-DE0BD84C71E2}" type="datetimeFigureOut">
              <a:rPr lang="en-GB"/>
              <a:pPr>
                <a:defRPr/>
              </a:pPr>
              <a:t>10/05/2022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3553D9-6A57-4558-9A31-EDA41436622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4084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468796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802641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869DF-8E0C-412C-8456-72FD69C3C512}" type="datetimeFigureOut">
              <a:rPr lang="en-GB"/>
              <a:pPr>
                <a:defRPr/>
              </a:pPr>
              <a:t>10/05/2022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D6ED4F-4D35-4F4E-B668-C00B47BAF58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765644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8DE7A-C2EB-46B8-9EFC-6E01B47F4339}" type="datetimeFigureOut">
              <a:rPr lang="en-GB"/>
              <a:pPr>
                <a:defRPr/>
              </a:pPr>
              <a:t>10/05/2022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511C90-B83D-4BAD-BB9B-DEB9988F6AC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09864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8F83E-C4CA-457A-9305-3742D2FF8020}" type="datetimeFigureOut">
              <a:rPr lang="en-GB"/>
              <a:pPr>
                <a:defRPr/>
              </a:pPr>
              <a:t>10/05/2022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94F7D1-B8DD-42A3-A32C-0A1D592687B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61447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724C2-7E82-4807-8680-487AA33E97E1}" type="datetimeFigureOut">
              <a:rPr lang="en-GB"/>
              <a:pPr>
                <a:defRPr/>
              </a:pPr>
              <a:t>10/05/2022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D74825-4B15-49F6-A415-0BFB6E6F94BB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60990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FE5CAF-215D-4F1B-A600-FC7C6BA1CF77}" type="datetimeFigureOut">
              <a:rPr lang="en-GB"/>
              <a:pPr>
                <a:defRPr/>
              </a:pPr>
              <a:t>10/05/2022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B57349-9E47-48E7-8C00-75F6E2F054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2472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32B26-0F34-4023-A553-67F027B3A4A1}" type="datetimeFigureOut">
              <a:rPr lang="en-GB"/>
              <a:pPr>
                <a:defRPr/>
              </a:pPr>
              <a:t>10/05/2022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534C68-ACD3-4082-971C-833B9597AF3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5885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3913" cy="215900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fld id="{8EC1F184-3ABE-48A6-92F0-71BE57037E0F}" type="slidenum">
              <a:rPr lang="en-GB" altLang="en-US" b="1"/>
              <a:pPr algn="ctr"/>
              <a:t>‹#›</a:t>
            </a:fld>
            <a:endParaRPr lang="en-GB" altLang="en-US" b="1"/>
          </a:p>
          <a:p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8" r:id="rId1"/>
    <p:sldLayoutId id="2147485555" r:id="rId2"/>
    <p:sldLayoutId id="2147485556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5A0D6303-53A0-4D34-B3EB-BD5BC2715607}" type="datetimeFigureOut">
              <a:rPr lang="en-GB"/>
              <a:pPr>
                <a:defRPr/>
              </a:pPr>
              <a:t>10/05/2022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C2F191F9-2087-45F0-89E9-6B522CA5F5C6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57" r:id="rId1"/>
    <p:sldLayoutId id="2147485558" r:id="rId2"/>
    <p:sldLayoutId id="2147485559" r:id="rId3"/>
    <p:sldLayoutId id="2147485560" r:id="rId4"/>
    <p:sldLayoutId id="2147485561" r:id="rId5"/>
    <p:sldLayoutId id="2147485562" r:id="rId6"/>
    <p:sldLayoutId id="2147485563" r:id="rId7"/>
    <p:sldLayoutId id="2147485564" r:id="rId8"/>
    <p:sldLayoutId id="2147485565" r:id="rId9"/>
    <p:sldLayoutId id="2147485566" r:id="rId10"/>
    <p:sldLayoutId id="214748556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2609850" y="2555875"/>
            <a:ext cx="47625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171450" indent="-171450">
              <a:spcBef>
                <a:spcPct val="0"/>
              </a:spcBef>
              <a:buFontTx/>
              <a:buChar char="-"/>
              <a:defRPr/>
            </a:pPr>
            <a:endParaRPr lang="en-GB" altLang="en-US" sz="1200" i="1" dirty="0">
              <a:latin typeface="Arial" panose="020B0604020202020204" pitchFamily="34" charset="0"/>
            </a:endParaRPr>
          </a:p>
          <a:p>
            <a:pPr marL="285750" indent="-285750">
              <a:spcBef>
                <a:spcPct val="0"/>
              </a:spcBef>
              <a:buFontTx/>
              <a:buChar char="-"/>
              <a:defRPr/>
            </a:pPr>
            <a:endParaRPr lang="en-GB" altLang="en-US" sz="1600" dirty="0">
              <a:latin typeface="Times New Roman" panose="02020603050405020304" pitchFamily="18" charset="0"/>
            </a:endParaRPr>
          </a:p>
        </p:txBody>
      </p:sp>
      <p:sp>
        <p:nvSpPr>
          <p:cNvPr id="6149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0" name="TextBox 6"/>
          <p:cNvSpPr txBox="1">
            <a:spLocks noChangeArrowheads="1"/>
          </p:cNvSpPr>
          <p:nvPr/>
        </p:nvSpPr>
        <p:spPr bwMode="auto">
          <a:xfrm>
            <a:off x="14288" y="4773613"/>
            <a:ext cx="622141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 smtClean="0">
                <a:solidFill>
                  <a:schemeClr val="bg1"/>
                </a:solidFill>
                <a:latin typeface="Arial" panose="020B0604020202020204" pitchFamily="34" charset="0"/>
              </a:rPr>
              <a:t>S1-221077</a:t>
            </a:r>
            <a:r>
              <a:rPr lang="en-GB" altLang="en-US" sz="800" dirty="0" smtClean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3GPP TSG </a:t>
            </a:r>
            <a:r>
              <a:rPr lang="en-GB" altLang="en-US" sz="800" dirty="0" smtClean="0">
                <a:solidFill>
                  <a:schemeClr val="bg1"/>
                </a:solidFill>
                <a:latin typeface="Arial" panose="020B0604020202020204" pitchFamily="34" charset="0"/>
              </a:rPr>
              <a:t>SA1#98e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, </a:t>
            </a:r>
            <a:r>
              <a:rPr lang="en-GB" altLang="en-US" sz="800" smtClean="0">
                <a:solidFill>
                  <a:schemeClr val="bg1"/>
                </a:solidFill>
                <a:latin typeface="Arial" panose="020B0604020202020204" pitchFamily="34" charset="0"/>
              </a:rPr>
              <a:t>9-19 May </a:t>
            </a:r>
            <a:r>
              <a:rPr lang="en-GB" altLang="en-US" sz="800" dirty="0">
                <a:solidFill>
                  <a:schemeClr val="bg1"/>
                </a:solidFill>
                <a:latin typeface="Arial" panose="020B0604020202020204" pitchFamily="34" charset="0"/>
              </a:rPr>
              <a:t>2022, e-meeting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014984" y="1961297"/>
            <a:ext cx="7772400" cy="1102519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 smtClean="0"/>
              <a:t>Motivation of supporting computing aware network</a:t>
            </a:r>
            <a:endParaRPr lang="zh-CN" altLang="en-US" kern="0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371600" y="3455553"/>
            <a:ext cx="6400800" cy="1314450"/>
          </a:xfrm>
        </p:spPr>
        <p:txBody>
          <a:bodyPr/>
          <a:lstStyle/>
          <a:p>
            <a:r>
              <a:rPr lang="en-US" altLang="zh-CN" dirty="0" smtClean="0"/>
              <a:t>China Mobile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-25559" y="100505"/>
            <a:ext cx="6952374" cy="857250"/>
          </a:xfrm>
        </p:spPr>
        <p:txBody>
          <a:bodyPr/>
          <a:lstStyle/>
          <a:p>
            <a:r>
              <a:rPr lang="en-US" altLang="zh-CN" sz="2800" dirty="0" smtClean="0"/>
              <a:t>Motivation of computing aware network</a:t>
            </a:r>
            <a:endParaRPr lang="zh-CN" altLang="en-US" sz="2800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16951" y="1015489"/>
            <a:ext cx="7394863" cy="3312144"/>
          </a:xfrm>
        </p:spPr>
        <p:txBody>
          <a:bodyPr/>
          <a:lstStyle/>
          <a:p>
            <a:r>
              <a:rPr lang="en-US" altLang="zh-CN" sz="1600" b="1" dirty="0" smtClean="0"/>
              <a:t>Provide better end-to-end service experience</a:t>
            </a:r>
          </a:p>
          <a:p>
            <a:pPr marL="361950" lvl="1"/>
            <a:r>
              <a:rPr lang="en-US" altLang="zh-CN" sz="1400" dirty="0"/>
              <a:t>Now network consider from UE to N6, and have very little view on the rest, the end-to-end service experience is cut into two part, with </a:t>
            </a:r>
            <a:r>
              <a:rPr lang="en-US" altLang="zh-CN" sz="1400" dirty="0" smtClean="0"/>
              <a:t>low efficient </a:t>
            </a:r>
            <a:r>
              <a:rPr lang="en-US" altLang="zh-CN" sz="1400" dirty="0"/>
              <a:t>way to do the global </a:t>
            </a:r>
            <a:r>
              <a:rPr lang="en-US" altLang="zh-CN" sz="1400" dirty="0" smtClean="0"/>
              <a:t>optimization</a:t>
            </a:r>
            <a:endParaRPr lang="en-US" altLang="zh-CN" sz="1600" dirty="0"/>
          </a:p>
          <a:p>
            <a:endParaRPr lang="en-US" altLang="zh-CN" sz="1600" dirty="0"/>
          </a:p>
        </p:txBody>
      </p:sp>
      <p:sp>
        <p:nvSpPr>
          <p:cNvPr id="3" name="矩形 2"/>
          <p:cNvSpPr/>
          <p:nvPr/>
        </p:nvSpPr>
        <p:spPr>
          <a:xfrm>
            <a:off x="416951" y="2144534"/>
            <a:ext cx="739486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861" lvl="0" indent="-342861">
              <a:spcBef>
                <a:spcPct val="20000"/>
              </a:spcBef>
              <a:buBlip>
                <a:blip r:embed="rId3"/>
              </a:buBlip>
            </a:pPr>
            <a:r>
              <a:rPr lang="en-US" altLang="zh-CN" sz="1600" b="1" kern="0" dirty="0">
                <a:solidFill>
                  <a:prstClr val="black"/>
                </a:solidFill>
                <a:latin typeface="Calibri"/>
              </a:rPr>
              <a:t>More efficiency in utilizing existing computation capability</a:t>
            </a:r>
          </a:p>
          <a:p>
            <a:pPr marL="361950" lvl="1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kern="0" dirty="0">
                <a:solidFill>
                  <a:prstClr val="black"/>
                </a:solidFill>
                <a:latin typeface="Calibri"/>
              </a:rPr>
              <a:t>For different computation capability providers, expose computation related information to each other and bring collaborated service</a:t>
            </a:r>
            <a:r>
              <a:rPr lang="en-US" altLang="zh-CN" sz="1400" kern="0" dirty="0" smtClean="0">
                <a:solidFill>
                  <a:prstClr val="black"/>
                </a:solidFill>
                <a:latin typeface="Calibri"/>
              </a:rPr>
              <a:t>.</a:t>
            </a:r>
            <a:endParaRPr lang="en-US" altLang="zh-CN" sz="16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6951" y="3233568"/>
            <a:ext cx="7394863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861" lvl="0" indent="-342861">
              <a:spcBef>
                <a:spcPct val="20000"/>
              </a:spcBef>
              <a:buBlip>
                <a:blip r:embed="rId3"/>
              </a:buBlip>
            </a:pPr>
            <a:r>
              <a:rPr lang="en-US" altLang="zh-CN" sz="1600" b="1" kern="0" dirty="0">
                <a:solidFill>
                  <a:prstClr val="black"/>
                </a:solidFill>
                <a:latin typeface="Calibri"/>
              </a:rPr>
              <a:t>Lower energy consumption on UEs</a:t>
            </a:r>
          </a:p>
          <a:p>
            <a:pPr marL="361950" lvl="1" indent="-284163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400" kern="0" dirty="0">
                <a:solidFill>
                  <a:prstClr val="black"/>
                </a:solidFill>
                <a:latin typeface="Calibri"/>
              </a:rPr>
              <a:t>For high computation demand APP or service, help UE in offloading computation task for lower energy consumption and lower processing time</a:t>
            </a:r>
          </a:p>
        </p:txBody>
      </p:sp>
    </p:spTree>
    <p:extLst>
      <p:ext uri="{BB962C8B-B14F-4D97-AF65-F5344CB8AC3E}">
        <p14:creationId xmlns:p14="http://schemas.microsoft.com/office/powerpoint/2010/main" val="2816147964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altLang="zh-CN" sz="2800" dirty="0" smtClean="0"/>
              <a:t>Some clarifications in concept</a:t>
            </a:r>
            <a:endParaRPr lang="zh-CN" altLang="en-US" sz="2800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14829" y="775302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342900" indent="-342900">
              <a:spcBef>
                <a:spcPct val="20000"/>
              </a:spcBef>
              <a:buAutoNum type="arabicPeriod"/>
            </a:pPr>
            <a:r>
              <a:rPr lang="en-US" altLang="zh-CN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Computing </a:t>
            </a:r>
            <a:r>
              <a:rPr lang="en-US" altLang="zh-CN" sz="1500" b="1" dirty="0">
                <a:latin typeface="Calibri" panose="020F0502020204030204" pitchFamily="34" charset="0"/>
                <a:cs typeface="Calibri" panose="020F0502020204030204" pitchFamily="34" charset="0"/>
              </a:rPr>
              <a:t>aware </a:t>
            </a:r>
            <a:r>
              <a:rPr lang="en-US" altLang="zh-CN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network</a:t>
            </a: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which </a:t>
            </a: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provides the capability to be aware of computation capability within network(e.g. computation capability on the edge) and those computation capabilities belong to 3rd party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, so </a:t>
            </a: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that 5GS can consider </a:t>
            </a:r>
            <a:r>
              <a:rPr lang="en-US" altLang="zh-CN" sz="1500" b="1" dirty="0">
                <a:latin typeface="Calibri" panose="020F0502020204030204" pitchFamily="34" charset="0"/>
                <a:cs typeface="Calibri" panose="020F0502020204030204" pitchFamily="34" charset="0"/>
              </a:rPr>
              <a:t>both network mesh and service endpoints </a:t>
            </a: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optimize </a:t>
            </a: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network path, offload 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computing task </a:t>
            </a: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to available computing resource, and guarantee the quality of service (</a:t>
            </a:r>
            <a:r>
              <a:rPr lang="en-US" altLang="zh-CN" sz="1500" dirty="0" err="1">
                <a:latin typeface="Calibri" panose="020F0502020204030204" pitchFamily="34" charset="0"/>
                <a:cs typeface="Calibri" panose="020F0502020204030204" pitchFamily="34" charset="0"/>
              </a:rPr>
              <a:t>QoS</a:t>
            </a: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) for end users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spcBef>
                <a:spcPct val="20000"/>
              </a:spcBef>
              <a:buNone/>
            </a:pPr>
            <a:endParaRPr lang="en-US" altLang="zh-CN" sz="15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2. What is the computing referring to?</a:t>
            </a: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dirty="0">
                <a:latin typeface="Calibri" panose="020F0502020204030204" pitchFamily="34" charset="0"/>
                <a:cs typeface="Calibri" panose="020F0502020204030204" pitchFamily="34" charset="0"/>
              </a:rPr>
              <a:t>Computation capability on edge computing resources, data centers, etc. </a:t>
            </a:r>
            <a:endParaRPr lang="en-US" altLang="zh-CN" sz="15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  <a:buNone/>
            </a:pPr>
            <a:endParaRPr lang="en-US" altLang="zh-CN" sz="15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3. What is the scope of resource in this SID?</a:t>
            </a: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Resources within operator, such as edge computing resource and public cloud </a:t>
            </a:r>
            <a:r>
              <a:rPr lang="en-US" altLang="zh-CN" sz="1500" smtClean="0">
                <a:latin typeface="Calibri" panose="020F0502020204030204" pitchFamily="34" charset="0"/>
                <a:cs typeface="Calibri" panose="020F0502020204030204" pitchFamily="34" charset="0"/>
              </a:rPr>
              <a:t>resource controlled 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by operator.</a:t>
            </a:r>
          </a:p>
          <a:p>
            <a:pPr marL="0" indent="0">
              <a:spcBef>
                <a:spcPct val="20000"/>
              </a:spcBef>
              <a:buNone/>
            </a:pPr>
            <a:endParaRPr lang="en-US" altLang="zh-C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4. Who is the customer?</a:t>
            </a:r>
          </a:p>
          <a:p>
            <a:pPr marL="0" indent="0">
              <a:spcBef>
                <a:spcPct val="20000"/>
              </a:spcBef>
              <a:buNone/>
            </a:pP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Service which has </a:t>
            </a:r>
            <a:r>
              <a:rPr lang="en-US" altLang="zh-CN" sz="15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high computation capability demand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, such as XR, </a:t>
            </a:r>
            <a:r>
              <a:rPr lang="en-US" altLang="zh-CN" sz="15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metaverse</a:t>
            </a:r>
            <a:r>
              <a:rPr lang="en-US" altLang="zh-CN" sz="1500" dirty="0" smtClean="0">
                <a:latin typeface="Calibri" panose="020F0502020204030204" pitchFamily="34" charset="0"/>
                <a:cs typeface="Calibri" panose="020F0502020204030204" pitchFamily="34" charset="0"/>
              </a:rPr>
              <a:t>, V2X, cloud gaming, etc.</a:t>
            </a:r>
          </a:p>
          <a:p>
            <a:pPr marL="457189" indent="-457189">
              <a:spcBef>
                <a:spcPct val="20000"/>
              </a:spcBef>
              <a:buBlip>
                <a:blip r:embed="rId2"/>
              </a:buBlip>
            </a:pPr>
            <a:endParaRPr lang="en-US" altLang="zh-CN" sz="15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189" indent="-457189">
              <a:spcBef>
                <a:spcPct val="20000"/>
              </a:spcBef>
              <a:buBlip>
                <a:blip r:embed="rId2"/>
              </a:buBlip>
            </a:pPr>
            <a:endParaRPr lang="zh-CN" altLang="en-US" sz="15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43815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9347" y="171450"/>
            <a:ext cx="6928490" cy="857250"/>
          </a:xfrm>
        </p:spPr>
        <p:txBody>
          <a:bodyPr/>
          <a:lstStyle/>
          <a:p>
            <a:pPr algn="l"/>
            <a:r>
              <a:rPr lang="en-US" altLang="zh-CN" sz="2400" b="1" dirty="0"/>
              <a:t>Use case </a:t>
            </a:r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25" name="内容占位符 2"/>
          <p:cNvSpPr>
            <a:spLocks noGrp="1"/>
          </p:cNvSpPr>
          <p:nvPr>
            <p:ph idx="1"/>
          </p:nvPr>
        </p:nvSpPr>
        <p:spPr>
          <a:xfrm>
            <a:off x="862515" y="3138400"/>
            <a:ext cx="6864607" cy="1863452"/>
          </a:xfrm>
        </p:spPr>
        <p:txBody>
          <a:bodyPr/>
          <a:lstStyle/>
          <a:p>
            <a:r>
              <a:rPr lang="en-US" altLang="zh-CN" sz="1400" dirty="0" smtClean="0"/>
              <a:t>Application provides 5GS the information on a list of available servers (blue ones)</a:t>
            </a:r>
          </a:p>
          <a:p>
            <a:r>
              <a:rPr lang="en-US" altLang="zh-CN" sz="1400" dirty="0" smtClean="0"/>
              <a:t>Network analyze on both above information and network topology, choose the most suitable one to provide the best path</a:t>
            </a:r>
          </a:p>
          <a:p>
            <a:r>
              <a:rPr lang="en-US" altLang="zh-CN" sz="1400" kern="1200" dirty="0" smtClean="0"/>
              <a:t>There will be </a:t>
            </a:r>
            <a:r>
              <a:rPr lang="en-US" altLang="zh-CN" sz="1400" kern="1200" dirty="0"/>
              <a:t>global optimization of both network and service processing, which could achieve balance among different dimension and lower cost of computing resource, memory resource and total processing time consumption. </a:t>
            </a:r>
            <a:endParaRPr lang="zh-CN" altLang="en-US" sz="1400" dirty="0"/>
          </a:p>
          <a:p>
            <a:endParaRPr lang="en-US" altLang="zh-CN" sz="1400" dirty="0"/>
          </a:p>
          <a:p>
            <a:endParaRPr lang="en-US" altLang="zh-CN" sz="1400" dirty="0"/>
          </a:p>
          <a:p>
            <a:endParaRPr lang="en-US" altLang="zh-CN" sz="1400" dirty="0" smtClean="0"/>
          </a:p>
        </p:txBody>
      </p:sp>
      <p:sp>
        <p:nvSpPr>
          <p:cNvPr id="69" name="文本框 68"/>
          <p:cNvSpPr txBox="1"/>
          <p:nvPr/>
        </p:nvSpPr>
        <p:spPr>
          <a:xfrm>
            <a:off x="2595667" y="2825197"/>
            <a:ext cx="384609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Provide the best network path + best service endpoint</a:t>
            </a:r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943646" y="1105796"/>
            <a:ext cx="2474191" cy="1790236"/>
            <a:chOff x="6258398" y="862520"/>
            <a:chExt cx="2474191" cy="1790236"/>
          </a:xfrm>
        </p:grpSpPr>
        <p:grpSp>
          <p:nvGrpSpPr>
            <p:cNvPr id="6" name="组合 5"/>
            <p:cNvGrpSpPr/>
            <p:nvPr/>
          </p:nvGrpSpPr>
          <p:grpSpPr>
            <a:xfrm>
              <a:off x="6258398" y="983469"/>
              <a:ext cx="2014611" cy="1669287"/>
              <a:chOff x="2020172" y="1119734"/>
              <a:chExt cx="2014611" cy="1669287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2419376" y="1356937"/>
                <a:ext cx="1534216" cy="1100563"/>
                <a:chOff x="4749464" y="1716476"/>
                <a:chExt cx="1564582" cy="689746"/>
              </a:xfrm>
              <a:solidFill>
                <a:sysClr val="window" lastClr="FFFFFF">
                  <a:lumMod val="75000"/>
                </a:sysClr>
              </a:solidFill>
            </p:grpSpPr>
            <p:sp>
              <p:nvSpPr>
                <p:cNvPr id="19" name="椭圆 18"/>
                <p:cNvSpPr/>
                <p:nvPr/>
              </p:nvSpPr>
              <p:spPr>
                <a:xfrm>
                  <a:off x="5535561" y="2369574"/>
                  <a:ext cx="64103" cy="36648"/>
                </a:xfrm>
                <a:prstGeom prst="ellipse">
                  <a:avLst/>
                </a:prstGeom>
                <a:grpFill/>
                <a:ln w="25400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  <p:sp>
              <p:nvSpPr>
                <p:cNvPr id="20" name="椭圆 19"/>
                <p:cNvSpPr/>
                <p:nvPr/>
              </p:nvSpPr>
              <p:spPr>
                <a:xfrm>
                  <a:off x="4749464" y="2246121"/>
                  <a:ext cx="38442" cy="32502"/>
                </a:xfrm>
                <a:prstGeom prst="ellipse">
                  <a:avLst/>
                </a:prstGeom>
                <a:grpFill/>
                <a:ln w="25400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5168314" y="1716476"/>
                  <a:ext cx="40379" cy="42314"/>
                </a:xfrm>
                <a:prstGeom prst="ellipse">
                  <a:avLst/>
                </a:prstGeom>
                <a:solidFill>
                  <a:srgbClr val="D9D9D9"/>
                </a:solidFill>
                <a:ln w="25400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5584722" y="1755805"/>
                  <a:ext cx="45704" cy="27810"/>
                </a:xfrm>
                <a:prstGeom prst="ellipse">
                  <a:avLst/>
                </a:prstGeom>
                <a:grpFill/>
                <a:ln w="25400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 flipH="1" flipV="1">
                  <a:off x="6270110" y="1992640"/>
                  <a:ext cx="43936" cy="27617"/>
                </a:xfrm>
                <a:prstGeom prst="ellipse">
                  <a:avLst/>
                </a:prstGeom>
                <a:grpFill/>
                <a:ln w="25400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/>
                    <a:ea typeface="微软雅黑" panose="020B0503020204020204" charset="-122"/>
                  </a:endParaRPr>
                </a:p>
              </p:txBody>
            </p:sp>
            <p:cxnSp>
              <p:nvCxnSpPr>
                <p:cNvPr id="27" name="直接连接符 26"/>
                <p:cNvCxnSpPr>
                  <a:stCxn id="20" idx="0"/>
                  <a:endCxn id="21" idx="3"/>
                </p:cNvCxnSpPr>
                <p:nvPr/>
              </p:nvCxnSpPr>
              <p:spPr>
                <a:xfrm flipV="1">
                  <a:off x="4768685" y="1752593"/>
                  <a:ext cx="405543" cy="493528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</p:cxnSp>
            <p:cxnSp>
              <p:nvCxnSpPr>
                <p:cNvPr id="28" name="直接连接符 27"/>
                <p:cNvCxnSpPr>
                  <a:stCxn id="20" idx="6"/>
                  <a:endCxn id="19" idx="1"/>
                </p:cNvCxnSpPr>
                <p:nvPr/>
              </p:nvCxnSpPr>
              <p:spPr>
                <a:xfrm>
                  <a:off x="4787906" y="2262372"/>
                  <a:ext cx="757043" cy="112569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rgbClr val="FF0000"/>
                  </a:solidFill>
                  <a:prstDash val="solid"/>
                </a:ln>
                <a:effectLst/>
              </p:spPr>
            </p:cxnSp>
            <p:cxnSp>
              <p:nvCxnSpPr>
                <p:cNvPr id="29" name="直接连接符 28"/>
                <p:cNvCxnSpPr>
                  <a:stCxn id="26" idx="0"/>
                  <a:endCxn id="19" idx="6"/>
                </p:cNvCxnSpPr>
                <p:nvPr/>
              </p:nvCxnSpPr>
              <p:spPr>
                <a:xfrm flipH="1">
                  <a:off x="5599664" y="2020257"/>
                  <a:ext cx="692414" cy="367641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</p:cxnSp>
            <p:cxnSp>
              <p:nvCxnSpPr>
                <p:cNvPr id="30" name="直接连接符 29"/>
                <p:cNvCxnSpPr>
                  <a:stCxn id="22" idx="4"/>
                  <a:endCxn id="19" idx="0"/>
                </p:cNvCxnSpPr>
                <p:nvPr/>
              </p:nvCxnSpPr>
              <p:spPr>
                <a:xfrm flipH="1">
                  <a:off x="5567612" y="1783615"/>
                  <a:ext cx="39961" cy="585960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</p:cxnSp>
            <p:cxnSp>
              <p:nvCxnSpPr>
                <p:cNvPr id="31" name="直接连接符 30"/>
                <p:cNvCxnSpPr>
                  <a:stCxn id="21" idx="5"/>
                  <a:endCxn id="19" idx="1"/>
                </p:cNvCxnSpPr>
                <p:nvPr/>
              </p:nvCxnSpPr>
              <p:spPr>
                <a:xfrm>
                  <a:off x="5202780" y="1752593"/>
                  <a:ext cx="342169" cy="622348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</p:cxnSp>
            <p:cxnSp>
              <p:nvCxnSpPr>
                <p:cNvPr id="32" name="直接连接符 31"/>
                <p:cNvCxnSpPr>
                  <a:stCxn id="21" idx="6"/>
                  <a:endCxn id="22" idx="0"/>
                </p:cNvCxnSpPr>
                <p:nvPr/>
              </p:nvCxnSpPr>
              <p:spPr>
                <a:xfrm>
                  <a:off x="5208694" y="1737633"/>
                  <a:ext cx="398881" cy="18172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</p:cxnSp>
            <p:cxnSp>
              <p:nvCxnSpPr>
                <p:cNvPr id="33" name="直接连接符 32"/>
                <p:cNvCxnSpPr>
                  <a:stCxn id="22" idx="6"/>
                  <a:endCxn id="26" idx="0"/>
                </p:cNvCxnSpPr>
                <p:nvPr/>
              </p:nvCxnSpPr>
              <p:spPr>
                <a:xfrm>
                  <a:off x="5630426" y="1769710"/>
                  <a:ext cx="661652" cy="250547"/>
                </a:xfrm>
                <a:prstGeom prst="line">
                  <a:avLst/>
                </a:prstGeom>
                <a:grpFill/>
                <a:ln w="9525" cap="flat" cmpd="sng" algn="ctr">
                  <a:solidFill>
                    <a:schemeClr val="tx1"/>
                  </a:solidFill>
                  <a:prstDash val="solid"/>
                </a:ln>
                <a:effectLst/>
              </p:spPr>
            </p:cxnSp>
          </p:grpSp>
          <p:pic>
            <p:nvPicPr>
              <p:cNvPr id="34" name="图片 33" descr="编辑来支招 选购路由器不可忽视的要点-电子网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000" b="82333" l="60000" r="71500">
                            <a14:foregroundMark x1="61250" y1="73667" x2="61250" y2="73667"/>
                            <a14:foregroundMark x1="62000" y1="73667" x2="62000" y2="73667"/>
                            <a14:foregroundMark x1="61500" y1="75333" x2="61500" y2="75333"/>
                            <a14:foregroundMark x1="60000" y1="75667" x2="60000" y2="75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749" t="71046" r="27021" b="16354"/>
              <a:stretch>
                <a:fillRect/>
              </a:stretch>
            </p:blipFill>
            <p:spPr>
              <a:xfrm>
                <a:off x="2752626" y="1329559"/>
                <a:ext cx="189230" cy="153670"/>
              </a:xfrm>
              <a:prstGeom prst="rect">
                <a:avLst/>
              </a:prstGeom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0000" b="90000" l="10000" r="90000">
                            <a14:foregroundMark x1="61475" y1="43363" x2="61475" y2="43363"/>
                            <a14:foregroundMark x1="64754" y1="67257" x2="64754" y2="67257"/>
                            <a14:foregroundMark x1="33607" y1="82301" x2="33607" y2="82301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062609" y="2466419"/>
                <a:ext cx="418960" cy="322602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rgbClr val="FF0000"/>
                </a:solidFill>
              </a:ln>
            </p:spPr>
          </p:pic>
          <p:pic>
            <p:nvPicPr>
              <p:cNvPr id="36" name="图片 35" descr="编辑来支招 选购路由器不可忽视的要点-电子网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000" b="82333" l="60000" r="71500">
                            <a14:foregroundMark x1="61250" y1="73667" x2="61250" y2="73667"/>
                            <a14:foregroundMark x1="62000" y1="73667" x2="62000" y2="73667"/>
                            <a14:foregroundMark x1="61500" y1="75333" x2="61500" y2="75333"/>
                            <a14:foregroundMark x1="60000" y1="75667" x2="60000" y2="75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749" t="71046" r="27021" b="16354"/>
              <a:stretch>
                <a:fillRect/>
              </a:stretch>
            </p:blipFill>
            <p:spPr>
              <a:xfrm>
                <a:off x="2343390" y="2185256"/>
                <a:ext cx="189230" cy="153670"/>
              </a:xfrm>
              <a:prstGeom prst="rect">
                <a:avLst/>
              </a:prstGeom>
            </p:spPr>
          </p:pic>
          <p:pic>
            <p:nvPicPr>
              <p:cNvPr id="37" name="图片 36" descr="编辑来支招 选购路由器不可忽视的要点-电子网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000" b="82333" l="60000" r="71500">
                            <a14:foregroundMark x1="61250" y1="73667" x2="61250" y2="73667"/>
                            <a14:foregroundMark x1="62000" y1="73667" x2="62000" y2="73667"/>
                            <a14:foregroundMark x1="61500" y1="75333" x2="61500" y2="75333"/>
                            <a14:foregroundMark x1="60000" y1="75667" x2="60000" y2="75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749" t="71046" r="27021" b="16354"/>
              <a:stretch>
                <a:fillRect/>
              </a:stretch>
            </p:blipFill>
            <p:spPr>
              <a:xfrm>
                <a:off x="3102154" y="2361018"/>
                <a:ext cx="189230" cy="153670"/>
              </a:xfrm>
              <a:prstGeom prst="rect">
                <a:avLst/>
              </a:prstGeom>
            </p:spPr>
          </p:pic>
          <p:pic>
            <p:nvPicPr>
              <p:cNvPr id="38" name="图片 37" descr="编辑来支招 选购路由器不可忽视的要点-电子网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000" b="82333" l="60000" r="71500">
                            <a14:foregroundMark x1="61250" y1="73667" x2="61250" y2="73667"/>
                            <a14:foregroundMark x1="62000" y1="73667" x2="62000" y2="73667"/>
                            <a14:foregroundMark x1="61500" y1="75333" x2="61500" y2="75333"/>
                            <a14:foregroundMark x1="60000" y1="75667" x2="60000" y2="75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749" t="71046" r="27021" b="16354"/>
              <a:stretch>
                <a:fillRect/>
              </a:stretch>
            </p:blipFill>
            <p:spPr>
              <a:xfrm>
                <a:off x="3159448" y="1385028"/>
                <a:ext cx="189230" cy="153670"/>
              </a:xfrm>
              <a:prstGeom prst="rect">
                <a:avLst/>
              </a:prstGeom>
            </p:spPr>
          </p:pic>
          <p:pic>
            <p:nvPicPr>
              <p:cNvPr id="39" name="图片 38" descr="编辑来支招 选购路由器不可忽视的要点-电子网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000" b="82333" l="60000" r="71500">
                            <a14:foregroundMark x1="61250" y1="73667" x2="61250" y2="73667"/>
                            <a14:foregroundMark x1="62000" y1="73667" x2="62000" y2="73667"/>
                            <a14:foregroundMark x1="61500" y1="75333" x2="61500" y2="75333"/>
                            <a14:foregroundMark x1="60000" y1="75667" x2="60000" y2="75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749" t="71046" r="27021" b="16354"/>
              <a:stretch>
                <a:fillRect/>
              </a:stretch>
            </p:blipFill>
            <p:spPr>
              <a:xfrm>
                <a:off x="3845553" y="1759231"/>
                <a:ext cx="189230" cy="153670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10000" b="90000" l="10000" r="90000">
                            <a14:foregroundMark x1="61475" y1="43363" x2="61475" y2="43363"/>
                            <a14:foregroundMark x1="64754" y1="67257" x2="64754" y2="67257"/>
                            <a14:foregroundMark x1="33607" y1="82301" x2="33607" y2="82301"/>
                          </a14:backgroundRemoval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3343038" y="1119734"/>
                <a:ext cx="418960" cy="322602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solidFill>
                  <a:schemeClr val="bg1">
                    <a:lumMod val="50000"/>
                  </a:schemeClr>
                </a:solidFill>
              </a:ln>
            </p:spPr>
          </p:pic>
          <p:cxnSp>
            <p:nvCxnSpPr>
              <p:cNvPr id="61" name="直接连接符 60"/>
              <p:cNvCxnSpPr>
                <a:stCxn id="36" idx="0"/>
              </p:cNvCxnSpPr>
              <p:nvPr/>
            </p:nvCxnSpPr>
            <p:spPr>
              <a:xfrm flipH="1" flipV="1">
                <a:off x="2105161" y="1385028"/>
                <a:ext cx="332844" cy="800228"/>
              </a:xfrm>
              <a:prstGeom prst="line">
                <a:avLst/>
              </a:prstGeom>
              <a:solidFill>
                <a:sysClr val="window" lastClr="FFFFFF">
                  <a:lumMod val="75000"/>
                </a:sysClr>
              </a:solidFill>
              <a:ln w="9525" cap="flat" cmpd="sng" algn="ctr">
                <a:solidFill>
                  <a:srgbClr val="FF0000"/>
                </a:solidFill>
                <a:prstDash val="solid"/>
              </a:ln>
              <a:effectLst/>
            </p:spPr>
          </p:cxnSp>
          <p:cxnSp>
            <p:nvCxnSpPr>
              <p:cNvPr id="62" name="直接连接符 61"/>
              <p:cNvCxnSpPr>
                <a:stCxn id="34" idx="1"/>
              </p:cNvCxnSpPr>
              <p:nvPr/>
            </p:nvCxnSpPr>
            <p:spPr>
              <a:xfrm flipH="1" flipV="1">
                <a:off x="2105161" y="1358140"/>
                <a:ext cx="647465" cy="48254"/>
              </a:xfrm>
              <a:prstGeom prst="line">
                <a:avLst/>
              </a:prstGeom>
              <a:solidFill>
                <a:sysClr val="window" lastClr="FFFFFF">
                  <a:lumMod val="75000"/>
                </a:sysClr>
              </a:solidFill>
              <a:ln w="9525" cap="flat" cmpd="sng" algn="ctr">
                <a:solidFill>
                  <a:schemeClr val="tx1"/>
                </a:solidFill>
                <a:prstDash val="solid"/>
              </a:ln>
              <a:effectLst/>
            </p:spPr>
          </p:cxnSp>
          <p:pic>
            <p:nvPicPr>
              <p:cNvPr id="63" name="图片 62" descr="编辑来支招 选购路由器不可忽视的要点-电子网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72000" b="82333" l="60000" r="71500">
                            <a14:foregroundMark x1="61250" y1="73667" x2="61250" y2="73667"/>
                            <a14:foregroundMark x1="62000" y1="73667" x2="62000" y2="73667"/>
                            <a14:foregroundMark x1="61500" y1="75333" x2="61500" y2="75333"/>
                            <a14:foregroundMark x1="60000" y1="75667" x2="60000" y2="75667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9749" t="71046" r="27021" b="16354"/>
              <a:stretch>
                <a:fillRect/>
              </a:stretch>
            </p:blipFill>
            <p:spPr>
              <a:xfrm>
                <a:off x="2020172" y="1326248"/>
                <a:ext cx="189230" cy="153670"/>
              </a:xfrm>
              <a:prstGeom prst="rect">
                <a:avLst/>
              </a:prstGeom>
            </p:spPr>
          </p:pic>
        </p:grpSp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61475" y1="43363" x2="61475" y2="43363"/>
                          <a14:foregroundMark x1="64754" y1="67257" x2="64754" y2="67257"/>
                          <a14:foregroundMark x1="33607" y1="82301" x2="33607" y2="8230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313629" y="1500020"/>
              <a:ext cx="418960" cy="322602"/>
            </a:xfrm>
            <a:prstGeom prst="rect">
              <a:avLst/>
            </a:prstGeom>
            <a:solidFill>
              <a:schemeClr val="accent5"/>
            </a:solidFill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61475" y1="43363" x2="61475" y2="43363"/>
                          <a14:foregroundMark x1="64754" y1="67257" x2="64754" y2="67257"/>
                          <a14:foregroundMark x1="33607" y1="82301" x2="33607" y2="8230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485818" y="2199117"/>
              <a:ext cx="418960" cy="32260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foregroundMark x1="61475" y1="43363" x2="61475" y2="43363"/>
                          <a14:foregroundMark x1="64754" y1="67257" x2="64754" y2="67257"/>
                          <a14:foregroundMark x1="33607" y1="82301" x2="33607" y2="82301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883545" y="862520"/>
              <a:ext cx="418960" cy="322602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</p:pic>
      </p:grpSp>
      <p:sp>
        <p:nvSpPr>
          <p:cNvPr id="67" name="Freeform 13"/>
          <p:cNvSpPr>
            <a:spLocks noChangeAspect="1"/>
          </p:cNvSpPr>
          <p:nvPr/>
        </p:nvSpPr>
        <p:spPr bwMode="auto">
          <a:xfrm flipH="1">
            <a:off x="1695632" y="1241488"/>
            <a:ext cx="1970435" cy="971884"/>
          </a:xfrm>
          <a:custGeom>
            <a:avLst/>
            <a:gdLst>
              <a:gd name="T0" fmla="*/ 570 w 662"/>
              <a:gd name="T1" fmla="*/ 174 h 373"/>
              <a:gd name="T2" fmla="*/ 576 w 662"/>
              <a:gd name="T3" fmla="*/ 135 h 373"/>
              <a:gd name="T4" fmla="*/ 441 w 662"/>
              <a:gd name="T5" fmla="*/ 0 h 373"/>
              <a:gd name="T6" fmla="*/ 319 w 662"/>
              <a:gd name="T7" fmla="*/ 77 h 373"/>
              <a:gd name="T8" fmla="*/ 236 w 662"/>
              <a:gd name="T9" fmla="*/ 41 h 373"/>
              <a:gd name="T10" fmla="*/ 122 w 662"/>
              <a:gd name="T11" fmla="*/ 156 h 373"/>
              <a:gd name="T12" fmla="*/ 123 w 662"/>
              <a:gd name="T13" fmla="*/ 174 h 373"/>
              <a:gd name="T14" fmla="*/ 100 w 662"/>
              <a:gd name="T15" fmla="*/ 174 h 373"/>
              <a:gd name="T16" fmla="*/ 0 w 662"/>
              <a:gd name="T17" fmla="*/ 273 h 373"/>
              <a:gd name="T18" fmla="*/ 100 w 662"/>
              <a:gd name="T19" fmla="*/ 373 h 373"/>
              <a:gd name="T20" fmla="*/ 469 w 662"/>
              <a:gd name="T21" fmla="*/ 373 h 373"/>
              <a:gd name="T22" fmla="*/ 563 w 662"/>
              <a:gd name="T23" fmla="*/ 373 h 373"/>
              <a:gd name="T24" fmla="*/ 662 w 662"/>
              <a:gd name="T25" fmla="*/ 273 h 373"/>
              <a:gd name="T26" fmla="*/ 570 w 662"/>
              <a:gd name="T27" fmla="*/ 174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2" h="373">
                <a:moveTo>
                  <a:pt x="570" y="174"/>
                </a:moveTo>
                <a:cubicBezTo>
                  <a:pt x="574" y="162"/>
                  <a:pt x="576" y="148"/>
                  <a:pt x="576" y="135"/>
                </a:cubicBezTo>
                <a:cubicBezTo>
                  <a:pt x="576" y="60"/>
                  <a:pt x="515" y="0"/>
                  <a:pt x="441" y="0"/>
                </a:cubicBezTo>
                <a:cubicBezTo>
                  <a:pt x="387" y="0"/>
                  <a:pt x="340" y="31"/>
                  <a:pt x="319" y="77"/>
                </a:cubicBezTo>
                <a:cubicBezTo>
                  <a:pt x="298" y="55"/>
                  <a:pt x="269" y="41"/>
                  <a:pt x="236" y="41"/>
                </a:cubicBezTo>
                <a:cubicBezTo>
                  <a:pt x="173" y="41"/>
                  <a:pt x="122" y="92"/>
                  <a:pt x="122" y="156"/>
                </a:cubicBezTo>
                <a:cubicBezTo>
                  <a:pt x="122" y="162"/>
                  <a:pt x="122" y="168"/>
                  <a:pt x="123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45" y="174"/>
                  <a:pt x="0" y="218"/>
                  <a:pt x="0" y="273"/>
                </a:cubicBezTo>
                <a:cubicBezTo>
                  <a:pt x="0" y="328"/>
                  <a:pt x="45" y="373"/>
                  <a:pt x="100" y="373"/>
                </a:cubicBezTo>
                <a:cubicBezTo>
                  <a:pt x="469" y="373"/>
                  <a:pt x="469" y="373"/>
                  <a:pt x="469" y="373"/>
                </a:cubicBezTo>
                <a:cubicBezTo>
                  <a:pt x="563" y="373"/>
                  <a:pt x="563" y="373"/>
                  <a:pt x="563" y="373"/>
                </a:cubicBezTo>
                <a:cubicBezTo>
                  <a:pt x="618" y="373"/>
                  <a:pt x="662" y="328"/>
                  <a:pt x="662" y="273"/>
                </a:cubicBezTo>
                <a:cubicBezTo>
                  <a:pt x="662" y="221"/>
                  <a:pt x="622" y="178"/>
                  <a:pt x="570" y="174"/>
                </a:cubicBezTo>
                <a:close/>
              </a:path>
            </a:pathLst>
          </a:custGeom>
          <a:noFill/>
          <a:ln w="19050" cap="flat" cmpd="sng" algn="ctr">
            <a:solidFill>
              <a:srgbClr val="0070C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51435" tIns="25717" rIns="51435" bIns="25717" numCol="1" anchor="ctr" anchorCtr="0" compatLnSpc="1"/>
          <a:lstStyle/>
          <a:p>
            <a:pPr algn="ctr">
              <a:lnSpc>
                <a:spcPct val="240000"/>
              </a:lnSpc>
            </a:pPr>
            <a:r>
              <a:rPr lang="en-US" altLang="zh-CN" sz="2100" dirty="0">
                <a:solidFill>
                  <a:schemeClr val="tx1"/>
                </a:solidFill>
                <a:latin typeface="Source Sans Pro Black" panose="020B0803030403020204" charset="0"/>
                <a:ea typeface="微软雅黑" panose="020B0503020204020204" charset="-122"/>
              </a:rPr>
              <a:t>5GS</a:t>
            </a:r>
          </a:p>
        </p:txBody>
      </p:sp>
      <p:cxnSp>
        <p:nvCxnSpPr>
          <p:cNvPr id="8" name="直接连接符 7"/>
          <p:cNvCxnSpPr>
            <a:stCxn id="9" idx="3"/>
            <a:endCxn id="63" idx="1"/>
          </p:cNvCxnSpPr>
          <p:nvPr/>
        </p:nvCxnSpPr>
        <p:spPr bwMode="auto">
          <a:xfrm flipV="1">
            <a:off x="3522451" y="1510094"/>
            <a:ext cx="1421195" cy="4507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" name="文本框 8"/>
          <p:cNvSpPr txBox="1"/>
          <p:nvPr/>
        </p:nvSpPr>
        <p:spPr>
          <a:xfrm>
            <a:off x="3043162" y="1837727"/>
            <a:ext cx="479289" cy="2462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UPF</a:t>
            </a:r>
            <a:endParaRPr lang="zh-CN" altLang="en-US" dirty="0"/>
          </a:p>
        </p:txBody>
      </p:sp>
      <p:sp>
        <p:nvSpPr>
          <p:cNvPr id="11" name="文本框 10"/>
          <p:cNvSpPr txBox="1"/>
          <p:nvPr/>
        </p:nvSpPr>
        <p:spPr>
          <a:xfrm>
            <a:off x="5568793" y="715617"/>
            <a:ext cx="593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edge1</a:t>
            </a:r>
            <a:endParaRPr lang="zh-CN" altLang="en-US" dirty="0"/>
          </a:p>
        </p:txBody>
      </p:sp>
      <p:sp>
        <p:nvSpPr>
          <p:cNvPr id="74" name="文本框 73"/>
          <p:cNvSpPr txBox="1"/>
          <p:nvPr/>
        </p:nvSpPr>
        <p:spPr>
          <a:xfrm>
            <a:off x="6440143" y="972571"/>
            <a:ext cx="593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edge2</a:t>
            </a:r>
            <a:endParaRPr lang="zh-CN" altLang="en-US" dirty="0"/>
          </a:p>
        </p:txBody>
      </p:sp>
      <p:sp>
        <p:nvSpPr>
          <p:cNvPr id="75" name="文本框 74"/>
          <p:cNvSpPr txBox="1"/>
          <p:nvPr/>
        </p:nvSpPr>
        <p:spPr>
          <a:xfrm>
            <a:off x="7434025" y="1780859"/>
            <a:ext cx="593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edge3</a:t>
            </a:r>
            <a:endParaRPr lang="zh-CN" altLang="en-US" dirty="0"/>
          </a:p>
        </p:txBody>
      </p:sp>
      <p:sp>
        <p:nvSpPr>
          <p:cNvPr id="76" name="文本框 75"/>
          <p:cNvSpPr txBox="1"/>
          <p:nvPr/>
        </p:nvSpPr>
        <p:spPr>
          <a:xfrm>
            <a:off x="6405773" y="2563624"/>
            <a:ext cx="593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edge4</a:t>
            </a:r>
            <a:endParaRPr lang="zh-CN" altLang="en-US" dirty="0"/>
          </a:p>
        </p:txBody>
      </p:sp>
      <p:sp>
        <p:nvSpPr>
          <p:cNvPr id="77" name="文本框 76"/>
          <p:cNvSpPr txBox="1"/>
          <p:nvPr/>
        </p:nvSpPr>
        <p:spPr>
          <a:xfrm>
            <a:off x="4632217" y="2508673"/>
            <a:ext cx="59310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edge5</a:t>
            </a:r>
            <a:endParaRPr lang="zh-CN" altLang="en-US" dirty="0"/>
          </a:p>
        </p:txBody>
      </p:sp>
      <p:pic>
        <p:nvPicPr>
          <p:cNvPr id="1026" name="图片 1" descr="image0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747" y="169078"/>
            <a:ext cx="8636348" cy="4794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1361238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内容占位符 2"/>
          <p:cNvSpPr>
            <a:spLocks noGrp="1"/>
          </p:cNvSpPr>
          <p:nvPr>
            <p:ph idx="1"/>
          </p:nvPr>
        </p:nvSpPr>
        <p:spPr>
          <a:xfrm>
            <a:off x="206733" y="980743"/>
            <a:ext cx="8841851" cy="3623072"/>
          </a:xfrm>
        </p:spPr>
        <p:txBody>
          <a:bodyPr/>
          <a:lstStyle/>
          <a:p>
            <a:r>
              <a:rPr lang="en-US" altLang="zh-CN" sz="1500" dirty="0"/>
              <a:t>Some </a:t>
            </a:r>
            <a:r>
              <a:rPr lang="en-US" altLang="zh-CN" sz="1500" dirty="0" smtClean="0"/>
              <a:t>service</a:t>
            </a:r>
            <a:r>
              <a:rPr lang="zh-CN" altLang="en-US" sz="1500" dirty="0" smtClean="0"/>
              <a:t>（</a:t>
            </a:r>
            <a:r>
              <a:rPr lang="en-US" altLang="zh-CN" sz="1500" dirty="0" smtClean="0"/>
              <a:t>e.g. AR, VR</a:t>
            </a:r>
            <a:r>
              <a:rPr lang="zh-CN" altLang="en-US" sz="1500" dirty="0" smtClean="0"/>
              <a:t>）</a:t>
            </a:r>
            <a:r>
              <a:rPr lang="en-US" altLang="zh-CN" sz="1500" dirty="0" smtClean="0"/>
              <a:t> </a:t>
            </a:r>
            <a:r>
              <a:rPr lang="en-US" altLang="zh-CN" sz="1500" dirty="0"/>
              <a:t>may need UEs lot of computing </a:t>
            </a:r>
            <a:r>
              <a:rPr lang="en-US" altLang="zh-CN" sz="1500" dirty="0" smtClean="0"/>
              <a:t>resource and storage, and there a development tendency of cloud phone and cloud computer.</a:t>
            </a:r>
          </a:p>
          <a:p>
            <a:r>
              <a:rPr lang="en-US" altLang="zh-CN" sz="1500" dirty="0" smtClean="0"/>
              <a:t>UE </a:t>
            </a:r>
            <a:r>
              <a:rPr lang="en-US" altLang="zh-CN" sz="1500" dirty="0"/>
              <a:t>may need to share some of the computing load </a:t>
            </a:r>
            <a:r>
              <a:rPr lang="en-US" altLang="zh-CN" sz="1500" dirty="0" smtClean="0"/>
              <a:t>or storage through </a:t>
            </a:r>
            <a:r>
              <a:rPr lang="en-US" altLang="zh-CN" sz="1500" dirty="0"/>
              <a:t>5GS to other computing </a:t>
            </a:r>
            <a:r>
              <a:rPr lang="en-US" altLang="zh-CN" sz="1500" dirty="0" smtClean="0"/>
              <a:t>resource, </a:t>
            </a:r>
            <a:r>
              <a:rPr lang="en-US" altLang="zh-CN" sz="1500" dirty="0"/>
              <a:t>to achieve lower energy </a:t>
            </a:r>
            <a:r>
              <a:rPr lang="en-US" altLang="zh-CN" sz="1500" dirty="0" smtClean="0"/>
              <a:t>consumption and processing latency.</a:t>
            </a:r>
            <a:endParaRPr lang="en-US" altLang="zh-CN" sz="1500" dirty="0"/>
          </a:p>
          <a:p>
            <a:endParaRPr lang="en-US" altLang="zh-CN" sz="1500" dirty="0"/>
          </a:p>
          <a:p>
            <a:endParaRPr lang="en-US" altLang="zh-CN" sz="1500" dirty="0"/>
          </a:p>
          <a:p>
            <a:endParaRPr lang="en-US" altLang="zh-CN" sz="1500" dirty="0"/>
          </a:p>
          <a:p>
            <a:endParaRPr lang="en-US" altLang="zh-CN" sz="1500" dirty="0"/>
          </a:p>
          <a:p>
            <a:endParaRPr lang="en-US" altLang="zh-CN" sz="1500" dirty="0"/>
          </a:p>
          <a:p>
            <a:pPr marL="0" indent="0">
              <a:buNone/>
            </a:pPr>
            <a:endParaRPr lang="zh-CN" altLang="en-US" sz="1425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9347" y="171450"/>
            <a:ext cx="6928490" cy="857250"/>
          </a:xfrm>
        </p:spPr>
        <p:txBody>
          <a:bodyPr/>
          <a:lstStyle/>
          <a:p>
            <a:pPr algn="l"/>
            <a:r>
              <a:rPr lang="en-US" altLang="zh-CN" sz="2400" b="1" dirty="0"/>
              <a:t>Use case </a:t>
            </a:r>
            <a:r>
              <a:rPr lang="en-US" altLang="zh-CN" sz="2400" b="1" dirty="0" smtClean="0"/>
              <a:t>2: </a:t>
            </a:r>
            <a:r>
              <a:rPr lang="en-US" altLang="zh-CN" sz="2400" b="1" dirty="0"/>
              <a:t>Computing load sharing </a:t>
            </a:r>
            <a:r>
              <a:rPr lang="en-US" altLang="zh-CN" sz="2400" b="1" dirty="0" smtClean="0"/>
              <a:t>from </a:t>
            </a:r>
            <a:r>
              <a:rPr lang="en-US" altLang="zh-CN" sz="2400" b="1" dirty="0"/>
              <a:t>terminals </a:t>
            </a:r>
            <a:r>
              <a:rPr lang="en-US" altLang="zh-CN" sz="2400" b="1" dirty="0" smtClean="0"/>
              <a:t>to network</a:t>
            </a:r>
            <a:endParaRPr lang="zh-CN" altLang="en-US" sz="2400" b="1" dirty="0"/>
          </a:p>
        </p:txBody>
      </p:sp>
      <p:pic>
        <p:nvPicPr>
          <p:cNvPr id="3074" name="Picture 2" descr="https://gimg2.baidu.com/image_search/src=http%3A%2F%2Fpic.51yuansu.com%2Fpic2%2Fcover%2F00%2F45%2F49%2F5814e9e87e7e7_610.jpg&amp;refer=http%3A%2F%2Fpic.51yuansu.com&amp;app=2002&amp;size=f9999,10000&amp;q=a80&amp;n=0&amp;g=0n&amp;fmt=jpeg?sec=1638005243&amp;t=94e7feea5eb17f3b4b7b4ed34a6dfab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923" y="3752513"/>
            <a:ext cx="995726" cy="99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gimg2.baidu.com/image_search/src=http%3A%2F%2Fpic.51yuansu.com%2Fpic3%2Fcover%2F03%2F05%2F92%2F5b2b18390da37_610.jpg&amp;refer=http%3A%2F%2Fpic.51yuansu.com&amp;app=2002&amp;size=f9999,10000&amp;q=a80&amp;n=0&amp;g=0n&amp;fmt=jpeg?sec=1638005273&amp;t=abb35662c363e39d7d57cbd72c55c20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948" y="2037217"/>
            <a:ext cx="996347" cy="996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gimg2.baidu.com/image_search/src=http%3A%2F%2Fpic.51yuansu.com%2Fpic2%2Fcover%2F00%2F32%2F40%2F5810ee6107d83_610.jpg&amp;refer=http%3A%2F%2Fpic.51yuansu.com&amp;app=2002&amp;size=f9999,10000&amp;q=a80&amp;n=0&amp;g=0n&amp;fmt=jpeg?sec=1638005304&amp;t=9912190cec0c41b04478465607160e0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6966" y="2208416"/>
            <a:ext cx="1000963" cy="1000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gimg2.baidu.com/image_search/src=http%3A%2F%2Ffile.elecfans.com%2Fweb1%2FM00%2FD0%2F06%2Fo4YBAF-3GcCAQUpCAAA5SAU7wOg644.jpg&amp;refer=http%3A%2F%2Ffile.elecfans.com&amp;app=2002&amp;size=f9999,10000&amp;q=a80&amp;n=0&amp;g=0n&amp;fmt=jpeg?sec=1638005371&amp;t=39cb3d1a5397eee8bf222295d32e4e3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5436"/>
          <a:stretch/>
        </p:blipFill>
        <p:spPr bwMode="auto">
          <a:xfrm>
            <a:off x="5356657" y="3306580"/>
            <a:ext cx="1441579" cy="129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reeform 13"/>
          <p:cNvSpPr>
            <a:spLocks noChangeAspect="1"/>
          </p:cNvSpPr>
          <p:nvPr/>
        </p:nvSpPr>
        <p:spPr bwMode="auto">
          <a:xfrm flipH="1">
            <a:off x="3036799" y="2706589"/>
            <a:ext cx="1970435" cy="971884"/>
          </a:xfrm>
          <a:custGeom>
            <a:avLst/>
            <a:gdLst>
              <a:gd name="T0" fmla="*/ 570 w 662"/>
              <a:gd name="T1" fmla="*/ 174 h 373"/>
              <a:gd name="T2" fmla="*/ 576 w 662"/>
              <a:gd name="T3" fmla="*/ 135 h 373"/>
              <a:gd name="T4" fmla="*/ 441 w 662"/>
              <a:gd name="T5" fmla="*/ 0 h 373"/>
              <a:gd name="T6" fmla="*/ 319 w 662"/>
              <a:gd name="T7" fmla="*/ 77 h 373"/>
              <a:gd name="T8" fmla="*/ 236 w 662"/>
              <a:gd name="T9" fmla="*/ 41 h 373"/>
              <a:gd name="T10" fmla="*/ 122 w 662"/>
              <a:gd name="T11" fmla="*/ 156 h 373"/>
              <a:gd name="T12" fmla="*/ 123 w 662"/>
              <a:gd name="T13" fmla="*/ 174 h 373"/>
              <a:gd name="T14" fmla="*/ 100 w 662"/>
              <a:gd name="T15" fmla="*/ 174 h 373"/>
              <a:gd name="T16" fmla="*/ 0 w 662"/>
              <a:gd name="T17" fmla="*/ 273 h 373"/>
              <a:gd name="T18" fmla="*/ 100 w 662"/>
              <a:gd name="T19" fmla="*/ 373 h 373"/>
              <a:gd name="T20" fmla="*/ 469 w 662"/>
              <a:gd name="T21" fmla="*/ 373 h 373"/>
              <a:gd name="T22" fmla="*/ 563 w 662"/>
              <a:gd name="T23" fmla="*/ 373 h 373"/>
              <a:gd name="T24" fmla="*/ 662 w 662"/>
              <a:gd name="T25" fmla="*/ 273 h 373"/>
              <a:gd name="T26" fmla="*/ 570 w 662"/>
              <a:gd name="T27" fmla="*/ 174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62" h="373">
                <a:moveTo>
                  <a:pt x="570" y="174"/>
                </a:moveTo>
                <a:cubicBezTo>
                  <a:pt x="574" y="162"/>
                  <a:pt x="576" y="148"/>
                  <a:pt x="576" y="135"/>
                </a:cubicBezTo>
                <a:cubicBezTo>
                  <a:pt x="576" y="60"/>
                  <a:pt x="515" y="0"/>
                  <a:pt x="441" y="0"/>
                </a:cubicBezTo>
                <a:cubicBezTo>
                  <a:pt x="387" y="0"/>
                  <a:pt x="340" y="31"/>
                  <a:pt x="319" y="77"/>
                </a:cubicBezTo>
                <a:cubicBezTo>
                  <a:pt x="298" y="55"/>
                  <a:pt x="269" y="41"/>
                  <a:pt x="236" y="41"/>
                </a:cubicBezTo>
                <a:cubicBezTo>
                  <a:pt x="173" y="41"/>
                  <a:pt x="122" y="92"/>
                  <a:pt x="122" y="156"/>
                </a:cubicBezTo>
                <a:cubicBezTo>
                  <a:pt x="122" y="162"/>
                  <a:pt x="122" y="168"/>
                  <a:pt x="123" y="174"/>
                </a:cubicBezTo>
                <a:cubicBezTo>
                  <a:pt x="100" y="174"/>
                  <a:pt x="100" y="174"/>
                  <a:pt x="100" y="174"/>
                </a:cubicBezTo>
                <a:cubicBezTo>
                  <a:pt x="45" y="174"/>
                  <a:pt x="0" y="218"/>
                  <a:pt x="0" y="273"/>
                </a:cubicBezTo>
                <a:cubicBezTo>
                  <a:pt x="0" y="328"/>
                  <a:pt x="45" y="373"/>
                  <a:pt x="100" y="373"/>
                </a:cubicBezTo>
                <a:cubicBezTo>
                  <a:pt x="469" y="373"/>
                  <a:pt x="469" y="373"/>
                  <a:pt x="469" y="373"/>
                </a:cubicBezTo>
                <a:cubicBezTo>
                  <a:pt x="563" y="373"/>
                  <a:pt x="563" y="373"/>
                  <a:pt x="563" y="373"/>
                </a:cubicBezTo>
                <a:cubicBezTo>
                  <a:pt x="618" y="373"/>
                  <a:pt x="662" y="328"/>
                  <a:pt x="662" y="273"/>
                </a:cubicBezTo>
                <a:cubicBezTo>
                  <a:pt x="662" y="221"/>
                  <a:pt x="622" y="178"/>
                  <a:pt x="570" y="174"/>
                </a:cubicBezTo>
                <a:close/>
              </a:path>
            </a:pathLst>
          </a:custGeom>
          <a:noFill/>
          <a:ln w="19050" cap="flat" cmpd="sng" algn="ctr">
            <a:solidFill>
              <a:srgbClr val="0070C0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51435" tIns="25717" rIns="51435" bIns="25717" numCol="1" anchor="ctr" anchorCtr="0" compatLnSpc="1"/>
          <a:lstStyle/>
          <a:p>
            <a:pPr algn="ctr">
              <a:lnSpc>
                <a:spcPct val="240000"/>
              </a:lnSpc>
            </a:pPr>
            <a:r>
              <a:rPr lang="en-US" altLang="zh-CN" sz="2100" dirty="0">
                <a:solidFill>
                  <a:schemeClr val="tx1"/>
                </a:solidFill>
                <a:latin typeface="Source Sans Pro Black" panose="020B0803030403020204" charset="0"/>
                <a:ea typeface="微软雅黑" panose="020B0503020204020204" charset="-122"/>
              </a:rPr>
              <a:t>5GS</a:t>
            </a:r>
          </a:p>
        </p:txBody>
      </p:sp>
      <p:cxnSp>
        <p:nvCxnSpPr>
          <p:cNvPr id="4" name="肘形连接符 3"/>
          <p:cNvCxnSpPr/>
          <p:nvPr/>
        </p:nvCxnSpPr>
        <p:spPr bwMode="auto">
          <a:xfrm>
            <a:off x="2300413" y="2706589"/>
            <a:ext cx="718598" cy="498174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6" name="肘形连接符 5"/>
          <p:cNvCxnSpPr>
            <a:stCxn id="3074" idx="3"/>
          </p:cNvCxnSpPr>
          <p:nvPr/>
        </p:nvCxnSpPr>
        <p:spPr bwMode="auto">
          <a:xfrm flipV="1">
            <a:off x="2281648" y="3603397"/>
            <a:ext cx="720695" cy="646979"/>
          </a:xfrm>
          <a:prstGeom prst="bentConnector3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" name="肘形连接符 8"/>
          <p:cNvCxnSpPr>
            <a:stCxn id="8" idx="8"/>
            <a:endCxn id="3078" idx="1"/>
          </p:cNvCxnSpPr>
          <p:nvPr/>
        </p:nvCxnSpPr>
        <p:spPr bwMode="auto">
          <a:xfrm rot="10800000" flipH="1">
            <a:off x="5007233" y="2708899"/>
            <a:ext cx="569732" cy="709016"/>
          </a:xfrm>
          <a:prstGeom prst="bentConnector5">
            <a:avLst>
              <a:gd name="adj1" fmla="val 40560"/>
              <a:gd name="adj2" fmla="val 100326"/>
              <a:gd name="adj3" fmla="val 67446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4" name="肘形连接符 13"/>
          <p:cNvCxnSpPr>
            <a:stCxn id="8" idx="8"/>
            <a:endCxn id="3080" idx="1"/>
          </p:cNvCxnSpPr>
          <p:nvPr/>
        </p:nvCxnSpPr>
        <p:spPr bwMode="auto">
          <a:xfrm rot="10800000" flipH="1" flipV="1">
            <a:off x="5007233" y="3417913"/>
            <a:ext cx="349424" cy="537284"/>
          </a:xfrm>
          <a:prstGeom prst="bentConnector3">
            <a:avLst>
              <a:gd name="adj1" fmla="val 46221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6" name="文本框 15"/>
          <p:cNvSpPr txBox="1"/>
          <p:nvPr/>
        </p:nvSpPr>
        <p:spPr>
          <a:xfrm>
            <a:off x="2298190" y="2436251"/>
            <a:ext cx="901976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50" dirty="0"/>
              <a:t>Load share</a:t>
            </a:r>
            <a:endParaRPr lang="zh-CN" altLang="en-US" sz="750" dirty="0"/>
          </a:p>
        </p:txBody>
      </p:sp>
      <p:sp>
        <p:nvSpPr>
          <p:cNvPr id="22" name="文本框 21"/>
          <p:cNvSpPr txBox="1"/>
          <p:nvPr/>
        </p:nvSpPr>
        <p:spPr>
          <a:xfrm>
            <a:off x="4330651" y="2635558"/>
            <a:ext cx="1085189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50" dirty="0"/>
              <a:t>Load distribute </a:t>
            </a:r>
            <a:endParaRPr lang="zh-CN" altLang="en-US" sz="750" dirty="0"/>
          </a:p>
        </p:txBody>
      </p:sp>
      <p:sp>
        <p:nvSpPr>
          <p:cNvPr id="15" name="文本框 14"/>
          <p:cNvSpPr txBox="1"/>
          <p:nvPr/>
        </p:nvSpPr>
        <p:spPr>
          <a:xfrm>
            <a:off x="2333352" y="4268748"/>
            <a:ext cx="901976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50" dirty="0"/>
              <a:t>Load share</a:t>
            </a:r>
            <a:endParaRPr lang="zh-CN" altLang="en-US" sz="750" dirty="0"/>
          </a:p>
        </p:txBody>
      </p:sp>
    </p:spTree>
    <p:extLst>
      <p:ext uri="{BB962C8B-B14F-4D97-AF65-F5344CB8AC3E}">
        <p14:creationId xmlns:p14="http://schemas.microsoft.com/office/powerpoint/2010/main" val="115093218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9347" y="171450"/>
            <a:ext cx="6928490" cy="857250"/>
          </a:xfrm>
        </p:spPr>
        <p:txBody>
          <a:bodyPr/>
          <a:lstStyle/>
          <a:p>
            <a:pPr algn="l"/>
            <a:r>
              <a:rPr lang="en-US" altLang="zh-CN" sz="2400" b="1" dirty="0"/>
              <a:t>Objectives:</a:t>
            </a:r>
            <a:endParaRPr lang="zh-CN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115842" y="1028700"/>
            <a:ext cx="8863220" cy="4849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457189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The objectives include:</a:t>
            </a:r>
          </a:p>
          <a:p>
            <a:pPr marL="457189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-	Study use cases and potential requirements related to computing aware network by leveraging 5GS, including:</a:t>
            </a:r>
          </a:p>
          <a:p>
            <a:pPr marL="912802" lvl="1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Potential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requirements of registration, discovery, selection and utilization of computing resource (i.e. the computation resources of network functions, operator owned data </a:t>
            </a:r>
            <a:r>
              <a:rPr lang="en-US" altLang="zh-CN" sz="1400" dirty="0" err="1">
                <a:latin typeface="Calibri" panose="020F0502020204030204" pitchFamily="34" charset="0"/>
                <a:cs typeface="Calibri" panose="020F0502020204030204" pitchFamily="34" charset="0"/>
              </a:rPr>
              <a:t>centres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 or distributed edges).</a:t>
            </a:r>
          </a:p>
          <a:p>
            <a:pPr marL="912802" lvl="1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Potential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requirements of enforcing the coordinated optimization of network and operator owned computing resource (such as edge and cloud service).</a:t>
            </a:r>
          </a:p>
          <a:p>
            <a:pPr marL="912802" lvl="1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Potential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requirements to achieve optimal computing resource usage. This may also consider computing load sharing to lower the energy consumption and lower processing time.</a:t>
            </a:r>
          </a:p>
          <a:p>
            <a:pPr marL="912802" lvl="1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Interactions </a:t>
            </a: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between different computing capability providers (e.g. MNOs or distributed edges) support efficient selection of computing capabilities.</a:t>
            </a:r>
          </a:p>
          <a:p>
            <a:pPr marL="457189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-	Identify KPIs relating to computing capability including latency (e.g. network latency and processing latency), reliability, etc.</a:t>
            </a:r>
          </a:p>
          <a:p>
            <a:pPr marL="457189" indent="-457189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>
                <a:latin typeface="Calibri" panose="020F0502020204030204" pitchFamily="34" charset="0"/>
                <a:cs typeface="Calibri" panose="020F0502020204030204" pitchFamily="34" charset="0"/>
              </a:rPr>
              <a:t>-	Other aspects include security, charging and privacy.</a:t>
            </a:r>
          </a:p>
        </p:txBody>
      </p:sp>
    </p:spTree>
    <p:extLst>
      <p:ext uri="{BB962C8B-B14F-4D97-AF65-F5344CB8AC3E}">
        <p14:creationId xmlns:p14="http://schemas.microsoft.com/office/powerpoint/2010/main" val="191636314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463991" y="2120382"/>
            <a:ext cx="303011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dirty="0"/>
              <a:t>Thank you!</a:t>
            </a:r>
            <a:endParaRPr lang="zh-CN" altLang="en-US" sz="3000" dirty="0"/>
          </a:p>
        </p:txBody>
      </p:sp>
    </p:spTree>
    <p:extLst>
      <p:ext uri="{BB962C8B-B14F-4D97-AF65-F5344CB8AC3E}">
        <p14:creationId xmlns:p14="http://schemas.microsoft.com/office/powerpoint/2010/main" val="40989824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metadata/properties"/>
    <ds:schemaRef ds:uri="http://purl.org/dc/dcmitype/"/>
    <ds:schemaRef ds:uri="2ca8e41a-b3d0-462f-857c-48a93d48cc9b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25090</TotalTime>
  <Words>445</Words>
  <Application>Microsoft Office PowerPoint</Application>
  <PresentationFormat>全屏显示(16:9)</PresentationFormat>
  <Paragraphs>59</Paragraphs>
  <Slides>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ＭＳ Ｐゴシック</vt:lpstr>
      <vt:lpstr>ＭＳ Ｐゴシック</vt:lpstr>
      <vt:lpstr>Source Sans Pro Black</vt:lpstr>
      <vt:lpstr>微软雅黑</vt:lpstr>
      <vt:lpstr>Arial</vt:lpstr>
      <vt:lpstr>Calibri</vt:lpstr>
      <vt:lpstr>Times New Roman</vt:lpstr>
      <vt:lpstr>Office Theme</vt:lpstr>
      <vt:lpstr>Custom Design</vt:lpstr>
      <vt:lpstr>PowerPoint 演示文稿</vt:lpstr>
      <vt:lpstr>Motivation of computing aware network</vt:lpstr>
      <vt:lpstr>Some clarifications in concept</vt:lpstr>
      <vt:lpstr>Use case 1</vt:lpstr>
      <vt:lpstr>Use case 2: Computing load sharing from terminals to network</vt:lpstr>
      <vt:lpstr>Objectives: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Xiaonan Shi 0509</cp:lastModifiedBy>
  <cp:revision>1787</cp:revision>
  <cp:lastPrinted>2017-02-24T12:37:51Z</cp:lastPrinted>
  <dcterms:created xsi:type="dcterms:W3CDTF">2008-08-30T09:32:10Z</dcterms:created>
  <dcterms:modified xsi:type="dcterms:W3CDTF">2022-05-10T13:20:53Z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