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9" r:id="rId4"/>
    <p:sldId id="270" r:id="rId5"/>
    <p:sldId id="261" r:id="rId6"/>
    <p:sldId id="268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weijie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50" d="100"/>
          <a:sy n="50" d="100"/>
        </p:scale>
        <p:origin x="1704" y="4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Ambient power-enabled Internet of Things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err="1"/>
              <a:t>Weijie</a:t>
            </a:r>
            <a:r>
              <a:rPr lang="en-US" dirty="0"/>
              <a:t> Xu</a:t>
            </a:r>
          </a:p>
          <a:p>
            <a:r>
              <a:rPr lang="en-US" dirty="0"/>
              <a:t>OPPO</a:t>
            </a:r>
          </a:p>
          <a:p>
            <a:r>
              <a:rPr lang="en-US" dirty="0" err="1"/>
              <a:t>FS_AmbientIoT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S1-221279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#98-e</a:t>
            </a:r>
          </a:p>
          <a:p>
            <a:r>
              <a:rPr lang="en-GB" sz="1200" b="1" dirty="0"/>
              <a:t>Electronic Meeting, 9 – 19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51520" y="908720"/>
            <a:ext cx="8353425" cy="5329014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At SA1#98e</a:t>
            </a:r>
          </a:p>
          <a:p>
            <a:pPr lvl="2">
              <a:defRPr/>
            </a:pPr>
            <a:r>
              <a:rPr lang="en-GB" sz="1800" dirty="0"/>
              <a:t>S1-221254 TR Skeleton             </a:t>
            </a:r>
            <a:r>
              <a:rPr lang="en-GB" altLang="zh-CN" sz="1000" dirty="0"/>
              <a:t>TR skeleton for New SID on Study on Ambient power-   </a:t>
            </a:r>
          </a:p>
          <a:p>
            <a:pPr marL="914400" lvl="2" indent="0">
              <a:buNone/>
              <a:defRPr/>
            </a:pPr>
            <a:r>
              <a:rPr lang="en-GB" altLang="zh-CN" sz="1000" dirty="0"/>
              <a:t>                                                                                                         enabled Internet of Things</a:t>
            </a:r>
            <a:endParaRPr lang="en-GB" sz="1000" dirty="0"/>
          </a:p>
          <a:p>
            <a:pPr lvl="2">
              <a:defRPr/>
            </a:pPr>
            <a:r>
              <a:rPr lang="en-GB" sz="1800" dirty="0"/>
              <a:t>S1-221255 </a:t>
            </a:r>
            <a:r>
              <a:rPr lang="en-GB" sz="1800" dirty="0" err="1"/>
              <a:t>pCR</a:t>
            </a:r>
            <a:r>
              <a:rPr lang="en-GB" dirty="0"/>
              <a:t>		</a:t>
            </a:r>
            <a:r>
              <a:rPr lang="en-GB" sz="1000" dirty="0" err="1"/>
              <a:t>pCR</a:t>
            </a:r>
            <a:r>
              <a:rPr lang="en-GB" sz="1000" dirty="0"/>
              <a:t> 22.840 - Introduction</a:t>
            </a:r>
          </a:p>
          <a:p>
            <a:pPr lvl="2">
              <a:defRPr/>
            </a:pPr>
            <a:r>
              <a:rPr lang="en-GB" sz="1800" dirty="0"/>
              <a:t>S1-221256 </a:t>
            </a:r>
            <a:r>
              <a:rPr lang="en-GB" sz="1800" dirty="0" err="1"/>
              <a:t>pCR</a:t>
            </a:r>
            <a:r>
              <a:rPr lang="en-GB" dirty="0"/>
              <a:t>		</a:t>
            </a:r>
            <a:r>
              <a:rPr lang="en-GB" altLang="zh-CN" sz="1000" dirty="0"/>
              <a:t>New use </a:t>
            </a:r>
            <a:r>
              <a:rPr lang="en-GB" altLang="zh-CN" sz="1000" dirty="0" err="1"/>
              <a:t>case_Ambient_IoT</a:t>
            </a:r>
            <a:r>
              <a:rPr lang="en-GB" altLang="zh-CN" sz="1000" dirty="0"/>
              <a:t> for automated warehousing</a:t>
            </a:r>
            <a:endParaRPr lang="en-GB" sz="1000" dirty="0"/>
          </a:p>
          <a:p>
            <a:pPr lvl="2">
              <a:defRPr/>
            </a:pPr>
            <a:r>
              <a:rPr lang="en-GB" sz="1800" dirty="0"/>
              <a:t>S1-221257 </a:t>
            </a:r>
            <a:r>
              <a:rPr lang="en-GB" sz="1800" dirty="0" err="1"/>
              <a:t>pCR</a:t>
            </a:r>
            <a:r>
              <a:rPr lang="en-GB" dirty="0"/>
              <a:t>		</a:t>
            </a:r>
            <a:r>
              <a:rPr lang="en-GB" altLang="zh-CN" sz="1000" dirty="0"/>
              <a:t>medical instruments inventory management and      </a:t>
            </a:r>
          </a:p>
          <a:p>
            <a:pPr marL="914400" lvl="2" indent="0">
              <a:buNone/>
              <a:defRPr/>
            </a:pPr>
            <a:r>
              <a:rPr lang="en-GB" altLang="zh-CN" sz="1000" dirty="0"/>
              <a:t>                                                                                                         positioning use case for Ambient-IoT</a:t>
            </a:r>
            <a:endParaRPr lang="en-GB" sz="1000" dirty="0"/>
          </a:p>
          <a:p>
            <a:pPr lvl="2">
              <a:defRPr/>
            </a:pPr>
            <a:r>
              <a:rPr lang="en-GB" sz="1800" dirty="0"/>
              <a:t>S1-221258 </a:t>
            </a:r>
            <a:r>
              <a:rPr lang="en-GB" sz="1800" dirty="0" err="1"/>
              <a:t>pCR</a:t>
            </a:r>
            <a:r>
              <a:rPr lang="en-GB" dirty="0"/>
              <a:t>		</a:t>
            </a:r>
            <a:r>
              <a:rPr lang="en-GB" altLang="zh-CN" sz="1000" dirty="0" err="1"/>
              <a:t>pCR</a:t>
            </a:r>
            <a:r>
              <a:rPr lang="en-GB" altLang="zh-CN" sz="1000" dirty="0"/>
              <a:t> on use case of Ambient IoT devices in smart grids</a:t>
            </a:r>
            <a:endParaRPr lang="en-GB" sz="1000" dirty="0"/>
          </a:p>
          <a:p>
            <a:pPr lvl="2">
              <a:defRPr/>
            </a:pPr>
            <a:r>
              <a:rPr lang="en-GB" sz="1800" dirty="0"/>
              <a:t>S1-221259 </a:t>
            </a:r>
            <a:r>
              <a:rPr lang="en-GB" sz="1800" dirty="0" err="1"/>
              <a:t>pCR</a:t>
            </a:r>
            <a:r>
              <a:rPr lang="en-GB" dirty="0"/>
              <a:t>		</a:t>
            </a:r>
            <a:r>
              <a:rPr lang="en-GB" altLang="zh-CN" sz="1000" dirty="0" err="1"/>
              <a:t>AmbientIoT</a:t>
            </a:r>
            <a:r>
              <a:rPr lang="en-GB" altLang="zh-CN" sz="1000" dirty="0"/>
              <a:t> Traffic scenario on flower auction</a:t>
            </a:r>
          </a:p>
          <a:p>
            <a:pPr lvl="2">
              <a:defRPr/>
            </a:pPr>
            <a:r>
              <a:rPr lang="en-GB" altLang="zh-CN" sz="1800" dirty="0"/>
              <a:t>S1-221260 </a:t>
            </a:r>
            <a:r>
              <a:rPr lang="en-GB" altLang="zh-CN" sz="1800" dirty="0" err="1"/>
              <a:t>pCR</a:t>
            </a:r>
            <a:r>
              <a:rPr lang="en-GB" altLang="zh-CN" sz="1800" dirty="0"/>
              <a:t>                            </a:t>
            </a:r>
            <a:r>
              <a:rPr lang="en-GB" altLang="zh-CN" sz="1000" dirty="0"/>
              <a:t>Use cases for supporting Ambient power-enabled IoT in   </a:t>
            </a:r>
          </a:p>
          <a:p>
            <a:pPr marL="914400" lvl="2" indent="0">
              <a:buNone/>
              <a:defRPr/>
            </a:pPr>
            <a:r>
              <a:rPr lang="en-GB" altLang="zh-CN" sz="1000" dirty="0"/>
              <a:t>                                                                                                         non-public network</a:t>
            </a:r>
          </a:p>
          <a:p>
            <a:pPr lvl="2">
              <a:defRPr/>
            </a:pPr>
            <a:r>
              <a:rPr lang="en-GB" altLang="zh-CN" sz="1800" dirty="0"/>
              <a:t>S1-221261 </a:t>
            </a:r>
            <a:r>
              <a:rPr lang="en-GB" altLang="zh-CN" sz="1800" dirty="0" err="1"/>
              <a:t>pCR</a:t>
            </a:r>
            <a:r>
              <a:rPr lang="en-GB" altLang="zh-CN" sz="1800" dirty="0"/>
              <a:t>                            </a:t>
            </a:r>
            <a:r>
              <a:rPr lang="en-GB" altLang="zh-CN" sz="1000" dirty="0"/>
              <a:t>New Use </a:t>
            </a:r>
            <a:r>
              <a:rPr lang="en-GB" altLang="zh-CN" sz="1000" dirty="0" err="1"/>
              <a:t>Case_Intralogistics</a:t>
            </a:r>
            <a:r>
              <a:rPr lang="en-GB" altLang="zh-CN" sz="1000" dirty="0"/>
              <a:t> in automobile manufacturing</a:t>
            </a:r>
          </a:p>
          <a:p>
            <a:pPr lvl="2">
              <a:defRPr/>
            </a:pPr>
            <a:r>
              <a:rPr lang="en-GB" altLang="zh-CN" sz="1800" dirty="0"/>
              <a:t>S1-221262 </a:t>
            </a:r>
            <a:r>
              <a:rPr lang="en-GB" altLang="zh-CN" sz="1800" dirty="0" err="1"/>
              <a:t>pCR</a:t>
            </a:r>
            <a:r>
              <a:rPr lang="en-GB" altLang="zh-CN" sz="1800" dirty="0"/>
              <a:t>                            </a:t>
            </a:r>
            <a:r>
              <a:rPr lang="en-GB" altLang="zh-CN" sz="1000" dirty="0"/>
              <a:t>New Use </a:t>
            </a:r>
            <a:r>
              <a:rPr lang="en-GB" altLang="zh-CN" sz="1000" dirty="0" err="1"/>
              <a:t>Case_Ambient</a:t>
            </a:r>
            <a:r>
              <a:rPr lang="en-GB" altLang="zh-CN" sz="1000" dirty="0"/>
              <a:t> power-enabled IoT sensors in </a:t>
            </a:r>
          </a:p>
          <a:p>
            <a:pPr marL="914400" lvl="2" indent="0">
              <a:buNone/>
              <a:defRPr/>
            </a:pPr>
            <a:r>
              <a:rPr lang="en-GB" altLang="zh-CN" sz="1000" dirty="0"/>
              <a:t>                                                                                                         smart homes </a:t>
            </a:r>
            <a:r>
              <a:rPr lang="en-GB" sz="1000" dirty="0"/>
              <a:t>			</a:t>
            </a:r>
            <a:endParaRPr lang="en-GB" dirty="0"/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GB" sz="2400" dirty="0">
                <a:solidFill>
                  <a:srgbClr val="FF66CC"/>
                </a:solidFill>
              </a:rPr>
              <a:t>25%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dirty="0"/>
              <a:t>Definition of the ambient power-enabled IoT device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 (Aug 2022): 60%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altLang="zh-CN" dirty="0"/>
              <a:t>Start consolidation</a:t>
            </a:r>
          </a:p>
          <a:p>
            <a:pPr lvl="1">
              <a:defRPr/>
            </a:pPr>
            <a:r>
              <a:rPr lang="en-GB" dirty="0"/>
              <a:t>SA1#100 (Nov 2022): 100%</a:t>
            </a:r>
          </a:p>
          <a:p>
            <a:pPr lvl="2">
              <a:defRPr/>
            </a:pPr>
            <a:r>
              <a:rPr lang="en-GB" dirty="0"/>
              <a:t>Final work on use cases and potential requirements</a:t>
            </a:r>
          </a:p>
          <a:p>
            <a:pPr lvl="2">
              <a:defRPr/>
            </a:pPr>
            <a:r>
              <a:rPr lang="en-GB" altLang="zh-CN" dirty="0"/>
              <a:t>Completion of consolidation  and conclusions</a:t>
            </a:r>
          </a:p>
          <a:p>
            <a:pPr lvl="2">
              <a:defRPr/>
            </a:pPr>
            <a:r>
              <a:rPr lang="en-GB" dirty="0"/>
              <a:t>Final TR clean-up 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4558" y="980728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potential requirements etc.</a:t>
            </a:r>
          </a:p>
          <a:p>
            <a:pPr lvl="1">
              <a:defRPr/>
            </a:pPr>
            <a:r>
              <a:rPr lang="en-GB" dirty="0"/>
              <a:t>Before </a:t>
            </a:r>
            <a:r>
              <a:rPr lang="en-GB" dirty="0" err="1"/>
              <a:t>SA1</a:t>
            </a:r>
            <a:r>
              <a:rPr lang="en-GB" dirty="0"/>
              <a:t> </a:t>
            </a:r>
            <a:r>
              <a:rPr lang="en-GB" dirty="0" err="1"/>
              <a:t>99e</a:t>
            </a:r>
            <a:endParaRPr lang="en-GB" dirty="0"/>
          </a:p>
          <a:p>
            <a:pPr lvl="2">
              <a:defRPr/>
            </a:pPr>
            <a:r>
              <a:rPr lang="en-GB" dirty="0"/>
              <a:t>2 [~2 hour] calls proposed, to be moderated by the rapporteur </a:t>
            </a:r>
          </a:p>
          <a:p>
            <a:pPr lvl="2">
              <a:defRPr/>
            </a:pPr>
            <a:r>
              <a:rPr lang="en-GB" dirty="0"/>
              <a:t>Proposed agenda</a:t>
            </a:r>
          </a:p>
          <a:p>
            <a:pPr lvl="3">
              <a:defRPr/>
            </a:pPr>
            <a:r>
              <a:rPr lang="en-GB" dirty="0"/>
              <a:t>Discuss use cases from SA1 98e</a:t>
            </a:r>
          </a:p>
          <a:p>
            <a:pPr lvl="3">
              <a:defRPr/>
            </a:pPr>
            <a:r>
              <a:rPr lang="en-GB" dirty="0"/>
              <a:t>New use cases for SA1 99e</a:t>
            </a:r>
          </a:p>
          <a:p>
            <a:pPr lvl="3">
              <a:defRPr/>
            </a:pPr>
            <a:r>
              <a:rPr lang="en-GB" dirty="0"/>
              <a:t>Function requirements and KPIs</a:t>
            </a:r>
          </a:p>
          <a:p>
            <a:pPr lvl="3">
              <a:defRPr/>
            </a:pPr>
            <a:r>
              <a:rPr lang="en-GB" dirty="0"/>
              <a:t>Identify key terms and discuss overview, etc.</a:t>
            </a:r>
          </a:p>
          <a:p>
            <a:pPr lvl="2">
              <a:defRPr/>
            </a:pPr>
            <a:r>
              <a:rPr lang="en-GB" dirty="0"/>
              <a:t>Proposed times [exact dates TBD, doodle to follow]:</a:t>
            </a:r>
          </a:p>
          <a:p>
            <a:pPr marL="1371600" lvl="3" indent="0">
              <a:buNone/>
              <a:defRPr/>
            </a:pPr>
            <a:r>
              <a:rPr lang="en-GB" dirty="0"/>
              <a:t>Call 1: 3</a:t>
            </a:r>
            <a:r>
              <a:rPr lang="en-GB" baseline="30000" dirty="0"/>
              <a:t>rd</a:t>
            </a:r>
            <a:r>
              <a:rPr lang="en-GB" dirty="0"/>
              <a:t>  week July (~3 weeks before 13.8.22 submission deadline)</a:t>
            </a:r>
          </a:p>
          <a:p>
            <a:pPr marL="1371600" lvl="3" indent="0">
              <a:buNone/>
              <a:defRPr/>
            </a:pPr>
            <a:r>
              <a:rPr lang="en-GB" dirty="0"/>
              <a:t>Call 2: 1</a:t>
            </a:r>
            <a:r>
              <a:rPr lang="en-GB" baseline="30000" dirty="0"/>
              <a:t>st</a:t>
            </a:r>
            <a:r>
              <a:rPr lang="en-GB" dirty="0"/>
              <a:t> week Aug (~1 week before submission deadline)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3" y="476672"/>
            <a:ext cx="7776864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SA#98 (12/2022)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altLang="zh-CN" sz="2000" dirty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S1-220192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altLang="zh-CN" sz="2000" dirty="0"/>
              <a:t>SA1#94e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S1-211120 was noted</a:t>
            </a:r>
          </a:p>
          <a:p>
            <a:pPr lvl="1">
              <a:defRPr/>
            </a:pPr>
            <a:r>
              <a:rPr lang="en-GB" sz="2000" dirty="0"/>
              <a:t>SA1#95e</a:t>
            </a:r>
            <a:r>
              <a:rPr lang="en-GB" altLang="zh-CN" sz="2000" dirty="0"/>
              <a:t>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S1-213046 was noted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S1-214134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S1-220192 was agreed</a:t>
            </a:r>
          </a:p>
          <a:p>
            <a:pPr lvl="1">
              <a:defRPr/>
            </a:pPr>
            <a:r>
              <a:rPr lang="en-GB" sz="2000" dirty="0"/>
              <a:t>SA1#98e – TR and 8 </a:t>
            </a:r>
            <a:r>
              <a:rPr lang="en-GB" sz="2000" dirty="0" err="1"/>
              <a:t>pCRs</a:t>
            </a:r>
            <a:r>
              <a:rPr lang="en-GB" sz="2000" dirty="0"/>
              <a:t> were approved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SA#95e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98</a:t>
            </a:r>
            <a:r>
              <a:rPr lang="en-GB" altLang="zh-CN" sz="2000" dirty="0"/>
              <a:t> (9 – 19 May 2022): </a:t>
            </a:r>
            <a:r>
              <a:rPr lang="en-US" altLang="en-GB" sz="2000" dirty="0"/>
              <a:t>30%</a:t>
            </a: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512</TotalTime>
  <Words>471</Words>
  <Application>Microsoft Office PowerPoint</Application>
  <PresentationFormat>全屏显示(4:3)</PresentationFormat>
  <Paragraphs>84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FS_AmbientIoT Status Update Study on Ambient power-enabled Internet of Things</vt:lpstr>
      <vt:lpstr>FS_ AmbientIoT Progress</vt:lpstr>
      <vt:lpstr>FS_AmbientIoT Planning</vt:lpstr>
      <vt:lpstr>Work plan between meetings</vt:lpstr>
      <vt:lpstr>FS_ AmbientIoT Completion Date</vt:lpstr>
      <vt:lpstr>FS_ AmbientIoT History</vt:lpstr>
      <vt:lpstr>FS_ AmbientIoT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</cp:lastModifiedBy>
  <cp:revision>359</cp:revision>
  <cp:lastPrinted>2000-01-14T10:02:55Z</cp:lastPrinted>
  <dcterms:created xsi:type="dcterms:W3CDTF">1999-11-22T09:19:47Z</dcterms:created>
  <dcterms:modified xsi:type="dcterms:W3CDTF">2022-05-23T10:50:53Z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