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  <p:sldMasterId id="2147483660" r:id="rId4"/>
    <p:sldMasterId id="2147483666" r:id="rId5"/>
    <p:sldMasterId id="2147483672" r:id="rId6"/>
    <p:sldMasterId id="2147483678" r:id="rId7"/>
    <p:sldMasterId id="2147483684" r:id="rId8"/>
  </p:sldMasterIdLst>
  <p:notesMasterIdLst>
    <p:notesMasterId r:id="rId10"/>
  </p:notesMasterIdLst>
  <p:handoutMasterIdLst>
    <p:handoutMasterId r:id="rId20"/>
  </p:handoutMasterIdLst>
  <p:sldIdLst>
    <p:sldId id="256" r:id="rId9"/>
    <p:sldId id="264" r:id="rId11"/>
    <p:sldId id="269" r:id="rId12"/>
    <p:sldId id="287" r:id="rId13"/>
    <p:sldId id="262" r:id="rId14"/>
    <p:sldId id="261" r:id="rId15"/>
    <p:sldId id="277" r:id="rId16"/>
    <p:sldId id="271" r:id="rId17"/>
    <p:sldId id="270" r:id="rId18"/>
    <p:sldId id="272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97D"/>
    <a:srgbClr val="040CDA"/>
    <a:srgbClr val="0066FF"/>
    <a:srgbClr val="7EB2FF"/>
    <a:srgbClr val="A8AEBE"/>
    <a:srgbClr val="A9A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2" d="100"/>
          <a:sy n="82" d="100"/>
        </p:scale>
        <p:origin x="557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1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0.xml"/><Relationship Id="rId18" Type="http://schemas.openxmlformats.org/officeDocument/2006/relationships/slide" Target="slides/slide9.xml"/><Relationship Id="rId17" Type="http://schemas.openxmlformats.org/officeDocument/2006/relationships/slide" Target="slides/slide8.xml"/><Relationship Id="rId16" Type="http://schemas.openxmlformats.org/officeDocument/2006/relationships/slide" Target="slides/slide7.xml"/><Relationship Id="rId15" Type="http://schemas.openxmlformats.org/officeDocument/2006/relationships/slide" Target="slides/slide6.xml"/><Relationship Id="rId14" Type="http://schemas.openxmlformats.org/officeDocument/2006/relationships/slide" Target="slides/slide5.xml"/><Relationship Id="rId13" Type="http://schemas.openxmlformats.org/officeDocument/2006/relationships/slide" Target="slides/slide4.xml"/><Relationship Id="rId12" Type="http://schemas.openxmlformats.org/officeDocument/2006/relationships/slide" Target="slides/slide3.xml"/><Relationship Id="rId11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 smtClean="0"/>
              <a:t>单击以编辑母版副标题样式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  <a:endParaRPr lang="fr-FR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 smtClean="0"/>
              <a:t>单击以编辑母版副标题样式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 hasCustomPrompt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06EA0D0-FE93-4331-BBBE-743E4ABC44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  <a:endParaRPr lang="fr-FR" noProof="0" dirty="0"/>
          </a:p>
          <a:p>
            <a:pPr lvl="1"/>
            <a:r>
              <a:rPr lang="fr-FR" noProof="0" dirty="0"/>
              <a:t>Deuxième niveau</a:t>
            </a:r>
            <a:endParaRPr lang="fr-FR" noProof="0" dirty="0"/>
          </a:p>
          <a:p>
            <a:pPr lvl="2"/>
            <a:r>
              <a:rPr lang="fr-FR" noProof="0" dirty="0"/>
              <a:t>Troisième niveau</a:t>
            </a:r>
            <a:endParaRPr lang="fr-FR" noProof="0" dirty="0"/>
          </a:p>
          <a:p>
            <a:pPr lvl="3"/>
            <a:r>
              <a:rPr lang="fr-FR" noProof="0" dirty="0"/>
              <a:t>Quatrième niveau</a:t>
            </a:r>
            <a:endParaRPr lang="fr-FR" noProof="0" dirty="0"/>
          </a:p>
          <a:p>
            <a:pPr lvl="4"/>
            <a:r>
              <a:rPr lang="fr-FR" noProof="0" dirty="0"/>
              <a:t>Cinquième niveau</a:t>
            </a:r>
            <a:endParaRPr lang="fr-FR" noProof="0" dirty="0"/>
          </a:p>
          <a:p>
            <a:pPr lvl="5"/>
            <a:r>
              <a:rPr lang="fr-FR" noProof="0" dirty="0"/>
              <a:t>Sixième niveau</a:t>
            </a:r>
            <a:endParaRPr lang="fr-FR" noProof="0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  <a:endParaRPr lang="fr-FR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 smtClean="0"/>
              <a:t>单击以编辑母版副标题样式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 hasCustomPrompt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06EA0D0-FE93-4331-BBBE-743E4ABC44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  <a:endParaRPr lang="fr-FR" noProof="0" dirty="0"/>
          </a:p>
          <a:p>
            <a:pPr lvl="1"/>
            <a:r>
              <a:rPr lang="fr-FR" noProof="0" dirty="0"/>
              <a:t>Deuxième niveau</a:t>
            </a:r>
            <a:endParaRPr lang="fr-FR" noProof="0" dirty="0"/>
          </a:p>
          <a:p>
            <a:pPr lvl="2"/>
            <a:r>
              <a:rPr lang="fr-FR" noProof="0" dirty="0"/>
              <a:t>Troisième niveau</a:t>
            </a:r>
            <a:endParaRPr lang="fr-FR" noProof="0" dirty="0"/>
          </a:p>
          <a:p>
            <a:pPr lvl="3"/>
            <a:r>
              <a:rPr lang="fr-FR" noProof="0" dirty="0"/>
              <a:t>Quatrième niveau</a:t>
            </a:r>
            <a:endParaRPr lang="fr-FR" noProof="0" dirty="0"/>
          </a:p>
          <a:p>
            <a:pPr lvl="4"/>
            <a:r>
              <a:rPr lang="fr-FR" noProof="0" dirty="0"/>
              <a:t>Cinquième niveau</a:t>
            </a:r>
            <a:endParaRPr lang="fr-FR" noProof="0" dirty="0"/>
          </a:p>
          <a:p>
            <a:pPr lvl="5"/>
            <a:r>
              <a:rPr lang="fr-FR" noProof="0" dirty="0"/>
              <a:t>Sixième niveau</a:t>
            </a:r>
            <a:endParaRPr lang="fr-FR" noProof="0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  <a:endParaRPr lang="fr-FR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 smtClean="0"/>
              <a:t>单击以编辑母版副标题样式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 hasCustomPrompt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06EA0D0-FE93-4331-BBBE-743E4ABC44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  <a:endParaRPr lang="fr-FR" noProof="0" dirty="0"/>
          </a:p>
          <a:p>
            <a:pPr lvl="1"/>
            <a:r>
              <a:rPr lang="fr-FR" noProof="0" dirty="0"/>
              <a:t>Deuxième niveau</a:t>
            </a:r>
            <a:endParaRPr lang="fr-FR" noProof="0" dirty="0"/>
          </a:p>
          <a:p>
            <a:pPr lvl="2"/>
            <a:r>
              <a:rPr lang="fr-FR" noProof="0" dirty="0"/>
              <a:t>Troisième niveau</a:t>
            </a:r>
            <a:endParaRPr lang="fr-FR" noProof="0" dirty="0"/>
          </a:p>
          <a:p>
            <a:pPr lvl="3"/>
            <a:r>
              <a:rPr lang="fr-FR" noProof="0" dirty="0"/>
              <a:t>Quatrième niveau</a:t>
            </a:r>
            <a:endParaRPr lang="fr-FR" noProof="0" dirty="0"/>
          </a:p>
          <a:p>
            <a:pPr lvl="4"/>
            <a:r>
              <a:rPr lang="fr-FR" noProof="0" dirty="0"/>
              <a:t>Cinquième niveau</a:t>
            </a:r>
            <a:endParaRPr lang="fr-FR" noProof="0" dirty="0"/>
          </a:p>
          <a:p>
            <a:pPr lvl="5"/>
            <a:r>
              <a:rPr lang="fr-FR" noProof="0" dirty="0"/>
              <a:t>Sixième niveau</a:t>
            </a:r>
            <a:endParaRPr lang="fr-FR" noProof="0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  <a:endParaRPr lang="fr-FR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 smtClean="0"/>
              <a:t>单击以编辑母版副标题样式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 hasCustomPrompt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06EA0D0-FE93-4331-BBBE-743E4ABC44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  <a:endParaRPr lang="fr-FR" noProof="0" dirty="0"/>
          </a:p>
          <a:p>
            <a:pPr lvl="1"/>
            <a:r>
              <a:rPr lang="fr-FR" noProof="0" dirty="0"/>
              <a:t>Deuxième niveau</a:t>
            </a:r>
            <a:endParaRPr lang="fr-FR" noProof="0" dirty="0"/>
          </a:p>
          <a:p>
            <a:pPr lvl="2"/>
            <a:r>
              <a:rPr lang="fr-FR" noProof="0" dirty="0"/>
              <a:t>Troisième niveau</a:t>
            </a:r>
            <a:endParaRPr lang="fr-FR" noProof="0" dirty="0"/>
          </a:p>
          <a:p>
            <a:pPr lvl="3"/>
            <a:r>
              <a:rPr lang="fr-FR" noProof="0" dirty="0"/>
              <a:t>Quatrième niveau</a:t>
            </a:r>
            <a:endParaRPr lang="fr-FR" noProof="0" dirty="0"/>
          </a:p>
          <a:p>
            <a:pPr lvl="4"/>
            <a:r>
              <a:rPr lang="fr-FR" noProof="0" dirty="0"/>
              <a:t>Cinquième niveau</a:t>
            </a:r>
            <a:endParaRPr lang="fr-FR" noProof="0" dirty="0"/>
          </a:p>
          <a:p>
            <a:pPr lvl="5"/>
            <a:r>
              <a:rPr lang="fr-FR" noProof="0" dirty="0"/>
              <a:t>Sixième niveau</a:t>
            </a:r>
            <a:endParaRPr lang="fr-FR" noProof="0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 hasCustomPrompt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06EA0D0-FE93-4331-BBBE-743E4ABC44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  <a:endParaRPr lang="fr-FR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 smtClean="0"/>
              <a:t>单击以编辑母版副标题样式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 hasCustomPrompt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06EA0D0-FE93-4331-BBBE-743E4ABC44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  <a:endParaRPr lang="fr-FR" noProof="0" dirty="0"/>
          </a:p>
          <a:p>
            <a:pPr lvl="1"/>
            <a:r>
              <a:rPr lang="fr-FR" noProof="0" dirty="0"/>
              <a:t>Deuxième niveau</a:t>
            </a:r>
            <a:endParaRPr lang="fr-FR" noProof="0" dirty="0"/>
          </a:p>
          <a:p>
            <a:pPr lvl="2"/>
            <a:r>
              <a:rPr lang="fr-FR" noProof="0" dirty="0"/>
              <a:t>Troisième niveau</a:t>
            </a:r>
            <a:endParaRPr lang="fr-FR" noProof="0" dirty="0"/>
          </a:p>
          <a:p>
            <a:pPr lvl="3"/>
            <a:r>
              <a:rPr lang="fr-FR" noProof="0" dirty="0"/>
              <a:t>Quatrième niveau</a:t>
            </a:r>
            <a:endParaRPr lang="fr-FR" noProof="0" dirty="0"/>
          </a:p>
          <a:p>
            <a:pPr lvl="4"/>
            <a:r>
              <a:rPr lang="fr-FR" noProof="0" dirty="0"/>
              <a:t>Cinquième niveau</a:t>
            </a:r>
            <a:endParaRPr lang="fr-FR" noProof="0" dirty="0"/>
          </a:p>
          <a:p>
            <a:pPr lvl="5"/>
            <a:r>
              <a:rPr lang="fr-FR" noProof="0" dirty="0"/>
              <a:t>Sixième niveau</a:t>
            </a:r>
            <a:endParaRPr lang="fr-FR" noProof="0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  <a:endParaRPr lang="fr-FR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  <a:endParaRPr lang="fr-FR" noProof="0" dirty="0"/>
          </a:p>
          <a:p>
            <a:pPr lvl="1"/>
            <a:r>
              <a:rPr lang="fr-FR" noProof="0" dirty="0"/>
              <a:t>Deuxième niveau</a:t>
            </a:r>
            <a:endParaRPr lang="fr-FR" noProof="0" dirty="0"/>
          </a:p>
          <a:p>
            <a:pPr lvl="2"/>
            <a:r>
              <a:rPr lang="fr-FR" noProof="0" dirty="0"/>
              <a:t>Troisième niveau</a:t>
            </a:r>
            <a:endParaRPr lang="fr-FR" noProof="0" dirty="0"/>
          </a:p>
          <a:p>
            <a:pPr lvl="3"/>
            <a:r>
              <a:rPr lang="fr-FR" noProof="0" dirty="0"/>
              <a:t>Quatrième niveau</a:t>
            </a:r>
            <a:endParaRPr lang="fr-FR" noProof="0" dirty="0"/>
          </a:p>
          <a:p>
            <a:pPr lvl="4"/>
            <a:r>
              <a:rPr lang="fr-FR" noProof="0" dirty="0"/>
              <a:t>Cinquième niveau</a:t>
            </a:r>
            <a:endParaRPr lang="fr-FR" noProof="0" dirty="0"/>
          </a:p>
          <a:p>
            <a:pPr lvl="5"/>
            <a:r>
              <a:rPr lang="fr-FR" noProof="0" dirty="0"/>
              <a:t>Sixième niveau</a:t>
            </a:r>
            <a:endParaRPr lang="fr-FR" noProof="0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  <a:endParaRPr lang="fr-FR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 smtClean="0"/>
              <a:t>单击以编辑母版副标题样式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 hasCustomPrompt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06EA0D0-FE93-4331-BBBE-743E4ABC44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  <a:endParaRPr lang="fr-FR" noProof="0" dirty="0"/>
          </a:p>
          <a:p>
            <a:pPr lvl="1"/>
            <a:r>
              <a:rPr lang="fr-FR" noProof="0" dirty="0"/>
              <a:t>Deuxième niveau</a:t>
            </a:r>
            <a:endParaRPr lang="fr-FR" noProof="0" dirty="0"/>
          </a:p>
          <a:p>
            <a:pPr lvl="2"/>
            <a:r>
              <a:rPr lang="fr-FR" noProof="0" dirty="0"/>
              <a:t>Troisième niveau</a:t>
            </a:r>
            <a:endParaRPr lang="fr-FR" noProof="0" dirty="0"/>
          </a:p>
          <a:p>
            <a:pPr lvl="3"/>
            <a:r>
              <a:rPr lang="fr-FR" noProof="0" dirty="0"/>
              <a:t>Quatrième niveau</a:t>
            </a:r>
            <a:endParaRPr lang="fr-FR" noProof="0" dirty="0"/>
          </a:p>
          <a:p>
            <a:pPr lvl="4"/>
            <a:r>
              <a:rPr lang="fr-FR" noProof="0" dirty="0"/>
              <a:t>Cinquième niveau</a:t>
            </a:r>
            <a:endParaRPr lang="fr-FR" noProof="0" dirty="0"/>
          </a:p>
          <a:p>
            <a:pPr lvl="5"/>
            <a:r>
              <a:rPr lang="fr-FR" noProof="0" dirty="0"/>
              <a:t>Sixième niveau</a:t>
            </a:r>
            <a:endParaRPr lang="fr-FR" noProof="0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2.jpe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2.jpe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1" Type="http://schemas.openxmlformats.org/officeDocument/2006/relationships/theme" Target="../theme/theme2.xml"/><Relationship Id="rId10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2.jpe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1" Type="http://schemas.openxmlformats.org/officeDocument/2006/relationships/theme" Target="../theme/theme3.xml"/><Relationship Id="rId10" Type="http://schemas.openxmlformats.org/officeDocument/2006/relationships/image" Target="../media/image6.jpeg"/><Relationship Id="rId1" Type="http://schemas.openxmlformats.org/officeDocument/2006/relationships/slideLayout" Target="../slideLayouts/slideLayout11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2.jpe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1" Type="http://schemas.openxmlformats.org/officeDocument/2006/relationships/theme" Target="../theme/theme4.xml"/><Relationship Id="rId10" Type="http://schemas.openxmlformats.org/officeDocument/2006/relationships/image" Target="../media/image6.jpeg"/><Relationship Id="rId1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2.jpe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1" Type="http://schemas.openxmlformats.org/officeDocument/2006/relationships/theme" Target="../theme/theme5.xml"/><Relationship Id="rId10" Type="http://schemas.openxmlformats.org/officeDocument/2006/relationships/image" Target="../media/image6.jpeg"/><Relationship Id="rId1" Type="http://schemas.openxmlformats.org/officeDocument/2006/relationships/slideLayout" Target="../slideLayouts/slideLayout21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2.jpe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1" Type="http://schemas.openxmlformats.org/officeDocument/2006/relationships/theme" Target="../theme/theme6.xml"/><Relationship Id="rId10" Type="http://schemas.openxmlformats.org/officeDocument/2006/relationships/image" Target="../media/image6.jpeg"/><Relationship Id="rId1" Type="http://schemas.openxmlformats.org/officeDocument/2006/relationships/slideLayout" Target="../slideLayouts/slideLayout2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2.jpe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1" Type="http://schemas.openxmlformats.org/officeDocument/2006/relationships/theme" Target="../theme/theme7.xml"/><Relationship Id="rId10" Type="http://schemas.openxmlformats.org/officeDocument/2006/relationships/image" Target="../media/image6.jpeg"/><Relationship Id="rId1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3GPP TSG-SA WG1 meeting #9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7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-e, e-meeting,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14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–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cs typeface="Arial" panose="020B0604020202020204" pitchFamily="34" charset="0"/>
                <a:sym typeface="+mn-ea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,202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 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5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</a:t>
            </a:r>
            <a:r>
              <a:rPr lang="en-US" altLang="en-GB" sz="1065" dirty="0"/>
              <a:t>2</a:t>
            </a:r>
            <a:endParaRPr lang="en-US" altLang="en-GB" sz="1065" dirty="0"/>
          </a:p>
        </p:txBody>
      </p:sp>
      <p:pic>
        <p:nvPicPr>
          <p:cNvPr id="11" name="Picture 13" descr="green2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1" fontAlgn="base" hangingPunct="1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1" fontAlgn="base" hangingPunct="1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3GPP TSG-SA WG1 meeting #9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7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-e, e-meeting,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14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–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cs typeface="Arial" panose="020B0604020202020204" pitchFamily="34" charset="0"/>
                <a:sym typeface="+mn-ea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,202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 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5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</a:t>
            </a:r>
            <a:r>
              <a:rPr lang="en-US" altLang="en-GB" sz="1065" dirty="0"/>
              <a:t>2</a:t>
            </a:r>
            <a:endParaRPr lang="en-US" altLang="en-GB" sz="1065" dirty="0"/>
          </a:p>
        </p:txBody>
      </p:sp>
      <p:pic>
        <p:nvPicPr>
          <p:cNvPr id="11" name="Picture 13" descr="green2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1" fontAlgn="base" hangingPunct="1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1" fontAlgn="base" hangingPunct="1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3GPP TSG-SA WG1 meeting #9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7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-e, e-meeting,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14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–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cs typeface="Arial" panose="020B0604020202020204" pitchFamily="34" charset="0"/>
                <a:sym typeface="+mn-ea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,202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 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5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</a:t>
            </a:r>
            <a:r>
              <a:rPr lang="en-US" altLang="en-GB" sz="1065" dirty="0"/>
              <a:t>2</a:t>
            </a:r>
            <a:endParaRPr lang="en-US" altLang="en-GB" sz="1065" dirty="0"/>
          </a:p>
        </p:txBody>
      </p:sp>
      <p:pic>
        <p:nvPicPr>
          <p:cNvPr id="11" name="Picture 13" descr="green2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1" fontAlgn="base" hangingPunct="1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1" fontAlgn="base" hangingPunct="1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3GPP TSG-SA WG1 meeting #9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7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-e, e-meeting,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14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–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cs typeface="Arial" panose="020B0604020202020204" pitchFamily="34" charset="0"/>
                <a:sym typeface="+mn-ea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,202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 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5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</a:t>
            </a:r>
            <a:r>
              <a:rPr lang="en-US" altLang="en-GB" sz="1065" dirty="0"/>
              <a:t>2</a:t>
            </a:r>
            <a:endParaRPr lang="en-US" altLang="en-GB" sz="1065" dirty="0"/>
          </a:p>
        </p:txBody>
      </p:sp>
      <p:pic>
        <p:nvPicPr>
          <p:cNvPr id="11" name="Picture 13" descr="green2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1" fontAlgn="base" hangingPunct="1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1" fontAlgn="base" hangingPunct="1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3GPP TSG-SA WG1 meeting #9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7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-e, e-meeting,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14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–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cs typeface="Arial" panose="020B0604020202020204" pitchFamily="34" charset="0"/>
                <a:sym typeface="+mn-ea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,202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 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5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</a:t>
            </a:r>
            <a:r>
              <a:rPr lang="en-US" altLang="en-GB" sz="1065" dirty="0"/>
              <a:t>2</a:t>
            </a:r>
            <a:endParaRPr lang="en-US" altLang="en-GB" sz="1065" dirty="0"/>
          </a:p>
        </p:txBody>
      </p:sp>
      <p:pic>
        <p:nvPicPr>
          <p:cNvPr id="11" name="Picture 13" descr="green2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1" fontAlgn="base" hangingPunct="1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1" fontAlgn="base" hangingPunct="1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3GPP TSG-SA WG1 meeting #9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7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-e, e-meeting,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14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–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cs typeface="Arial" panose="020B0604020202020204" pitchFamily="34" charset="0"/>
                <a:sym typeface="+mn-ea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,202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 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5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</a:t>
            </a:r>
            <a:r>
              <a:rPr lang="en-US" altLang="en-GB" sz="1065" dirty="0"/>
              <a:t>2</a:t>
            </a:r>
            <a:endParaRPr lang="en-US" altLang="en-GB" sz="1065" dirty="0"/>
          </a:p>
        </p:txBody>
      </p:sp>
      <p:pic>
        <p:nvPicPr>
          <p:cNvPr id="11" name="Picture 13" descr="green2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1" fontAlgn="base" hangingPunct="1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1" fontAlgn="base" hangingPunct="1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3GPP TSG-SA WG1 meeting #9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7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-e, e-meeting,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14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–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cs typeface="Arial" panose="020B0604020202020204" pitchFamily="34" charset="0"/>
                <a:sym typeface="+mn-ea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,202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 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5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</a:t>
            </a:r>
            <a:r>
              <a:rPr lang="en-US" altLang="en-GB" sz="1065" dirty="0"/>
              <a:t>2</a:t>
            </a:r>
            <a:endParaRPr lang="en-US" altLang="en-GB" sz="1065" dirty="0"/>
          </a:p>
        </p:txBody>
      </p:sp>
      <p:pic>
        <p:nvPicPr>
          <p:cNvPr id="11" name="Picture 13" descr="green2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1" fontAlgn="base" hangingPunct="1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1" fontAlgn="base" hangingPunct="1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31.jpe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image" Target="../media/image22.jpeg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25.GIF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87475" y="2066930"/>
            <a:ext cx="10363200" cy="1470025"/>
          </a:xfrm>
        </p:spPr>
        <p:txBody>
          <a:bodyPr/>
          <a:lstStyle/>
          <a:p>
            <a:r>
              <a:rPr lang="en-US" altLang="zh-CN" dirty="0" smtClean="0"/>
              <a:t>5G enabling </a:t>
            </a:r>
            <a:r>
              <a:rPr lang="en-US" altLang="zh-CN" dirty="0" smtClean="0">
                <a:sym typeface="+mn-ea"/>
              </a:rPr>
              <a:t>naked eye </a:t>
            </a:r>
            <a:r>
              <a:rPr lang="en-US" altLang="zh-CN" dirty="0" smtClean="0"/>
              <a:t>holography service </a:t>
            </a:r>
            <a:endParaRPr lang="en-US" altLang="zh-CN" dirty="0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China Mobile</a:t>
            </a:r>
            <a:endParaRPr lang="zh-CN" altLang="en-US" dirty="0"/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237986" cy="1143000"/>
          </a:xfrm>
        </p:spPr>
        <p:txBody>
          <a:bodyPr/>
          <a:lstStyle/>
          <a:p>
            <a:pPr algn="l"/>
            <a:r>
              <a:rPr lang="en-US" altLang="zh-CN" sz="3200" b="1" dirty="0" smtClean="0"/>
              <a:t>Use case 3: Human interaction</a:t>
            </a:r>
            <a:endParaRPr lang="en-US" altLang="zh-CN" sz="3200" b="1" dirty="0" smtClean="0"/>
          </a:p>
        </p:txBody>
      </p:sp>
      <p:grpSp>
        <p:nvGrpSpPr>
          <p:cNvPr id="3" name="组合 2"/>
          <p:cNvGrpSpPr/>
          <p:nvPr/>
        </p:nvGrpSpPr>
        <p:grpSpPr>
          <a:xfrm>
            <a:off x="1285240" y="1111885"/>
            <a:ext cx="9617648" cy="2021346"/>
            <a:chOff x="225" y="1894"/>
            <a:chExt cx="13911" cy="3183"/>
          </a:xfrm>
        </p:grpSpPr>
        <p:sp>
          <p:nvSpPr>
            <p:cNvPr id="10" name="圆角矩形 9"/>
            <p:cNvSpPr/>
            <p:nvPr/>
          </p:nvSpPr>
          <p:spPr>
            <a:xfrm>
              <a:off x="225" y="2229"/>
              <a:ext cx="13910" cy="2848"/>
            </a:xfrm>
            <a:prstGeom prst="round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640" y="1894"/>
              <a:ext cx="2960" cy="47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b="1" dirty="0">
                  <a:solidFill>
                    <a:schemeClr val="accent1"/>
                  </a:solidFill>
                  <a:ea typeface="微软雅黑" panose="020B0503020204020204" charset="-122"/>
                  <a:cs typeface="+mn-lt"/>
                </a:rPr>
                <a:t>Typical scenario</a:t>
              </a:r>
              <a:endParaRPr lang="en-US" altLang="zh-CN" b="1" dirty="0">
                <a:solidFill>
                  <a:schemeClr val="accent1"/>
                </a:solidFill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227" y="4569"/>
              <a:ext cx="6123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fontAlgn="ctr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charset="-122"/>
                  <a:cs typeface="+mn-lt"/>
                </a:rPr>
                <a:t>M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charset="-122"/>
                  <a:cs typeface="+mn-lt"/>
                </a:rPr>
                <a:t>odel holography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charset="-122"/>
                  <a:cs typeface="+mn-lt"/>
                </a:rPr>
                <a:t>·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charset="-122"/>
                  <a:cs typeface="+mn-lt"/>
                </a:rPr>
                <a:t> Remote classmate hologra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charset="-122"/>
                  <a:cs typeface="+mn-lt"/>
                </a:rPr>
                <a:t>m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7217" y="4558"/>
              <a:ext cx="6919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charset="-122"/>
                  <a:cs typeface="+mn-lt"/>
                </a:rPr>
                <a:t>synchronous operation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charset="-122"/>
                  <a:cs typeface="+mn-lt"/>
                </a:rPr>
                <a:t>·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charset="-122"/>
                  <a:cs typeface="+mn-lt"/>
                </a:rPr>
                <a:t> smooth communication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+mn-lt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/>
            <a:srcRect/>
            <a:stretch>
              <a:fillRect/>
            </a:stretch>
          </p:blipFill>
          <p:spPr>
            <a:xfrm>
              <a:off x="2101" y="2489"/>
              <a:ext cx="3533" cy="2002"/>
            </a:xfrm>
            <a:prstGeom prst="rect">
              <a:avLst/>
            </a:prstGeom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 rotWithShape="1">
            <a:blip r:embed="rId2"/>
            <a:srcRect/>
            <a:stretch>
              <a:fillRect/>
            </a:stretch>
          </p:blipFill>
          <p:spPr>
            <a:xfrm>
              <a:off x="8289" y="2489"/>
              <a:ext cx="3617" cy="1987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562735" y="3286760"/>
            <a:ext cx="9423400" cy="3188335"/>
            <a:chOff x="412" y="2976"/>
            <a:chExt cx="14840" cy="5021"/>
          </a:xfrm>
        </p:grpSpPr>
        <p:sp>
          <p:nvSpPr>
            <p:cNvPr id="31" name="圆角矩形 30"/>
            <p:cNvSpPr/>
            <p:nvPr/>
          </p:nvSpPr>
          <p:spPr>
            <a:xfrm>
              <a:off x="1220" y="2976"/>
              <a:ext cx="1961" cy="52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1200" b="1" dirty="0">
                  <a:solidFill>
                    <a:schemeClr val="accent1"/>
                  </a:solidFill>
                  <a:ea typeface="微软雅黑" panose="020B0503020204020204" charset="-122"/>
                  <a:cs typeface="+mn-lt"/>
                </a:rPr>
                <a:t>Scenario feature</a:t>
              </a:r>
              <a:endParaRPr lang="en-US" altLang="zh-CN" sz="1200" b="1" dirty="0">
                <a:solidFill>
                  <a:schemeClr val="accent1"/>
                </a:solidFill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3467" y="2987"/>
              <a:ext cx="2812" cy="49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sz="1200" b="1" dirty="0">
                  <a:solidFill>
                    <a:schemeClr val="accent1"/>
                  </a:solidFill>
                  <a:ea typeface="微软雅黑" panose="020B0503020204020204" charset="-122"/>
                  <a:cs typeface="+mn-lt"/>
                </a:rPr>
                <a:t>User Experience Indicators</a:t>
              </a:r>
              <a:endParaRPr sz="1200" b="1" dirty="0">
                <a:solidFill>
                  <a:schemeClr val="accent1"/>
                </a:solidFill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1829" y="5133"/>
              <a:ext cx="316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sz="1400">
                  <a:cs typeface="+mn-lt"/>
                  <a:sym typeface="+mn-ea"/>
                </a:rPr>
                <a:t>Holographic </a:t>
              </a:r>
              <a:r>
                <a:rPr lang="en-US" sz="1400">
                  <a:cs typeface="+mn-lt"/>
                  <a:sym typeface="+mn-ea"/>
                </a:rPr>
                <a:t>display</a:t>
              </a:r>
              <a:endParaRPr lang="en-US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2074" y="7514"/>
              <a:ext cx="3178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en-US" sz="1400">
                  <a:cs typeface="+mn-lt"/>
                  <a:sym typeface="+mn-ea"/>
                </a:rPr>
                <a:t>Traditional</a:t>
              </a:r>
              <a:r>
                <a:rPr sz="1400">
                  <a:cs typeface="+mn-lt"/>
                  <a:sym typeface="+mn-ea"/>
                </a:rPr>
                <a:t> </a:t>
              </a:r>
              <a:r>
                <a:rPr lang="en-US" sz="1400">
                  <a:cs typeface="+mn-lt"/>
                  <a:sym typeface="+mn-ea"/>
                </a:rPr>
                <a:t>display</a:t>
              </a:r>
              <a:endParaRPr lang="en-US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6586" y="2976"/>
              <a:ext cx="1949" cy="52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1200" b="1" dirty="0">
                  <a:solidFill>
                    <a:schemeClr val="accent1"/>
                  </a:solidFill>
                  <a:ea typeface="微软雅黑" panose="020B0503020204020204" charset="-122"/>
                  <a:cs typeface="+mn-lt"/>
                </a:rPr>
                <a:t>Holographic scenario</a:t>
              </a:r>
              <a:endParaRPr lang="en-US" altLang="zh-CN" sz="1200" b="1" dirty="0">
                <a:solidFill>
                  <a:schemeClr val="accent1"/>
                </a:solidFill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8714" y="2976"/>
              <a:ext cx="1875" cy="52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1200" b="1" dirty="0">
                  <a:solidFill>
                    <a:schemeClr val="accent1"/>
                  </a:solidFill>
                  <a:ea typeface="微软雅黑" panose="020B0503020204020204" charset="-122"/>
                  <a:cs typeface="+mn-lt"/>
                </a:rPr>
                <a:t>Traditional scenario</a:t>
              </a:r>
              <a:endParaRPr lang="en-US" altLang="zh-CN" sz="1200" b="1" dirty="0">
                <a:solidFill>
                  <a:schemeClr val="accent1"/>
                </a:solidFill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412" y="2987"/>
              <a:ext cx="455" cy="4777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p>
              <a:pPr algn="ctr"/>
              <a:r>
                <a:rPr lang="zh-CN" altLang="en-US" sz="1400" b="1" dirty="0">
                  <a:solidFill>
                    <a:schemeClr val="accent1"/>
                  </a:solidFill>
                  <a:ea typeface="微软雅黑" panose="020B0503020204020204" charset="-122"/>
                  <a:cs typeface="+mn-lt"/>
                </a:rPr>
                <a:t>Experience Indicators </a:t>
              </a:r>
              <a:r>
                <a:rPr lang="en-US" altLang="zh-CN" sz="1400" b="1" dirty="0">
                  <a:solidFill>
                    <a:schemeClr val="accent1"/>
                  </a:solidFill>
                  <a:ea typeface="微软雅黑" panose="020B0503020204020204" charset="-122"/>
                  <a:cs typeface="+mn-lt"/>
                </a:rPr>
                <a:t>Comparison</a:t>
              </a:r>
              <a:endParaRPr lang="en-US" altLang="zh-CN" sz="1400" b="1" dirty="0">
                <a:solidFill>
                  <a:schemeClr val="accent1"/>
                </a:solidFill>
                <a:ea typeface="微软雅黑" panose="020B0503020204020204" charset="-122"/>
                <a:cs typeface="+mn-lt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/>
            <a:srcRect/>
            <a:stretch>
              <a:fillRect/>
            </a:stretch>
          </p:blipFill>
          <p:spPr>
            <a:xfrm>
              <a:off x="11892" y="5723"/>
              <a:ext cx="3161" cy="1791"/>
            </a:xfrm>
            <a:prstGeom prst="rect">
              <a:avLst/>
            </a:prstGeom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1829" y="3496"/>
              <a:ext cx="3161" cy="14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文本框 34"/>
            <p:cNvSpPr txBox="1"/>
            <p:nvPr/>
          </p:nvSpPr>
          <p:spPr>
            <a:xfrm>
              <a:off x="6495" y="3709"/>
              <a:ext cx="159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en-US" altLang="hr-HR" sz="1400" dirty="0" err="1">
                  <a:solidFill>
                    <a:srgbClr val="000000"/>
                  </a:solidFill>
                </a:rPr>
                <a:t>High</a:t>
              </a:r>
              <a:endParaRPr lang="en-US" altLang="hr-HR" sz="1400" dirty="0" err="1">
                <a:solidFill>
                  <a:srgbClr val="000000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283" y="4531"/>
              <a:ext cx="218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en-US" altLang="zh-CN" sz="1400" dirty="0">
                  <a:solidFill>
                    <a:srgbClr val="000000"/>
                  </a:solidFill>
                </a:rPr>
                <a:t>audio,vidio, tactile</a:t>
              </a:r>
              <a:endParaRPr lang="en-US" altLang="zh-CN" sz="1400" dirty="0">
                <a:solidFill>
                  <a:srgbClr val="000000"/>
                </a:solidFill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223" y="5472"/>
              <a:ext cx="2297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en-US" altLang="zh-CN" sz="1400" dirty="0">
                  <a:solidFill>
                    <a:srgbClr val="000000"/>
                  </a:solidFill>
                  <a:cs typeface="+mn-lt"/>
                </a:rPr>
                <a:t>&lt;10ms</a:t>
              </a:r>
              <a:endParaRPr lang="en-US" altLang="zh-CN" sz="1400" dirty="0">
                <a:solidFill>
                  <a:srgbClr val="000000"/>
                </a:solidFill>
                <a:cs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345" y="6516"/>
              <a:ext cx="1890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en-US" altLang="zh-CN" sz="1400" dirty="0">
                  <a:solidFill>
                    <a:srgbClr val="000000"/>
                  </a:solidFill>
                  <a:cs typeface="+mn-lt"/>
                </a:rPr>
                <a:t>16k</a:t>
              </a:r>
              <a:endParaRPr lang="en-US" altLang="zh-CN" sz="1400" dirty="0">
                <a:solidFill>
                  <a:srgbClr val="000000"/>
                </a:solidFill>
                <a:cs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470" y="7270"/>
              <a:ext cx="1929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en-US" altLang="zh-CN" sz="1400" dirty="0">
                  <a:solidFill>
                    <a:srgbClr val="000000"/>
                  </a:solidFill>
                  <a:cs typeface="+mn-lt"/>
                </a:rPr>
                <a:t>90°~180°</a:t>
              </a:r>
              <a:endParaRPr lang="en-US" altLang="zh-CN" sz="1400" dirty="0">
                <a:solidFill>
                  <a:srgbClr val="000000"/>
                </a:solidFill>
                <a:cs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8567" y="3709"/>
              <a:ext cx="1965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hr-HR" altLang="zh-CN" sz="1400" dirty="0">
                  <a:solidFill>
                    <a:srgbClr val="000000"/>
                  </a:solidFill>
                  <a:cs typeface="+mn-lt"/>
                </a:rPr>
                <a:t>2×10^15 </a:t>
              </a:r>
              <a:r>
                <a:rPr lang="hr-HR" altLang="zh-CN" sz="1400" dirty="0" err="1">
                  <a:solidFill>
                    <a:srgbClr val="000000"/>
                  </a:solidFill>
                  <a:cs typeface="+mn-lt"/>
                </a:rPr>
                <a:t>ops</a:t>
              </a:r>
              <a:endParaRPr lang="hr-HR" altLang="zh-CN" sz="1400" dirty="0" err="1">
                <a:solidFill>
                  <a:srgbClr val="000000"/>
                </a:solidFill>
                <a:cs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304" y="4496"/>
              <a:ext cx="2186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en-US" altLang="zh-CN" sz="1400" dirty="0">
                  <a:solidFill>
                    <a:srgbClr val="000000"/>
                  </a:solidFill>
                </a:rPr>
                <a:t>audio,video</a:t>
              </a:r>
              <a:endParaRPr lang="en-US" altLang="zh-CN" sz="1400" dirty="0">
                <a:solidFill>
                  <a:srgbClr val="000000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304" y="5458"/>
              <a:ext cx="2297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en-US" altLang="zh-CN" sz="1400" dirty="0">
                  <a:solidFill>
                    <a:srgbClr val="000000"/>
                  </a:solidFill>
                  <a:cs typeface="+mn-lt"/>
                </a:rPr>
                <a:t>200ms</a:t>
              </a:r>
              <a:endParaRPr lang="en-US" altLang="zh-CN" sz="1400" dirty="0">
                <a:solidFill>
                  <a:srgbClr val="000000"/>
                </a:solidFill>
                <a:cs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507" y="6481"/>
              <a:ext cx="1890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en-US" altLang="zh-CN" sz="1400" dirty="0">
                  <a:solidFill>
                    <a:srgbClr val="000000"/>
                  </a:solidFill>
                  <a:cs typeface="+mn-lt"/>
                </a:rPr>
                <a:t>4k</a:t>
              </a:r>
              <a:endParaRPr lang="en-US" altLang="zh-CN" sz="1400" dirty="0">
                <a:solidFill>
                  <a:srgbClr val="000000"/>
                </a:solidFill>
                <a:cs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745" y="7289"/>
              <a:ext cx="159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en-US" altLang="zh-CN" sz="1400" dirty="0">
                  <a:solidFill>
                    <a:srgbClr val="000000"/>
                  </a:solidFill>
                  <a:cs typeface="+mn-lt"/>
                </a:rPr>
                <a:t>0°</a:t>
              </a:r>
              <a:endParaRPr lang="en-US" altLang="zh-CN" sz="1400" dirty="0">
                <a:solidFill>
                  <a:srgbClr val="000000"/>
                </a:solidFill>
                <a:cs typeface="+mn-lt"/>
              </a:endParaRPr>
            </a:p>
          </p:txBody>
        </p:sp>
      </p:grpSp>
      <p:sp>
        <p:nvSpPr>
          <p:cNvPr id="252" name="圆角矩形 1"/>
          <p:cNvSpPr/>
          <p:nvPr/>
        </p:nvSpPr>
        <p:spPr>
          <a:xfrm>
            <a:off x="2101850" y="4742815"/>
            <a:ext cx="1275080" cy="595630"/>
          </a:xfrm>
          <a:prstGeom prst="roundRect">
            <a:avLst>
              <a:gd name="adj" fmla="val 16667"/>
            </a:avLst>
          </a:prstGeom>
          <a:solidFill>
            <a:srgbClr val="2B6FB6"/>
          </a:solidFill>
          <a:ln w="12700">
            <a:miter lim="400000"/>
          </a:ln>
        </p:spPr>
        <p:txBody>
          <a:bodyPr lIns="0" tIns="0" rIns="0" bIns="0" anchor="ctr"/>
          <a:lstStyle>
            <a:lvl1pPr algn="ctr">
              <a:defRPr sz="1000">
                <a:solidFill>
                  <a:srgbClr val="FFFFFF"/>
                </a:solidFill>
              </a:defRPr>
            </a:lvl1pPr>
          </a:lstStyle>
          <a:p>
            <a:r>
              <a:rPr lang="en-US" sz="1400">
                <a:cs typeface="+mn-lt"/>
              </a:rPr>
              <a:t>real-time collectionand transmission</a:t>
            </a:r>
            <a:endParaRPr lang="en-US" sz="1400">
              <a:cs typeface="+mn-lt"/>
            </a:endParaRPr>
          </a:p>
        </p:txBody>
      </p:sp>
      <p:cxnSp>
        <p:nvCxnSpPr>
          <p:cNvPr id="17" name="曲线连接符 16"/>
          <p:cNvCxnSpPr>
            <a:stCxn id="252" idx="3"/>
            <a:endCxn id="255" idx="1"/>
          </p:cNvCxnSpPr>
          <p:nvPr/>
        </p:nvCxnSpPr>
        <p:spPr>
          <a:xfrm flipV="1">
            <a:off x="3376930" y="5033645"/>
            <a:ext cx="419735" cy="6985"/>
          </a:xfrm>
          <a:prstGeom prst="curvedConnector3">
            <a:avLst>
              <a:gd name="adj1" fmla="val 50076"/>
            </a:avLst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255" name="圆角矩形 1"/>
          <p:cNvSpPr/>
          <p:nvPr/>
        </p:nvSpPr>
        <p:spPr>
          <a:xfrm>
            <a:off x="3796665" y="4874260"/>
            <a:ext cx="1456055" cy="318770"/>
          </a:xfrm>
          <a:prstGeom prst="roundRect">
            <a:avLst>
              <a:gd name="adj" fmla="val 16667"/>
            </a:avLst>
          </a:prstGeom>
          <a:solidFill>
            <a:srgbClr val="749ACC"/>
          </a:solidFill>
          <a:ln w="12700">
            <a:miter lim="400000"/>
          </a:ln>
        </p:spPr>
        <p:txBody>
          <a:bodyPr lIns="0" tIns="0" rIns="0" bIns="0" anchor="ctr"/>
          <a:lstStyle>
            <a:lvl1pPr algn="ctr">
              <a:defRPr sz="1000">
                <a:solidFill>
                  <a:srgbClr val="FFFFFF"/>
                </a:solidFill>
              </a:defRPr>
            </a:lvl1pPr>
          </a:lstStyle>
          <a:p>
            <a:r>
              <a:rPr lang="en-US" sz="1400">
                <a:cs typeface="+mn-lt"/>
              </a:rPr>
              <a:t>latency</a:t>
            </a:r>
            <a:endParaRPr lang="en-US" sz="1400">
              <a:cs typeface="+mn-lt"/>
            </a:endParaRPr>
          </a:p>
        </p:txBody>
      </p:sp>
      <p:sp>
        <p:nvSpPr>
          <p:cNvPr id="18" name="圆角矩形 1"/>
          <p:cNvSpPr/>
          <p:nvPr/>
        </p:nvSpPr>
        <p:spPr>
          <a:xfrm>
            <a:off x="2106930" y="5823585"/>
            <a:ext cx="1221740" cy="368935"/>
          </a:xfrm>
          <a:prstGeom prst="roundRect">
            <a:avLst>
              <a:gd name="adj" fmla="val 16667"/>
            </a:avLst>
          </a:prstGeom>
          <a:solidFill>
            <a:srgbClr val="2B6FB6"/>
          </a:solidFill>
          <a:ln w="12700">
            <a:miter lim="400000"/>
          </a:ln>
        </p:spPr>
        <p:txBody>
          <a:bodyPr lIns="0" tIns="0" rIns="0" bIns="0" anchor="ctr"/>
          <a:lstStyle>
            <a:lvl1pPr algn="ctr">
              <a:defRPr sz="1000">
                <a:solidFill>
                  <a:srgbClr val="FFFFFF"/>
                </a:solidFill>
              </a:defRPr>
            </a:lvl1pPr>
          </a:lstStyle>
          <a:p>
            <a:r>
              <a:rPr lang="en-US" sz="1400">
                <a:cs typeface="+mn-lt"/>
              </a:rPr>
              <a:t>immersive  presentation</a:t>
            </a:r>
            <a:endParaRPr lang="en-US" sz="1400">
              <a:cs typeface="+mn-lt"/>
            </a:endParaRPr>
          </a:p>
        </p:txBody>
      </p:sp>
      <p:cxnSp>
        <p:nvCxnSpPr>
          <p:cNvPr id="19" name="曲线连接符 18"/>
          <p:cNvCxnSpPr>
            <a:stCxn id="18" idx="3"/>
            <a:endCxn id="20" idx="1"/>
          </p:cNvCxnSpPr>
          <p:nvPr/>
        </p:nvCxnSpPr>
        <p:spPr>
          <a:xfrm flipV="1">
            <a:off x="3328670" y="5690870"/>
            <a:ext cx="474345" cy="317500"/>
          </a:xfrm>
          <a:prstGeom prst="curvedConnector3">
            <a:avLst>
              <a:gd name="adj1" fmla="val 50067"/>
            </a:avLst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20" name="圆角矩形 1"/>
          <p:cNvSpPr/>
          <p:nvPr/>
        </p:nvSpPr>
        <p:spPr>
          <a:xfrm>
            <a:off x="3803015" y="5531485"/>
            <a:ext cx="1435100" cy="318770"/>
          </a:xfrm>
          <a:prstGeom prst="roundRect">
            <a:avLst>
              <a:gd name="adj" fmla="val 16667"/>
            </a:avLst>
          </a:prstGeom>
          <a:solidFill>
            <a:srgbClr val="749ACC"/>
          </a:solidFill>
          <a:ln w="12700">
            <a:miter lim="400000"/>
          </a:ln>
        </p:spPr>
        <p:txBody>
          <a:bodyPr lIns="0" tIns="0" rIns="0" bIns="0" anchor="ctr"/>
          <a:lstStyle>
            <a:lvl1pPr algn="ctr">
              <a:defRPr sz="1000">
                <a:solidFill>
                  <a:srgbClr val="FFFFFF"/>
                </a:solidFill>
              </a:defRPr>
            </a:lvl1pPr>
          </a:lstStyle>
          <a:p>
            <a:r>
              <a:rPr lang="en-US" sz="1400">
                <a:cs typeface="+mn-lt"/>
              </a:rPr>
              <a:t>resolution</a:t>
            </a:r>
            <a:endParaRPr lang="en-US" sz="1400">
              <a:cs typeface="+mn-lt"/>
            </a:endParaRPr>
          </a:p>
        </p:txBody>
      </p:sp>
      <p:sp>
        <p:nvSpPr>
          <p:cNvPr id="36" name="圆角矩形 1"/>
          <p:cNvSpPr/>
          <p:nvPr/>
        </p:nvSpPr>
        <p:spPr>
          <a:xfrm>
            <a:off x="3808095" y="6008370"/>
            <a:ext cx="1414780" cy="318770"/>
          </a:xfrm>
          <a:prstGeom prst="roundRect">
            <a:avLst>
              <a:gd name="adj" fmla="val 16667"/>
            </a:avLst>
          </a:prstGeom>
          <a:solidFill>
            <a:srgbClr val="749ACC"/>
          </a:solidFill>
          <a:ln w="12700">
            <a:miter lim="400000"/>
          </a:ln>
        </p:spPr>
        <p:txBody>
          <a:bodyPr lIns="0" tIns="0" rIns="0" bIns="0" anchor="ctr"/>
          <a:lstStyle>
            <a:lvl1pPr algn="ctr">
              <a:defRPr sz="1000">
                <a:solidFill>
                  <a:srgbClr val="FFFFFF"/>
                </a:solidFill>
              </a:defRPr>
            </a:lvl1pPr>
          </a:lstStyle>
          <a:p>
            <a:r>
              <a:rPr sz="1400">
                <a:cs typeface="+mn-lt"/>
              </a:rPr>
              <a:t>Viewing </a:t>
            </a:r>
            <a:r>
              <a:rPr lang="en-US" sz="1400">
                <a:cs typeface="+mn-lt"/>
              </a:rPr>
              <a:t>a</a:t>
            </a:r>
            <a:r>
              <a:rPr sz="1400">
                <a:cs typeface="+mn-lt"/>
              </a:rPr>
              <a:t>ngle</a:t>
            </a:r>
            <a:endParaRPr sz="1400">
              <a:cs typeface="+mn-lt"/>
            </a:endParaRPr>
          </a:p>
        </p:txBody>
      </p:sp>
      <p:cxnSp>
        <p:nvCxnSpPr>
          <p:cNvPr id="21" name="曲线连接符 20"/>
          <p:cNvCxnSpPr/>
          <p:nvPr/>
        </p:nvCxnSpPr>
        <p:spPr>
          <a:xfrm>
            <a:off x="3376930" y="6026150"/>
            <a:ext cx="425450" cy="182245"/>
          </a:xfrm>
          <a:prstGeom prst="curvedConnector3">
            <a:avLst>
              <a:gd name="adj1" fmla="val 50149"/>
            </a:avLst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22" name="圆角矩形 1"/>
          <p:cNvSpPr/>
          <p:nvPr/>
        </p:nvSpPr>
        <p:spPr>
          <a:xfrm>
            <a:off x="2108200" y="4049395"/>
            <a:ext cx="1214120" cy="368935"/>
          </a:xfrm>
          <a:prstGeom prst="roundRect">
            <a:avLst>
              <a:gd name="adj" fmla="val 16667"/>
            </a:avLst>
          </a:prstGeom>
          <a:solidFill>
            <a:srgbClr val="2B6FB6"/>
          </a:solidFill>
          <a:ln w="12700">
            <a:miter lim="400000"/>
          </a:ln>
        </p:spPr>
        <p:txBody>
          <a:bodyPr lIns="0" tIns="0" rIns="0" bIns="0" anchor="ctr"/>
          <a:lstStyle>
            <a:lvl1pPr algn="ctr">
              <a:defRPr sz="1000">
                <a:solidFill>
                  <a:srgbClr val="FFFFFF"/>
                </a:solidFill>
              </a:defRPr>
            </a:lvl1pPr>
          </a:lstStyle>
          <a:p>
            <a:r>
              <a:rPr lang="en-US" sz="1400">
                <a:cs typeface="+mn-lt"/>
              </a:rPr>
              <a:t>intraction</a:t>
            </a:r>
            <a:endParaRPr lang="en-US" sz="1400">
              <a:cs typeface="+mn-lt"/>
            </a:endParaRPr>
          </a:p>
        </p:txBody>
      </p:sp>
      <p:cxnSp>
        <p:nvCxnSpPr>
          <p:cNvPr id="23" name="曲线连接符 22"/>
          <p:cNvCxnSpPr>
            <a:stCxn id="22" idx="3"/>
            <a:endCxn id="24" idx="1"/>
          </p:cNvCxnSpPr>
          <p:nvPr/>
        </p:nvCxnSpPr>
        <p:spPr>
          <a:xfrm flipV="1">
            <a:off x="3322320" y="3916680"/>
            <a:ext cx="474345" cy="317500"/>
          </a:xfrm>
          <a:prstGeom prst="curvedConnector3">
            <a:avLst>
              <a:gd name="adj1" fmla="val 50067"/>
            </a:avLst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24" name="圆角矩形 1"/>
          <p:cNvSpPr/>
          <p:nvPr/>
        </p:nvSpPr>
        <p:spPr>
          <a:xfrm>
            <a:off x="3796665" y="3757295"/>
            <a:ext cx="1434465" cy="318770"/>
          </a:xfrm>
          <a:prstGeom prst="roundRect">
            <a:avLst>
              <a:gd name="adj" fmla="val 16667"/>
            </a:avLst>
          </a:prstGeom>
          <a:solidFill>
            <a:srgbClr val="749ACC"/>
          </a:solidFill>
          <a:ln w="12700">
            <a:miter lim="400000"/>
          </a:ln>
        </p:spPr>
        <p:txBody>
          <a:bodyPr lIns="0" tIns="0" rIns="0" bIns="0" anchor="ctr"/>
          <a:lstStyle>
            <a:lvl1pPr algn="ctr">
              <a:defRPr sz="1000">
                <a:solidFill>
                  <a:srgbClr val="FFFFFF"/>
                </a:solidFill>
              </a:defRPr>
            </a:lvl1pPr>
          </a:lstStyle>
          <a:p>
            <a:r>
              <a:rPr lang="en-US" sz="1400">
                <a:cs typeface="+mn-lt"/>
              </a:rPr>
              <a:t>network stability </a:t>
            </a:r>
            <a:endParaRPr lang="en-US" sz="1400">
              <a:cs typeface="+mn-lt"/>
            </a:endParaRPr>
          </a:p>
        </p:txBody>
      </p:sp>
      <p:sp>
        <p:nvSpPr>
          <p:cNvPr id="25" name="圆角矩形 1"/>
          <p:cNvSpPr/>
          <p:nvPr/>
        </p:nvSpPr>
        <p:spPr>
          <a:xfrm>
            <a:off x="3801745" y="4234180"/>
            <a:ext cx="1430655" cy="318770"/>
          </a:xfrm>
          <a:prstGeom prst="roundRect">
            <a:avLst>
              <a:gd name="adj" fmla="val 16667"/>
            </a:avLst>
          </a:prstGeom>
          <a:solidFill>
            <a:srgbClr val="749ACC"/>
          </a:solidFill>
          <a:ln w="12700">
            <a:miter lim="400000"/>
          </a:ln>
        </p:spPr>
        <p:txBody>
          <a:bodyPr lIns="0" tIns="0" rIns="0" bIns="0" anchor="ctr"/>
          <a:lstStyle>
            <a:lvl1pPr algn="ctr">
              <a:defRPr sz="1000">
                <a:solidFill>
                  <a:srgbClr val="FFFFFF"/>
                </a:solidFill>
              </a:defRPr>
            </a:lvl1pPr>
          </a:lstStyle>
          <a:p>
            <a:r>
              <a:rPr lang="en-US" sz="1400">
                <a:cs typeface="+mn-lt"/>
              </a:rPr>
              <a:t>syncronization</a:t>
            </a:r>
            <a:endParaRPr lang="en-US" sz="1400">
              <a:cs typeface="+mn-lt"/>
            </a:endParaRPr>
          </a:p>
        </p:txBody>
      </p:sp>
      <p:cxnSp>
        <p:nvCxnSpPr>
          <p:cNvPr id="26" name="曲线连接符 25"/>
          <p:cNvCxnSpPr/>
          <p:nvPr/>
        </p:nvCxnSpPr>
        <p:spPr>
          <a:xfrm>
            <a:off x="3370580" y="4251960"/>
            <a:ext cx="425450" cy="182245"/>
          </a:xfrm>
          <a:prstGeom prst="curvedConnector3">
            <a:avLst>
              <a:gd name="adj1" fmla="val 50149"/>
            </a:avLst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2270" y="60325"/>
            <a:ext cx="10154285" cy="1143000"/>
          </a:xfrm>
        </p:spPr>
        <p:txBody>
          <a:bodyPr/>
          <a:lstStyle/>
          <a:p>
            <a:pPr algn="l"/>
            <a:r>
              <a:rPr lang="en-US" altLang="zh-CN" sz="3200" dirty="0" smtClean="0"/>
              <a:t>Defination: N</a:t>
            </a:r>
            <a:r>
              <a:rPr lang="en-US" altLang="zh-CN" sz="3200" dirty="0" smtClean="0">
                <a:sym typeface="+mn-ea"/>
              </a:rPr>
              <a:t>aked eye </a:t>
            </a:r>
            <a:r>
              <a:rPr lang="en-US" altLang="zh-CN" sz="3200" dirty="0" smtClean="0">
                <a:sym typeface="+mn-ea"/>
              </a:rPr>
              <a:t>holography service</a:t>
            </a:r>
            <a:endParaRPr lang="en-US" altLang="zh-CN" sz="32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6245" y="1569085"/>
            <a:ext cx="11318875" cy="4436110"/>
          </a:xfrm>
        </p:spPr>
        <p:txBody>
          <a:bodyPr/>
          <a:lstStyle/>
          <a:p>
            <a:r>
              <a:rPr lang="en-US" altLang="zh-CN" sz="2400" dirty="0" smtClean="0"/>
              <a:t>Naked eye holography service</a:t>
            </a:r>
            <a:endParaRPr lang="en-US" altLang="zh-CN" sz="2400" dirty="0" smtClean="0"/>
          </a:p>
          <a:p>
            <a:pPr lvl="1"/>
            <a:r>
              <a:rPr lang="en-US" altLang="zh-CN" sz="2000" dirty="0" smtClean="0"/>
              <a:t>Defination: Presenting real objects’ 3D images on devices using h</a:t>
            </a:r>
            <a:r>
              <a:rPr lang="en-US" altLang="zh-CN" sz="2000" dirty="0" smtClean="0">
                <a:sym typeface="+mn-ea"/>
              </a:rPr>
              <a:t>olography technology, </a:t>
            </a:r>
            <a:r>
              <a:rPr lang="en-US" altLang="zh-CN" sz="2000" dirty="0" smtClean="0"/>
              <a:t>without wearing head-mounted display(HMD) equipments, e.g. glassess.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Difference with AR/VR</a:t>
            </a:r>
            <a:endParaRPr lang="en-US" altLang="zh-CN" sz="2000" dirty="0" smtClean="0"/>
          </a:p>
          <a:p>
            <a:pPr lvl="2"/>
            <a:r>
              <a:rPr lang="en-US" altLang="zh-CN" sz="1800" dirty="0" smtClean="0">
                <a:sym typeface="+mn-ea"/>
              </a:rPr>
              <a:t>without any HMD equipment, e.g. glassess,;</a:t>
            </a:r>
            <a:endParaRPr lang="en-US" altLang="zh-CN" sz="1800" dirty="0" smtClean="0">
              <a:sym typeface="+mn-ea"/>
            </a:endParaRPr>
          </a:p>
          <a:p>
            <a:pPr lvl="2"/>
            <a:r>
              <a:rPr lang="en-US" altLang="zh-CN" sz="1800" dirty="0" smtClean="0">
                <a:sym typeface="+mn-ea"/>
              </a:rPr>
              <a:t>presenting different contents from different angles;  as for </a:t>
            </a:r>
            <a:r>
              <a:rPr lang="en-US" altLang="zh-CN" sz="1800" dirty="0" smtClean="0">
                <a:sym typeface="+mn-ea"/>
              </a:rPr>
              <a:t>AR/VR,  </a:t>
            </a:r>
            <a:r>
              <a:rPr lang="en-US" altLang="zh-CN" sz="1800" dirty="0" smtClean="0">
                <a:sym typeface="+mn-ea"/>
              </a:rPr>
              <a:t>we can view the same virtual content</a:t>
            </a:r>
            <a:r>
              <a:rPr lang="en-US" altLang="zh-CN" sz="1800" dirty="0" smtClean="0">
                <a:sym typeface="+mn-ea"/>
              </a:rPr>
              <a:t> from </a:t>
            </a:r>
            <a:r>
              <a:rPr lang="en-US" altLang="zh-CN" sz="1800" dirty="0" smtClean="0">
                <a:sym typeface="+mn-ea"/>
              </a:rPr>
              <a:t>any angle;</a:t>
            </a:r>
            <a:endParaRPr lang="en-US" altLang="zh-CN" sz="1800" dirty="0" smtClean="0">
              <a:sym typeface="+mn-ea"/>
            </a:endParaRPr>
          </a:p>
          <a:p>
            <a:pPr lvl="2"/>
            <a:r>
              <a:rPr lang="en-US" altLang="zh-CN" sz="1800" dirty="0" smtClean="0">
                <a:sym typeface="+mn-ea"/>
              </a:rPr>
              <a:t>using different technical principle:  </a:t>
            </a:r>
            <a:r>
              <a:rPr lang="en-US" altLang="zh-CN" sz="1800" dirty="0" smtClean="0">
                <a:sym typeface="+mn-ea"/>
              </a:rPr>
              <a:t>h</a:t>
            </a:r>
            <a:r>
              <a:rPr lang="en-US" altLang="zh-CN" sz="1800" dirty="0" smtClean="0">
                <a:sym typeface="+mn-ea"/>
              </a:rPr>
              <a:t>olography </a:t>
            </a:r>
            <a:r>
              <a:rPr lang="en-US" altLang="zh-CN" sz="1800" dirty="0" smtClean="0">
                <a:sym typeface="+mn-ea"/>
              </a:rPr>
              <a:t>is used to ontain </a:t>
            </a:r>
            <a:r>
              <a:rPr lang="en-US" altLang="zh-CN" sz="1800" dirty="0" smtClean="0">
                <a:sym typeface="+mn-ea"/>
              </a:rPr>
              <a:t>real object’s features and </a:t>
            </a:r>
            <a:r>
              <a:rPr lang="en-US" altLang="zh-CN" sz="1800" dirty="0" smtClean="0">
                <a:sym typeface="+mn-ea"/>
              </a:rPr>
              <a:t>present </a:t>
            </a:r>
            <a:r>
              <a:rPr lang="en-US" altLang="zh-CN" sz="1800" dirty="0" smtClean="0">
                <a:sym typeface="+mn-ea"/>
              </a:rPr>
              <a:t>3D contents </a:t>
            </a:r>
            <a:r>
              <a:rPr lang="en-US" altLang="zh-CN" sz="1800" dirty="0" smtClean="0">
                <a:sym typeface="+mn-ea"/>
              </a:rPr>
              <a:t>based on these features;  </a:t>
            </a:r>
            <a:r>
              <a:rPr lang="en-US" altLang="zh-CN" sz="1800" dirty="0" smtClean="0">
                <a:sym typeface="+mn-ea"/>
              </a:rPr>
              <a:t>AR/VR is used to present virtual contents which are produced by computing technology.</a:t>
            </a:r>
            <a:endParaRPr lang="en-US" altLang="zh-CN" sz="1800" dirty="0" smtClean="0">
              <a:sym typeface="+mn-ea"/>
            </a:endParaRPr>
          </a:p>
          <a:p>
            <a:r>
              <a:rPr lang="en-US" altLang="zh-CN" sz="2400" dirty="0" smtClean="0"/>
              <a:t>Scope of this study: </a:t>
            </a:r>
            <a:endParaRPr lang="en-US" altLang="zh-CN" sz="2400" dirty="0" smtClean="0"/>
          </a:p>
          <a:p>
            <a:pPr lvl="1"/>
            <a:r>
              <a:rPr lang="en-US" altLang="zh-CN" sz="2075" dirty="0" smtClean="0"/>
              <a:t>Service and performance requirements for 5GS, not include specific media handling (e.g. codecs).</a:t>
            </a:r>
            <a:endParaRPr lang="en-US" altLang="zh-CN" sz="2075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1376660" cy="1143000"/>
          </a:xfrm>
        </p:spPr>
        <p:txBody>
          <a:bodyPr/>
          <a:lstStyle/>
          <a:p>
            <a:pPr algn="l"/>
            <a:r>
              <a:rPr lang="en-US" altLang="zh-CN" sz="3200" dirty="0" smtClean="0"/>
              <a:t>Motivation &amp; Opportunity——Naked eye holography service</a:t>
            </a:r>
            <a:endParaRPr lang="en-US" altLang="zh-CN" sz="32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8175" y="1134110"/>
            <a:ext cx="11013440" cy="2402840"/>
          </a:xfrm>
        </p:spPr>
        <p:txBody>
          <a:bodyPr/>
          <a:lstStyle/>
          <a:p>
            <a:r>
              <a:rPr lang="en-US" altLang="zh-CN" sz="1800" dirty="0" smtClean="0"/>
              <a:t>2D holography is mostly based on multiple video streams, without special display technology and data format.</a:t>
            </a:r>
            <a:endParaRPr lang="en-US" altLang="zh-CN" sz="1800" dirty="0" smtClean="0"/>
          </a:p>
          <a:p>
            <a:r>
              <a:rPr lang="en-US" altLang="zh-CN" sz="1800" dirty="0" smtClean="0"/>
              <a:t>With the high rate of advances in network, high-resolution rending, object capture/display technology and solution of the "medium" problem...Devices will be able to display 3D </a:t>
            </a:r>
            <a:r>
              <a:rPr lang="en-US" altLang="zh-CN" sz="1800" dirty="0" smtClean="0">
                <a:sym typeface="+mn-ea"/>
              </a:rPr>
              <a:t>hologram directly, without wearing HMD equipments to view contents. </a:t>
            </a:r>
            <a:endParaRPr lang="en-US" altLang="zh-CN" sz="1800" dirty="0" smtClean="0"/>
          </a:p>
          <a:p>
            <a:r>
              <a:rPr lang="en-US" altLang="zh-CN" sz="1800" dirty="0" smtClean="0"/>
              <a:t>Holography is next generation technology to bring new visual experience and interactive method, and it’s keeping evolving.</a:t>
            </a:r>
            <a:endParaRPr lang="en-US" altLang="zh-CN" sz="1800" dirty="0" smtClean="0"/>
          </a:p>
          <a:p>
            <a:r>
              <a:rPr lang="en-US" altLang="zh-CN" sz="1800" dirty="0" smtClean="0">
                <a:sym typeface="+mn-ea"/>
              </a:rPr>
              <a:t>Holography service can be broadly applyed in different domains, e.g. medical treatments, communication, education, industry...</a:t>
            </a:r>
            <a:endParaRPr lang="en-US" altLang="zh-CN" sz="1800" dirty="0" smtClean="0">
              <a:sym typeface="+mn-ea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99770" y="3980180"/>
          <a:ext cx="10890885" cy="2346960"/>
        </p:xfrm>
        <a:graphic>
          <a:graphicData uri="http://schemas.openxmlformats.org/drawingml/2006/table">
            <a:tbl>
              <a:tblPr/>
              <a:tblGrid>
                <a:gridCol w="2108200"/>
                <a:gridCol w="1132840"/>
                <a:gridCol w="1188085"/>
                <a:gridCol w="1374775"/>
                <a:gridCol w="1312545"/>
                <a:gridCol w="1216025"/>
                <a:gridCol w="1275715"/>
                <a:gridCol w="1282700"/>
              </a:tblGrid>
              <a:tr h="321310">
                <a:tc rowSpan="3">
                  <a:txBody>
                    <a:bodyPr/>
                    <a:p>
                      <a:pPr algn="ctr" fontAlgn="ctr" latinLnBrk="0"/>
                      <a:r>
                        <a:rPr lang="en-US" altLang="zh-CN" sz="135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cs typeface="+mn-lt"/>
                          <a:sym typeface="+mn-ea"/>
                        </a:rPr>
                        <a:t>Holography</a:t>
                      </a:r>
                      <a:endParaRPr lang="en-US" altLang="zh-CN" sz="135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  <a:cs typeface="+mn-lt"/>
                        <a:sym typeface="+mn-ea"/>
                      </a:endParaRPr>
                    </a:p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sym typeface="+mn-ea"/>
                        </a:rPr>
                        <a:t>technology</a:t>
                      </a:r>
                      <a:endParaRPr lang="zh-CN" altLang="en-US" sz="1350" dirty="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C4C4"/>
                    </a:solidFill>
                  </a:tcPr>
                </a:tc>
                <a:tc gridSpan="3">
                  <a:txBody>
                    <a:bodyPr/>
                    <a:p>
                      <a:pPr algn="ctr" fontAlgn="ctr" latinLnBrk="0"/>
                      <a:r>
                        <a:rPr lang="en-GB" sz="1350" dirty="0"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2D</a:t>
                      </a:r>
                      <a:r>
                        <a:rPr lang="en-US" altLang="en-GB" sz="1350" dirty="0"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 </a:t>
                      </a:r>
                      <a:r>
                        <a:rPr lang="en-US" altLang="zh-CN" sz="135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cs typeface="+mn-lt"/>
                          <a:sym typeface="+mn-ea"/>
                        </a:rPr>
                        <a:t>holography</a:t>
                      </a:r>
                      <a:endParaRPr lang="zh-CN" altLang="en-US" sz="1350" dirty="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gridSpan="3">
                  <a:txBody>
                    <a:bodyPr/>
                    <a:p>
                      <a:pPr algn="ctr" fontAlgn="ctr" latinLnBrk="0"/>
                      <a:r>
                        <a:rPr lang="en-GB" sz="135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cs typeface="+mn-lt"/>
                          <a:sym typeface="+mn-ea"/>
                        </a:rPr>
                        <a:t>3D</a:t>
                      </a:r>
                      <a:r>
                        <a:rPr lang="en-US" altLang="zh-CN" sz="135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cs typeface="+mn-lt"/>
                          <a:sym typeface="+mn-ea"/>
                        </a:rPr>
                        <a:t> holography</a:t>
                      </a:r>
                      <a:endParaRPr lang="zh-CN" altLang="en-US" sz="135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35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cs typeface="+mn-lt"/>
                          <a:sym typeface="+mn-ea"/>
                        </a:rPr>
                        <a:t>ideal holography</a:t>
                      </a:r>
                      <a:endParaRPr lang="zh-CN" altLang="en-US" sz="135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410">
                <a:tc vMerge="1">
                  <a:tcPr/>
                </a:tc>
                <a:tc rowSpan="2">
                  <a:txBody>
                    <a:bodyPr/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ASKA3D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Projection film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p>
                      <a:pPr algn="ctr" fontAlgn="ctr" latinLnBrk="0">
                        <a:buClrTx/>
                        <a:buSzTx/>
                        <a:buFontTx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stereoscopic grating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sym typeface="+mn-ea"/>
                        </a:rPr>
                        <a:t>Point Cloud</a:t>
                      </a:r>
                      <a:endParaRPr lang="zh-CN" altLang="en-US" sz="1350" dirty="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algn="ctr" fontAlgn="ctr" latinLnBrk="0"/>
                      <a:r>
                        <a:rPr lang="en-US" altLang="zh-CN" sz="135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sym typeface="+mn-ea"/>
                        </a:rPr>
                        <a:t>Light field</a:t>
                      </a:r>
                      <a:endParaRPr lang="zh-CN" altLang="en-US" sz="135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rowSpan="2">
                  <a:txBody>
                    <a:bodyPr/>
                    <a:p>
                      <a:pPr algn="ctr" fontAlgn="ctr" latinLnBrk="0"/>
                      <a:r>
                        <a:rPr lang="en-US" altLang="zh-CN" sz="135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cs typeface="+mn-lt"/>
                        </a:rPr>
                        <a:t>digital </a:t>
                      </a:r>
                      <a:r>
                        <a:rPr lang="en-US" altLang="zh-CN" sz="135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cs typeface="+mn-lt"/>
                          <a:sym typeface="+mn-ea"/>
                        </a:rPr>
                        <a:t>holography</a:t>
                      </a:r>
                      <a:endParaRPr lang="zh-CN" altLang="en-US" sz="135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  <a:p>
                      <a:pPr algn="ctr" fontAlgn="ctr" latinLnBrk="0"/>
                      <a:endParaRPr lang="en-US" altLang="zh-CN" sz="135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390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35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sym typeface="+mn-ea"/>
                        </a:rPr>
                        <a:t>Camera array</a:t>
                      </a:r>
                      <a:endParaRPr lang="zh-CN" altLang="en-US" sz="135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35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sym typeface="+mn-ea"/>
                        </a:rPr>
                        <a:t>Plenoptic camera</a:t>
                      </a:r>
                      <a:endParaRPr lang="zh-CN" altLang="en-US" sz="135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  <a:tr h="607060">
                <a:tc>
                  <a:txBody>
                    <a:bodyPr/>
                    <a:p>
                      <a:pPr algn="ctr" fontAlgn="ctr" latinLnBrk="0"/>
                      <a:r>
                        <a:rPr lang="zh-CN" altLang="en-US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sym typeface="+mn-ea"/>
                        </a:rPr>
                        <a:t>Recommended bandwidth</a:t>
                      </a:r>
                      <a:endParaRPr lang="zh-CN" altLang="en-US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sym typeface="+mn-ea"/>
                        </a:rPr>
                        <a:t>Primary experience</a:t>
                      </a:r>
                      <a:endParaRPr lang="zh-CN" altLang="en-US" sz="1350" dirty="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C4C4"/>
                    </a:solidFill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29.2-65.6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Mbps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10.0-22.5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Mbps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12.8-28.9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Mbps</a:t>
                      </a:r>
                      <a:endParaRPr lang="zh-CN" altLang="en-US" sz="1350" dirty="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105.6-237.6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Mbps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255.74-575.4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Mbps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47.7-105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Mbps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379.56-854.02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Gbps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5790">
                <a:tc>
                  <a:txBody>
                    <a:bodyPr/>
                    <a:p>
                      <a:pPr algn="ctr" fontAlgn="ctr" latinLnBrk="0"/>
                      <a:r>
                        <a:rPr lang="zh-CN" altLang="en-US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sym typeface="+mn-ea"/>
                        </a:rPr>
                        <a:t>Recommended bandwidth</a:t>
                      </a:r>
                      <a:endParaRPr lang="zh-CN" altLang="en-US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sym typeface="+mn-ea"/>
                        </a:rPr>
                        <a:t>Good experience</a:t>
                      </a:r>
                      <a:endParaRPr lang="zh-CN" altLang="en-US" sz="1350" dirty="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C4C4"/>
                    </a:solidFill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238.0-535.5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Mbps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79.3-178.5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Mbps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106.2-238.9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Mbps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3.4-7.65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Gbps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15.87-35.7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Gbps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1.4-3.15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Gbps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17.20-38.69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Tbps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638175" y="3455670"/>
            <a:ext cx="569976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 kern="0" dirty="0" smtClean="0">
                <a:solidFill>
                  <a:srgbClr val="C00000"/>
                </a:solidFill>
              </a:rPr>
              <a:t>Development stage of holographic technology</a:t>
            </a:r>
            <a:endParaRPr lang="en-US" altLang="zh-CN" sz="2000" b="1" kern="0" dirty="0" smtClean="0">
              <a:solidFill>
                <a:srgbClr val="C00000"/>
              </a:solidFill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2835275" y="3794760"/>
            <a:ext cx="8816340" cy="1841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9" name="矩形 8"/>
          <p:cNvSpPr/>
          <p:nvPr/>
        </p:nvSpPr>
        <p:spPr>
          <a:xfrm>
            <a:off x="6441440" y="3881120"/>
            <a:ext cx="3898265" cy="2564130"/>
          </a:xfrm>
          <a:prstGeom prst="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GB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0180" y="-90805"/>
            <a:ext cx="10076815" cy="1143000"/>
          </a:xfrm>
        </p:spPr>
        <p:txBody>
          <a:bodyPr/>
          <a:p>
            <a:pPr algn="l">
              <a:buClrTx/>
              <a:buSzTx/>
              <a:buFontTx/>
            </a:pPr>
            <a:r>
              <a:rPr lang="en-US" altLang="zh-CN" sz="3200" dirty="0" smtClean="0"/>
              <a:t>Current Situation of Industrial Development</a:t>
            </a:r>
            <a:endParaRPr lang="en-US" altLang="zh-CN" sz="3200" dirty="0" smtClean="0"/>
          </a:p>
        </p:txBody>
      </p:sp>
      <p:sp>
        <p:nvSpPr>
          <p:cNvPr id="63" name="内容占位符 62"/>
          <p:cNvSpPr>
            <a:spLocks noGrp="1"/>
          </p:cNvSpPr>
          <p:nvPr>
            <p:ph idx="1"/>
          </p:nvPr>
        </p:nvSpPr>
        <p:spPr>
          <a:xfrm>
            <a:off x="317500" y="1261745"/>
            <a:ext cx="5401945" cy="2323465"/>
          </a:xfrm>
        </p:spPr>
        <p:txBody>
          <a:bodyPr/>
          <a:p>
            <a:r>
              <a:rPr lang="en-US" altLang="zh-CN" sz="2000" dirty="0" smtClean="0"/>
              <a:t>The holograpic industrial chain structure has been completed and promotes rapid development of vertical market.</a:t>
            </a:r>
            <a:endParaRPr lang="en-US" altLang="zh-CN" sz="2000" dirty="0" smtClean="0"/>
          </a:p>
          <a:p>
            <a:r>
              <a:rPr lang="en-US" altLang="zh-CN" sz="2000" dirty="0" smtClean="0"/>
              <a:t>The results of industrial investigation shows that the holography technology is close to maturity.</a:t>
            </a:r>
            <a:endParaRPr lang="en-US" altLang="zh-CN" sz="2000" dirty="0" smtClean="0">
              <a:sym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587490" y="861060"/>
            <a:ext cx="3924300" cy="2622550"/>
            <a:chOff x="1197" y="5654"/>
            <a:chExt cx="6180" cy="4130"/>
          </a:xfrm>
        </p:grpSpPr>
        <p:grpSp>
          <p:nvGrpSpPr>
            <p:cNvPr id="25" name="组合 24"/>
            <p:cNvGrpSpPr/>
            <p:nvPr/>
          </p:nvGrpSpPr>
          <p:grpSpPr>
            <a:xfrm>
              <a:off x="1197" y="5654"/>
              <a:ext cx="6181" cy="4131"/>
              <a:chOff x="1197" y="5654"/>
              <a:chExt cx="6181" cy="4131"/>
            </a:xfrm>
          </p:grpSpPr>
          <p:pic>
            <p:nvPicPr>
              <p:cNvPr id="11" name="图片 41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>
              <a:xfrm>
                <a:off x="1197" y="5703"/>
                <a:ext cx="5365" cy="40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矩形 5"/>
              <p:cNvSpPr/>
              <p:nvPr/>
            </p:nvSpPr>
            <p:spPr>
              <a:xfrm>
                <a:off x="1530" y="5682"/>
                <a:ext cx="5848" cy="86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1234" y="5654"/>
                <a:ext cx="5383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400"/>
                  <a:t>2015-2019 Global market size of holographic industry</a:t>
                </a:r>
                <a:endParaRPr lang="en-US" altLang="zh-CN" sz="1400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730" y="9268"/>
                <a:ext cx="1184" cy="172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730" y="9007"/>
                <a:ext cx="1374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700"/>
                  <a:t>market size(100 million Yuan)</a:t>
                </a:r>
                <a:endParaRPr lang="en-US" altLang="zh-CN" sz="700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730" y="9520"/>
                <a:ext cx="1184" cy="172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1730" y="9440"/>
                <a:ext cx="1374" cy="3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800"/>
                  <a:t>growth rate(%)</a:t>
                </a:r>
                <a:endParaRPr lang="en-US" altLang="zh-CN" sz="800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3432" y="8899"/>
                <a:ext cx="190" cy="277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4148" y="8899"/>
                <a:ext cx="190" cy="277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874" y="8885"/>
                <a:ext cx="190" cy="277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5580" y="8885"/>
                <a:ext cx="190" cy="277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286" y="8899"/>
                <a:ext cx="190" cy="277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6948" y="8810"/>
                <a:ext cx="292" cy="198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6617" y="9045"/>
                <a:ext cx="622" cy="193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6158" y="6998"/>
              <a:ext cx="168" cy="834"/>
            </a:xfrm>
            <a:prstGeom prst="rect">
              <a:avLst/>
            </a:prstGeom>
            <a:solidFill>
              <a:srgbClr val="1F497D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336" y="6932"/>
              <a:ext cx="381" cy="1879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135370" y="4090035"/>
            <a:ext cx="5451475" cy="19951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6066155" y="6032500"/>
            <a:ext cx="55899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/>
              <a:t>*Source: Global Holographic Display Market- Industry Analysis and forecast 2027: By Technology, Product Type, Application, and Region </a:t>
            </a:r>
            <a:endParaRPr lang="en-US" altLang="zh-CN" sz="1000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385" y="3794760"/>
            <a:ext cx="4656455" cy="1990090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666750" y="6032500"/>
            <a:ext cx="558990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/>
              <a:t>*Source: Global Holographic Imaging Market: Industry Analysis and Forecast (2020-2026) </a:t>
            </a:r>
            <a:endParaRPr lang="en-US" altLang="zh-CN" sz="1000"/>
          </a:p>
        </p:txBody>
      </p:sp>
      <p:sp>
        <p:nvSpPr>
          <p:cNvPr id="64" name="文本框 63"/>
          <p:cNvSpPr txBox="1"/>
          <p:nvPr/>
        </p:nvSpPr>
        <p:spPr>
          <a:xfrm>
            <a:off x="6716395" y="3794760"/>
            <a:ext cx="45332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 b="1"/>
              <a:t>Global Holographic Display Market-2027, byRegion</a:t>
            </a:r>
            <a:endParaRPr lang="en-US" altLang="zh-CN" sz="1600" b="1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237986" cy="1143000"/>
          </a:xfrm>
        </p:spPr>
        <p:txBody>
          <a:bodyPr/>
          <a:lstStyle/>
          <a:p>
            <a:pPr algn="l"/>
            <a:r>
              <a:rPr lang="en-US" altLang="zh-CN" sz="3200" b="1" dirty="0" smtClean="0"/>
              <a:t>WID Objectives:</a:t>
            </a:r>
            <a:endParaRPr lang="zh-CN" altLang="en-US" sz="3200" b="1" dirty="0"/>
          </a:p>
        </p:txBody>
      </p:sp>
      <p:sp>
        <p:nvSpPr>
          <p:cNvPr id="3" name="矩形 2"/>
          <p:cNvSpPr/>
          <p:nvPr/>
        </p:nvSpPr>
        <p:spPr>
          <a:xfrm>
            <a:off x="1026367" y="1256697"/>
            <a:ext cx="10571584" cy="6466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609600" indent="-609600" fontAlgn="base">
              <a:spcBef>
                <a:spcPct val="20000"/>
              </a:spcBef>
              <a:spcAft>
                <a:spcPct val="0"/>
              </a:spcAft>
              <a:buFontTx/>
              <a:buBlip>
                <a:blip r:embed="rId1"/>
              </a:buBlip>
            </a:pPr>
            <a:endParaRPr lang="zh-CN" altLang="zh-CN" sz="2000" dirty="0"/>
          </a:p>
        </p:txBody>
      </p:sp>
      <p:sp>
        <p:nvSpPr>
          <p:cNvPr id="28" name="内容占位符 2"/>
          <p:cNvSpPr>
            <a:spLocks noGrp="1"/>
          </p:cNvSpPr>
          <p:nvPr>
            <p:ph idx="1"/>
          </p:nvPr>
        </p:nvSpPr>
        <p:spPr>
          <a:xfrm>
            <a:off x="716280" y="1256665"/>
            <a:ext cx="10798810" cy="3416300"/>
          </a:xfrm>
          <a:ln>
            <a:noFill/>
          </a:ln>
        </p:spPr>
        <p:txBody>
          <a:bodyPr/>
          <a:p>
            <a:r>
              <a:rPr lang="en-US" altLang="zh-CN" sz="2400" dirty="0" smtClean="0">
                <a:sym typeface="+mn-ea"/>
              </a:rPr>
              <a:t>Study use cases related to n</a:t>
            </a:r>
            <a:r>
              <a:rPr lang="en-US" altLang="zh-CN" sz="2400" dirty="0" smtClean="0">
                <a:sym typeface="+mn-ea"/>
              </a:rPr>
              <a:t>aked eye holography service </a:t>
            </a:r>
            <a:r>
              <a:rPr lang="en-US" altLang="zh-CN" sz="2400" dirty="0" smtClean="0">
                <a:sym typeface="+mn-ea"/>
              </a:rPr>
              <a:t>and identify potential service and performance requirements for 5G system</a:t>
            </a:r>
            <a:r>
              <a:rPr lang="en-US" altLang="zh-CN" sz="2400" dirty="0" smtClean="0">
                <a:sym typeface="+mn-ea"/>
              </a:rPr>
              <a:t>. </a:t>
            </a:r>
            <a:r>
              <a:rPr lang="en-GB" altLang="zh-CN" sz="2400" dirty="0">
                <a:sym typeface="+mn-ea"/>
              </a:rPr>
              <a:t>Aspects to be studied include:</a:t>
            </a:r>
            <a:endParaRPr lang="en-US" altLang="zh-CN" sz="2400" dirty="0" smtClean="0">
              <a:sym typeface="+mn-ea"/>
            </a:endParaRPr>
          </a:p>
          <a:p>
            <a:pPr lvl="1"/>
            <a:r>
              <a:rPr lang="en-US" altLang="zh-CN" sz="2000" dirty="0"/>
              <a:t>Identify </a:t>
            </a:r>
            <a:r>
              <a:rPr lang="en-US" altLang="zh-CN" sz="2000" dirty="0">
                <a:sym typeface="+mn-ea"/>
              </a:rPr>
              <a:t>holography information characteristics( including data/traffic model) and s</a:t>
            </a:r>
            <a:r>
              <a:rPr lang="en-US" altLang="zh-CN" sz="2000" dirty="0"/>
              <a:t>ervice requirements for transferring </a:t>
            </a:r>
            <a:r>
              <a:rPr lang="en-US" altLang="zh-CN" sz="2000" dirty="0">
                <a:sym typeface="+mn-ea"/>
              </a:rPr>
              <a:t>holography </a:t>
            </a:r>
            <a:r>
              <a:rPr lang="en-US" altLang="zh-CN" sz="2000" dirty="0">
                <a:sym typeface="+mn-ea"/>
              </a:rPr>
              <a:t>information.</a:t>
            </a:r>
            <a:endParaRPr lang="en-US" altLang="zh-CN" sz="2000" dirty="0"/>
          </a:p>
          <a:p>
            <a:pPr lvl="1"/>
            <a:r>
              <a:rPr lang="en-US" altLang="zh-CN" sz="2000" dirty="0"/>
              <a:t>Identify KPIs regarding </a:t>
            </a:r>
            <a:r>
              <a:rPr lang="en-US" altLang="zh-CN" sz="2000" dirty="0" smtClean="0">
                <a:sym typeface="+mn-ea"/>
              </a:rPr>
              <a:t>naked eye holography service</a:t>
            </a:r>
            <a:r>
              <a:rPr lang="en-US" altLang="zh-CN" sz="2000" dirty="0" smtClean="0">
                <a:sym typeface="+mn-ea"/>
              </a:rPr>
              <a:t>, including hologram resolution, viewing angle, latency, reliability, data rate, etc.</a:t>
            </a:r>
            <a:endParaRPr lang="en-US" altLang="zh-CN" sz="2000" dirty="0" smtClean="0">
              <a:sym typeface="+mn-ea"/>
            </a:endParaRPr>
          </a:p>
          <a:p>
            <a:pPr lvl="1"/>
            <a:r>
              <a:rPr lang="en-US" altLang="zh-CN" sz="2000" dirty="0"/>
              <a:t>Other aspects, e.g. charging, security...</a:t>
            </a:r>
            <a:endParaRPr lang="en-US" altLang="zh-CN" sz="2000" dirty="0"/>
          </a:p>
          <a:p>
            <a:pPr marL="609600" lvl="1" indent="0">
              <a:buNone/>
            </a:pPr>
            <a:r>
              <a:rPr lang="en-US" altLang="zh-CN" sz="2000" dirty="0"/>
              <a:t>Note: </a:t>
            </a:r>
            <a:r>
              <a:rPr lang="en-US" altLang="zh-CN" sz="2000" dirty="0" smtClean="0">
                <a:sym typeface="+mn-ea"/>
              </a:rPr>
              <a:t> Studying specific media handling (e.g. codec) is out of the scope of this SID.</a:t>
            </a:r>
            <a:endParaRPr lang="en-US" altLang="zh-CN" sz="2000" dirty="0"/>
          </a:p>
        </p:txBody>
      </p:sp>
      <p:grpSp>
        <p:nvGrpSpPr>
          <p:cNvPr id="19" name="组合 18"/>
          <p:cNvGrpSpPr/>
          <p:nvPr/>
        </p:nvGrpSpPr>
        <p:grpSpPr>
          <a:xfrm>
            <a:off x="622935" y="4645025"/>
            <a:ext cx="10891520" cy="1622425"/>
            <a:chOff x="1678" y="7791"/>
            <a:chExt cx="16129" cy="220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743" y="7913"/>
              <a:ext cx="3064" cy="2032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22" y="7898"/>
              <a:ext cx="2805" cy="203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304" y="7946"/>
              <a:ext cx="3010" cy="1999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78" y="7921"/>
              <a:ext cx="2907" cy="2012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837" y="7791"/>
              <a:ext cx="3293" cy="2207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618654" y="2827176"/>
            <a:ext cx="40401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Thank you!</a:t>
            </a:r>
            <a:endParaRPr lang="zh-CN" altLang="en-US" sz="40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237986" cy="1143000"/>
          </a:xfrm>
        </p:spPr>
        <p:txBody>
          <a:bodyPr/>
          <a:lstStyle/>
          <a:p>
            <a:pPr algn="l"/>
            <a:r>
              <a:rPr lang="en-US" altLang="zh-CN" sz="3200" b="1" dirty="0" smtClean="0"/>
              <a:t>Use case 1: Holographic interactive desk</a:t>
            </a:r>
            <a:endParaRPr lang="en-US" altLang="zh-CN" sz="3200" b="1" dirty="0"/>
          </a:p>
        </p:txBody>
      </p:sp>
      <p:grpSp>
        <p:nvGrpSpPr>
          <p:cNvPr id="17" name="组合 16"/>
          <p:cNvGrpSpPr/>
          <p:nvPr/>
        </p:nvGrpSpPr>
        <p:grpSpPr>
          <a:xfrm>
            <a:off x="116840" y="1873250"/>
            <a:ext cx="7491730" cy="3502660"/>
            <a:chOff x="267" y="2106"/>
            <a:chExt cx="11798" cy="5516"/>
          </a:xfrm>
        </p:grpSpPr>
        <p:pic>
          <p:nvPicPr>
            <p:cNvPr id="15" name="图片 14" descr="zhuozihou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267" y="3125"/>
              <a:ext cx="4331" cy="3903"/>
            </a:xfrm>
            <a:prstGeom prst="rect">
              <a:avLst/>
            </a:prstGeom>
          </p:spPr>
        </p:pic>
        <p:cxnSp>
          <p:nvCxnSpPr>
            <p:cNvPr id="20" name="直接连接符 19"/>
            <p:cNvCxnSpPr>
              <a:endCxn id="4" idx="1"/>
            </p:cNvCxnSpPr>
            <p:nvPr/>
          </p:nvCxnSpPr>
          <p:spPr>
            <a:xfrm flipV="1">
              <a:off x="2902" y="2323"/>
              <a:ext cx="1768" cy="1345"/>
            </a:xfrm>
            <a:prstGeom prst="line">
              <a:avLst/>
            </a:prstGeom>
            <a:ln w="19050">
              <a:solidFill>
                <a:srgbClr val="157CC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4866" y="4696"/>
              <a:ext cx="393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+mn-cs"/>
                  <a:sym typeface="+mn-ea"/>
                </a:rPr>
                <a:t>②</a:t>
              </a: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+mn-cs"/>
                </a:rPr>
                <a:t> </a:t>
              </a:r>
              <a:r>
                <a:rPr kumimoji="0" lang="en-US" altLang="zh-CN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Action</a:t>
              </a: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</a:t>
              </a:r>
              <a:r>
                <a:rPr kumimoji="0" lang="en-US" altLang="zh-CN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collection </a:t>
              </a: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device</a:t>
              </a: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670" y="2106"/>
              <a:ext cx="4805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+mn-cs"/>
                  <a:sym typeface="+mn-ea"/>
                </a:rPr>
                <a:t>①</a:t>
              </a: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+mn-cs"/>
                </a:rPr>
                <a:t> </a:t>
              </a: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Holographic imaging equipment</a:t>
              </a: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866" y="6748"/>
              <a:ext cx="2378" cy="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+mn-cs"/>
                </a:rPr>
                <a:t>③ </a:t>
              </a:r>
              <a:r>
                <a:rPr kumimoji="0" lang="en-US" altLang="zh-CN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+mn-cs"/>
                </a:rPr>
                <a:t>D</a:t>
              </a:r>
              <a:r>
                <a:rPr kumimoji="0" lang="en-US" altLang="zh-CN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esk structure</a:t>
              </a:r>
              <a:endPara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866" y="4979"/>
              <a:ext cx="533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The user action data is collected to realize the interaction between the user and the hologram</a:t>
              </a: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110" y="2523"/>
              <a:ext cx="3227" cy="3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display objects’ 3D hologram</a:t>
              </a: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866" y="7236"/>
              <a:ext cx="6700" cy="3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normal working desk surpporting holographic imaging equipment </a:t>
              </a: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37" name="图片 36" descr="leap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4866" y="5705"/>
              <a:ext cx="1775" cy="652"/>
            </a:xfrm>
            <a:prstGeom prst="rect">
              <a:avLst/>
            </a:prstGeom>
          </p:spPr>
        </p:pic>
        <p:pic>
          <p:nvPicPr>
            <p:cNvPr id="38" name="图片 37" descr="knt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7392" y="5824"/>
              <a:ext cx="1985" cy="567"/>
            </a:xfrm>
            <a:prstGeom prst="rect">
              <a:avLst/>
            </a:prstGeom>
          </p:spPr>
        </p:pic>
        <p:pic>
          <p:nvPicPr>
            <p:cNvPr id="40" name="图片 39" descr="src=http___n.sinaimg.cn_spider2021714_677_w1440h837_20210714_7dfa-ksmehzt4210947.png&amp;refer=http___n.sinaim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4866" y="3035"/>
              <a:ext cx="2086" cy="1035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90" y="2663"/>
              <a:ext cx="1547" cy="1547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5008" y="6308"/>
              <a:ext cx="1491" cy="3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1" i="0" u="none" strike="noStrike" kern="1200" cap="none" spc="0" normalizeH="0" baseline="0" noProof="0">
                  <a:ln>
                    <a:noFill/>
                  </a:ln>
                  <a:solidFill>
                    <a:srgbClr val="157CC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Leap motion</a:t>
              </a:r>
              <a:endPara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157C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908" y="6357"/>
              <a:ext cx="889" cy="3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1" i="0" u="none" strike="noStrike" kern="1200" cap="none" spc="0" normalizeH="0" baseline="0" noProof="0">
                  <a:ln>
                    <a:noFill/>
                  </a:ln>
                  <a:solidFill>
                    <a:srgbClr val="157CC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Kinect</a:t>
              </a:r>
              <a:endPara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157C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670" y="3989"/>
              <a:ext cx="1612" cy="3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1" i="0" u="none" strike="noStrike" kern="1200" cap="none" spc="0" normalizeH="0" baseline="0" noProof="0">
                  <a:ln>
                    <a:noFill/>
                  </a:ln>
                  <a:solidFill>
                    <a:srgbClr val="157CC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Looking glass</a:t>
              </a:r>
              <a:endPara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157C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554" y="4030"/>
              <a:ext cx="2527" cy="3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157CC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Holographic pyramids</a:t>
              </a:r>
              <a:endParaRPr kumimoji="0" lang="zh-CN" altLang="en-US" sz="1000" b="1" i="0" u="none" strike="noStrike" kern="1200" cap="none" spc="0" normalizeH="0" baseline="0" noProof="0">
                <a:ln>
                  <a:noFill/>
                </a:ln>
                <a:solidFill>
                  <a:srgbClr val="157C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0021" y="3301"/>
              <a:ext cx="1143" cy="732"/>
            </a:xfrm>
            <a:prstGeom prst="rect">
              <a:avLst/>
            </a:prstGeom>
          </p:spPr>
        </p:pic>
        <p:pic>
          <p:nvPicPr>
            <p:cNvPr id="11" name="图片 10" descr="src=http___tyunfile.71360.com_UploadFile_supeng_637281615328867188_9484751.png&amp;refer=http___tyunfile.71360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9154" y="2665"/>
              <a:ext cx="1436" cy="1247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9000" y="3989"/>
              <a:ext cx="3065" cy="3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157CC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projector</a:t>
              </a:r>
              <a:r>
                <a:rPr kumimoji="0" lang="en-US" altLang="zh-CN" sz="1000" b="1" i="0" u="none" strike="noStrike" kern="1200" cap="none" spc="0" normalizeH="0" baseline="0" noProof="0">
                  <a:ln>
                    <a:noFill/>
                  </a:ln>
                  <a:solidFill>
                    <a:srgbClr val="157CC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+</a:t>
              </a:r>
              <a:r>
                <a:rPr kumimoji="0" lang="zh-CN" alt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157CC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Holographic film</a:t>
              </a:r>
              <a:endParaRPr kumimoji="0" lang="zh-CN" altLang="en-US" sz="1000" b="1" i="0" u="none" strike="noStrike" kern="1200" cap="none" spc="0" normalizeH="0" baseline="0" noProof="0">
                <a:ln>
                  <a:noFill/>
                </a:ln>
                <a:solidFill>
                  <a:srgbClr val="157C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2744" y="4463"/>
              <a:ext cx="2024" cy="583"/>
            </a:xfrm>
            <a:prstGeom prst="line">
              <a:avLst/>
            </a:prstGeom>
            <a:ln w="19050">
              <a:solidFill>
                <a:srgbClr val="157CC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2436" y="4822"/>
              <a:ext cx="2321" cy="1966"/>
            </a:xfrm>
            <a:prstGeom prst="line">
              <a:avLst/>
            </a:prstGeom>
            <a:ln w="19050">
              <a:solidFill>
                <a:srgbClr val="157CC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62875" y="2463165"/>
            <a:ext cx="4248150" cy="2473960"/>
          </a:xfrm>
          <a:prstGeom prst="rect">
            <a:avLst/>
          </a:prstGeom>
        </p:spPr>
      </p:pic>
      <p:sp>
        <p:nvSpPr>
          <p:cNvPr id="23" name="圆角矩形 22"/>
          <p:cNvSpPr/>
          <p:nvPr/>
        </p:nvSpPr>
        <p:spPr>
          <a:xfrm>
            <a:off x="10215245" y="2577465"/>
            <a:ext cx="1533525" cy="394970"/>
          </a:xfrm>
          <a:prstGeom prst="roundRect">
            <a:avLst/>
          </a:prstGeom>
          <a:solidFill>
            <a:srgbClr val="68B0F6"/>
          </a:solidFill>
          <a:ln>
            <a:solidFill>
              <a:srgbClr val="68B0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kumimoji="1" lang="zh-CN" altLang="en-US" sz="1200" dirty="0"/>
              <a:t>Holographic display </a:t>
            </a:r>
            <a:r>
              <a:rPr kumimoji="1" lang="en-US" altLang="zh-CN" sz="1200" dirty="0"/>
              <a:t>for</a:t>
            </a:r>
            <a:r>
              <a:rPr kumimoji="1" lang="zh-CN" altLang="en-US" sz="1200" dirty="0"/>
              <a:t> interaction areas</a:t>
            </a:r>
            <a:endParaRPr kumimoji="1" lang="zh-CN" altLang="en-US" sz="1200" dirty="0"/>
          </a:p>
        </p:txBody>
      </p:sp>
      <p:sp>
        <p:nvSpPr>
          <p:cNvPr id="24" name="圆角矩形 23"/>
          <p:cNvSpPr/>
          <p:nvPr/>
        </p:nvSpPr>
        <p:spPr>
          <a:xfrm>
            <a:off x="8443747" y="3852627"/>
            <a:ext cx="658305" cy="150633"/>
          </a:xfrm>
          <a:prstGeom prst="roundRect">
            <a:avLst/>
          </a:prstGeom>
          <a:solidFill>
            <a:srgbClr val="68B0F6"/>
          </a:solidFill>
          <a:ln>
            <a:solidFill>
              <a:srgbClr val="68B0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kumimoji="1" lang="en-US" altLang="zh-CN" sz="1200" dirty="0"/>
              <a:t>user</a:t>
            </a:r>
            <a:endParaRPr kumimoji="1" lang="en-US" altLang="zh-CN" sz="1200" dirty="0"/>
          </a:p>
        </p:txBody>
      </p:sp>
      <p:sp>
        <p:nvSpPr>
          <p:cNvPr id="29" name="圆角矩形 28"/>
          <p:cNvSpPr/>
          <p:nvPr/>
        </p:nvSpPr>
        <p:spPr>
          <a:xfrm>
            <a:off x="10558780" y="3893185"/>
            <a:ext cx="846455" cy="340995"/>
          </a:xfrm>
          <a:prstGeom prst="roundRect">
            <a:avLst/>
          </a:prstGeom>
          <a:solidFill>
            <a:srgbClr val="68B0F6"/>
          </a:solidFill>
          <a:ln>
            <a:solidFill>
              <a:srgbClr val="68B0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kumimoji="1" lang="en-US" altLang="zh-CN" sz="1200" dirty="0"/>
              <a:t>normal desk</a:t>
            </a:r>
            <a:endParaRPr kumimoji="1" lang="en-US" altLang="zh-CN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237986" cy="1143000"/>
          </a:xfrm>
        </p:spPr>
        <p:txBody>
          <a:bodyPr/>
          <a:lstStyle/>
          <a:p>
            <a:pPr algn="l"/>
            <a:r>
              <a:rPr lang="en-US" altLang="zh-CN" sz="3200" b="1" dirty="0" smtClean="0"/>
              <a:t>Use case 1: Holographic interactive desk</a:t>
            </a:r>
            <a:endParaRPr lang="en-US" altLang="zh-CN" sz="3200" b="1" dirty="0"/>
          </a:p>
        </p:txBody>
      </p:sp>
      <p:pic>
        <p:nvPicPr>
          <p:cNvPr id="3" name="图片 2" descr="女人在房间里&#10;&#10;中度可信度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0475" y="1546380"/>
            <a:ext cx="4502025" cy="2224800"/>
          </a:xfrm>
          <a:prstGeom prst="rect">
            <a:avLst/>
          </a:prstGeom>
        </p:spPr>
      </p:pic>
      <p:pic>
        <p:nvPicPr>
          <p:cNvPr id="14" name="图片 13" descr="房间里的人&#10;&#10;中度可信度描述已自动生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475" y="3843895"/>
            <a:ext cx="4535679" cy="22248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8096" y="3120791"/>
            <a:ext cx="4122046" cy="2318651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5998210" y="1508125"/>
            <a:ext cx="5144770" cy="14763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chemeClr val="tx1"/>
                </a:solidFill>
                <a:cs typeface="+mn-lt"/>
              </a:rPr>
              <a:t>View biological cells</a:t>
            </a:r>
            <a:endParaRPr kumimoji="1" lang="zh-CN" altLang="en-US" sz="2400" b="1" dirty="0">
              <a:solidFill>
                <a:schemeClr val="tx1"/>
              </a:solidFill>
              <a:cs typeface="+mn-lt"/>
            </a:endParaRPr>
          </a:p>
          <a:p>
            <a:pPr>
              <a:lnSpc>
                <a:spcPct val="150000"/>
              </a:lnSpc>
            </a:pPr>
            <a:r>
              <a:rPr kumimoji="1" dirty="0">
                <a:cs typeface="+mn-lt"/>
              </a:rPr>
              <a:t>It can observe biological cells closely</a:t>
            </a:r>
            <a:r>
              <a:rPr kumimoji="1" lang="en-US" dirty="0">
                <a:cs typeface="+mn-lt"/>
              </a:rPr>
              <a:t> to </a:t>
            </a:r>
            <a:r>
              <a:rPr kumimoji="1" dirty="0">
                <a:cs typeface="+mn-lt"/>
              </a:rPr>
              <a:t>analyze the biological structure and mechanism inside cells.</a:t>
            </a:r>
            <a:endParaRPr kumimoji="1" lang="zh-CN" altLang="en-US" dirty="0">
              <a:solidFill>
                <a:schemeClr val="tx1"/>
              </a:solidFill>
              <a:cs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237986" cy="1143000"/>
          </a:xfrm>
        </p:spPr>
        <p:txBody>
          <a:bodyPr/>
          <a:lstStyle/>
          <a:p>
            <a:pPr algn="l"/>
            <a:r>
              <a:rPr lang="en-US" altLang="zh-CN" sz="3200" b="1" dirty="0" smtClean="0"/>
              <a:t>Use case 2: Model display</a:t>
            </a:r>
            <a:endParaRPr lang="en-US" altLang="zh-CN" sz="3200" b="1" dirty="0" smtClean="0"/>
          </a:p>
        </p:txBody>
      </p:sp>
      <p:grpSp>
        <p:nvGrpSpPr>
          <p:cNvPr id="7" name="组合 6"/>
          <p:cNvGrpSpPr/>
          <p:nvPr/>
        </p:nvGrpSpPr>
        <p:grpSpPr>
          <a:xfrm>
            <a:off x="2179320" y="4272915"/>
            <a:ext cx="8458200" cy="1953895"/>
            <a:chOff x="3432" y="6729"/>
            <a:chExt cx="13320" cy="3077"/>
          </a:xfrm>
        </p:grpSpPr>
        <p:sp>
          <p:nvSpPr>
            <p:cNvPr id="75" name="圆角矩形 74"/>
            <p:cNvSpPr/>
            <p:nvPr/>
          </p:nvSpPr>
          <p:spPr>
            <a:xfrm>
              <a:off x="10281" y="6729"/>
              <a:ext cx="3019" cy="3076"/>
            </a:xfrm>
            <a:prstGeom prst="roundRect">
              <a:avLst>
                <a:gd name="adj" fmla="val 2865"/>
              </a:avLst>
            </a:prstGeom>
            <a:solidFill>
              <a:schemeClr val="accent5">
                <a:lumMod val="75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T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ransmission media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76" name="圆角矩形 75"/>
            <p:cNvSpPr/>
            <p:nvPr/>
          </p:nvSpPr>
          <p:spPr>
            <a:xfrm>
              <a:off x="3432" y="6729"/>
              <a:ext cx="5320" cy="3076"/>
            </a:xfrm>
            <a:prstGeom prst="roundRect">
              <a:avLst>
                <a:gd name="adj" fmla="val 2865"/>
              </a:avLst>
            </a:prstGeom>
            <a:solidFill>
              <a:srgbClr val="2E75B6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Transmission content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3543" y="7522"/>
              <a:ext cx="5062" cy="690"/>
            </a:xfrm>
            <a:prstGeom prst="roundRect">
              <a:avLst/>
            </a:prstGeom>
            <a:solidFill>
              <a:srgbClr val="2E75B6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Human						</a:t>
              </a:r>
              <a:endPara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4716" y="7660"/>
              <a:ext cx="1180" cy="400"/>
            </a:xfrm>
            <a:prstGeom prst="roundRect">
              <a:avLst/>
            </a:prstGeom>
            <a:solidFill>
              <a:srgbClr val="2E75B6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 defTabSz="4572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20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single</a:t>
              </a:r>
              <a:endParaRPr lang="en-US" altLang="zh-CN" sz="12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79" name="圆角矩形 78"/>
            <p:cNvSpPr/>
            <p:nvPr/>
          </p:nvSpPr>
          <p:spPr>
            <a:xfrm>
              <a:off x="5965" y="7667"/>
              <a:ext cx="1180" cy="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double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80" name="圆角矩形 79"/>
            <p:cNvSpPr/>
            <p:nvPr/>
          </p:nvSpPr>
          <p:spPr>
            <a:xfrm>
              <a:off x="7214" y="7667"/>
              <a:ext cx="1180" cy="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virtual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81" name="圆角矩形 80"/>
            <p:cNvSpPr/>
            <p:nvPr/>
          </p:nvSpPr>
          <p:spPr>
            <a:xfrm>
              <a:off x="11099" y="7522"/>
              <a:ext cx="1293" cy="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Picture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82" name="圆角矩形 81"/>
            <p:cNvSpPr/>
            <p:nvPr/>
          </p:nvSpPr>
          <p:spPr>
            <a:xfrm>
              <a:off x="11099" y="8114"/>
              <a:ext cx="1293" cy="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Video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83" name="圆角矩形 82"/>
            <p:cNvSpPr/>
            <p:nvPr/>
          </p:nvSpPr>
          <p:spPr>
            <a:xfrm>
              <a:off x="11099" y="8705"/>
              <a:ext cx="1293" cy="400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Model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11085" y="9297"/>
              <a:ext cx="1308" cy="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Hologram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85" name="圆角矩形 84"/>
            <p:cNvSpPr/>
            <p:nvPr/>
          </p:nvSpPr>
          <p:spPr>
            <a:xfrm>
              <a:off x="3548" y="8316"/>
              <a:ext cx="5057" cy="690"/>
            </a:xfrm>
            <a:prstGeom prst="roundRect">
              <a:avLst/>
            </a:prstGeom>
            <a:solidFill>
              <a:srgbClr val="2E75B6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Object</a:t>
              </a: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						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88" name="圆角矩形 87"/>
            <p:cNvSpPr/>
            <p:nvPr/>
          </p:nvSpPr>
          <p:spPr>
            <a:xfrm>
              <a:off x="7214" y="8461"/>
              <a:ext cx="1243" cy="400"/>
            </a:xfrm>
            <a:prstGeom prst="roundRect">
              <a:avLst/>
            </a:prstGeom>
            <a:solidFill>
              <a:srgbClr val="2E75B6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virtuality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89" name="圆角矩形 88"/>
            <p:cNvSpPr/>
            <p:nvPr/>
          </p:nvSpPr>
          <p:spPr>
            <a:xfrm>
              <a:off x="3557" y="9116"/>
              <a:ext cx="5068" cy="690"/>
            </a:xfrm>
            <a:prstGeom prst="roundRect">
              <a:avLst/>
            </a:prstGeom>
            <a:solidFill>
              <a:srgbClr val="2E75B6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+mn-ea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Environment</a:t>
              </a: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						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90" name="圆角矩形 89"/>
            <p:cNvSpPr/>
            <p:nvPr/>
          </p:nvSpPr>
          <p:spPr>
            <a:xfrm>
              <a:off x="5868" y="9221"/>
              <a:ext cx="1180" cy="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real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91" name="圆角矩形 90"/>
            <p:cNvSpPr/>
            <p:nvPr/>
          </p:nvSpPr>
          <p:spPr>
            <a:xfrm>
              <a:off x="7214" y="9255"/>
              <a:ext cx="1180" cy="400"/>
            </a:xfrm>
            <a:prstGeom prst="roundRect">
              <a:avLst/>
            </a:prstGeom>
            <a:solidFill>
              <a:srgbClr val="2E75B6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virtual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92" name="圆角矩形 91"/>
            <p:cNvSpPr/>
            <p:nvPr/>
          </p:nvSpPr>
          <p:spPr>
            <a:xfrm>
              <a:off x="14248" y="6729"/>
              <a:ext cx="2504" cy="3076"/>
            </a:xfrm>
            <a:prstGeom prst="roundRect">
              <a:avLst>
                <a:gd name="adj" fmla="val 2865"/>
              </a:avLst>
            </a:prstGeom>
            <a:solidFill>
              <a:schemeClr val="accent6">
                <a:lumMod val="75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75000"/>
                    </a:srgbClr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I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75000"/>
                    </a:srgbClr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nteractive mode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93" name="圆角矩形 92"/>
            <p:cNvSpPr/>
            <p:nvPr/>
          </p:nvSpPr>
          <p:spPr>
            <a:xfrm>
              <a:off x="14880" y="7522"/>
              <a:ext cx="1282" cy="4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charset="-122"/>
                  <a:cs typeface="+mn-cs"/>
                </a:rPr>
                <a:t>gesture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94" name="圆角矩形 93"/>
            <p:cNvSpPr/>
            <p:nvPr/>
          </p:nvSpPr>
          <p:spPr>
            <a:xfrm>
              <a:off x="14879" y="8470"/>
              <a:ext cx="1282" cy="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75000"/>
                    </a:srgbClr>
                  </a:solidFill>
                  <a:effectLst/>
                  <a:uLnTx/>
                  <a:uFillTx/>
                  <a:ea typeface="微软雅黑" panose="020B0503020204020204" charset="-122"/>
                  <a:cs typeface="+mn-cs"/>
                </a:rPr>
                <a:t>audio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96" name="圆角矩形 95"/>
            <p:cNvSpPr/>
            <p:nvPr/>
          </p:nvSpPr>
          <p:spPr>
            <a:xfrm>
              <a:off x="14880" y="9297"/>
              <a:ext cx="1282" cy="4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charset="-122"/>
                  <a:cs typeface="+mn-cs"/>
                </a:rPr>
                <a:t>tactile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charset="-122"/>
                <a:cs typeface="+mn-cs"/>
              </a:endParaRPr>
            </a:p>
          </p:txBody>
        </p:sp>
        <p:cxnSp>
          <p:nvCxnSpPr>
            <p:cNvPr id="98" name="肘形连接符 97"/>
            <p:cNvCxnSpPr/>
            <p:nvPr/>
          </p:nvCxnSpPr>
          <p:spPr>
            <a:xfrm>
              <a:off x="8605" y="8661"/>
              <a:ext cx="2459" cy="245"/>
            </a:xfrm>
            <a:prstGeom prst="bentConnector3">
              <a:avLst>
                <a:gd name="adj1" fmla="val 62707"/>
              </a:avLst>
            </a:prstGeom>
            <a:ln w="15875" cap="rnd">
              <a:solidFill>
                <a:srgbClr val="2E75B6"/>
              </a:solidFill>
              <a:round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肘形连接符 98"/>
            <p:cNvCxnSpPr/>
            <p:nvPr/>
          </p:nvCxnSpPr>
          <p:spPr>
            <a:xfrm flipV="1">
              <a:off x="8605" y="8906"/>
              <a:ext cx="2459" cy="556"/>
            </a:xfrm>
            <a:prstGeom prst="bentConnector3">
              <a:avLst>
                <a:gd name="adj1" fmla="val 62830"/>
              </a:avLst>
            </a:prstGeom>
            <a:ln w="15875" cap="rnd">
              <a:solidFill>
                <a:srgbClr val="2E75B6"/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肘形连接符 99"/>
            <p:cNvCxnSpPr/>
            <p:nvPr/>
          </p:nvCxnSpPr>
          <p:spPr>
            <a:xfrm flipV="1">
              <a:off x="12420" y="7723"/>
              <a:ext cx="2460" cy="1183"/>
            </a:xfrm>
            <a:prstGeom prst="bentConnector3">
              <a:avLst>
                <a:gd name="adj1" fmla="val 50000"/>
              </a:avLst>
            </a:prstGeom>
            <a:ln w="15875" cap="rnd">
              <a:solidFill>
                <a:schemeClr val="accent6">
                  <a:lumMod val="7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肘形连接符 100"/>
            <p:cNvCxnSpPr/>
            <p:nvPr/>
          </p:nvCxnSpPr>
          <p:spPr>
            <a:xfrm>
              <a:off x="12420" y="8906"/>
              <a:ext cx="2460" cy="592"/>
            </a:xfrm>
            <a:prstGeom prst="bentConnector3">
              <a:avLst>
                <a:gd name="adj1" fmla="val 50041"/>
              </a:avLst>
            </a:prstGeom>
            <a:ln w="15875" cap="rnd">
              <a:solidFill>
                <a:schemeClr val="accent6">
                  <a:lumMod val="7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圆角矩形 101"/>
            <p:cNvSpPr/>
            <p:nvPr/>
          </p:nvSpPr>
          <p:spPr>
            <a:xfrm>
              <a:off x="4716" y="8469"/>
              <a:ext cx="1180" cy="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 defTabSz="4572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200" noProof="0" dirty="0">
                  <a:ln>
                    <a:noFill/>
                  </a:ln>
                  <a:solidFill>
                    <a:srgbClr val="5B9BD6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static</a:t>
              </a:r>
              <a:endParaRPr lang="en-US" altLang="zh-CN" sz="1200" noProof="0" dirty="0">
                <a:ln>
                  <a:noFill/>
                </a:ln>
                <a:solidFill>
                  <a:srgbClr val="5B9BD6"/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103" name="圆角矩形 102"/>
            <p:cNvSpPr/>
            <p:nvPr/>
          </p:nvSpPr>
          <p:spPr>
            <a:xfrm>
              <a:off x="5965" y="8473"/>
              <a:ext cx="1180" cy="400"/>
            </a:xfrm>
            <a:prstGeom prst="roundRect">
              <a:avLst/>
            </a:prstGeom>
            <a:solidFill>
              <a:srgbClr val="2E75B6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 defTabSz="4572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20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dynamic</a:t>
              </a:r>
              <a:endParaRPr lang="en-US" altLang="zh-CN" sz="12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6895" y="1371600"/>
            <a:ext cx="4304030" cy="2193564"/>
            <a:chOff x="10526" y="1755"/>
            <a:chExt cx="4006" cy="3403"/>
          </a:xfrm>
        </p:grpSpPr>
        <p:sp>
          <p:nvSpPr>
            <p:cNvPr id="38" name="文本框 37"/>
            <p:cNvSpPr txBox="1"/>
            <p:nvPr/>
          </p:nvSpPr>
          <p:spPr>
            <a:xfrm>
              <a:off x="10665" y="2350"/>
              <a:ext cx="3728" cy="2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charset="-122"/>
                  <a:cs typeface="+mn-lt"/>
                  <a:sym typeface="+mn-ea"/>
                </a:rPr>
                <a:t>Remote diagnosis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cs typeface="+mn-lt"/>
                <a:sym typeface="+mn-ea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charset="-122"/>
                  <a:cs typeface="+mn-lt"/>
                  <a:sym typeface="+mn-ea"/>
                </a:rPr>
                <a:t>Digital content import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cs typeface="+mn-lt"/>
                <a:sym typeface="+mn-ea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charset="-122"/>
                  <a:cs typeface="+mn-lt"/>
                  <a:sym typeface="+mn-ea"/>
                </a:rPr>
                <a:t>Holographic heritage restoration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cs typeface="+mn-lt"/>
                <a:sym typeface="+mn-ea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charset="-122"/>
                  <a:cs typeface="+mn-lt"/>
                  <a:sym typeface="+mn-ea"/>
                </a:rPr>
                <a:t>Holographic model cloud storage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10526" y="1950"/>
              <a:ext cx="4006" cy="3208"/>
            </a:xfrm>
            <a:prstGeom prst="round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>
                <a:cs typeface="+mn-lt"/>
              </a:endParaRPr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10805" y="1755"/>
              <a:ext cx="2204" cy="47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2000" b="1" dirty="0">
                  <a:solidFill>
                    <a:schemeClr val="accent1"/>
                  </a:solidFill>
                  <a:ea typeface="微软雅黑" panose="020B0503020204020204" charset="-122"/>
                  <a:cs typeface="+mn-lt"/>
                </a:rPr>
                <a:t>Scenarios</a:t>
              </a:r>
              <a:endParaRPr lang="en-US" altLang="zh-CN" sz="2000" b="1" dirty="0">
                <a:solidFill>
                  <a:schemeClr val="accent1"/>
                </a:solidFill>
                <a:ea typeface="微软雅黑" panose="020B0503020204020204" charset="-122"/>
                <a:cs typeface="+mn-lt"/>
              </a:endParaRPr>
            </a:p>
          </p:txBody>
        </p:sp>
      </p:grpSp>
      <p:sp>
        <p:nvSpPr>
          <p:cNvPr id="235" name="文本框 42"/>
          <p:cNvSpPr txBox="1"/>
          <p:nvPr/>
        </p:nvSpPr>
        <p:spPr>
          <a:xfrm>
            <a:off x="5477510" y="3566160"/>
            <a:ext cx="2666365" cy="33718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262626"/>
                </a:solidFill>
              </a:defRPr>
            </a:lvl1pPr>
          </a:lstStyle>
          <a:p>
            <a:r>
              <a:rPr sz="1600">
                <a:cs typeface="+mn-lt"/>
              </a:rPr>
              <a:t>Holographic </a:t>
            </a:r>
            <a:r>
              <a:rPr lang="en-US" sz="1600">
                <a:cs typeface="+mn-lt"/>
              </a:rPr>
              <a:t>display</a:t>
            </a:r>
            <a:endParaRPr lang="en-US" sz="1600">
              <a:cs typeface="+mn-lt"/>
            </a:endParaRPr>
          </a:p>
        </p:txBody>
      </p:sp>
      <p:sp>
        <p:nvSpPr>
          <p:cNvPr id="6" name="文本框 42"/>
          <p:cNvSpPr txBox="1"/>
          <p:nvPr/>
        </p:nvSpPr>
        <p:spPr>
          <a:xfrm>
            <a:off x="9282430" y="3564890"/>
            <a:ext cx="2666365" cy="33718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262626"/>
                </a:solidFill>
              </a:defRPr>
            </a:lvl1pPr>
          </a:lstStyle>
          <a:p>
            <a:r>
              <a:rPr lang="en-US" sz="1600">
                <a:cs typeface="+mn-lt"/>
              </a:rPr>
              <a:t>Traditional</a:t>
            </a:r>
            <a:r>
              <a:rPr sz="1600">
                <a:cs typeface="+mn-lt"/>
              </a:rPr>
              <a:t> </a:t>
            </a:r>
            <a:r>
              <a:rPr lang="en-US" sz="1600">
                <a:cs typeface="+mn-lt"/>
              </a:rPr>
              <a:t>display</a:t>
            </a:r>
            <a:endParaRPr lang="en-US" sz="1600">
              <a:cs typeface="+mn-lt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7145" y="1588770"/>
            <a:ext cx="3221355" cy="1827530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5336540" y="1588770"/>
            <a:ext cx="3254375" cy="182753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ABLE_BEAUTIFY" val="smartTable{353f847d-b295-4062-87cd-805cf8c69861}"/>
  <p:tag name="TABLE_ENDDRAG_ORIGIN_RECT" val="857*184"/>
  <p:tag name="TABLE_ENDDRAG_RECT" val="59*301*857*184"/>
</p:tagLst>
</file>

<file path=ppt/theme/theme1.xml><?xml version="1.0" encoding="utf-8"?>
<a:theme xmlns:a="http://schemas.openxmlformats.org/drawingml/2006/main" name="3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3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3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3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3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3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3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33</Template>
  <TotalTime>0</TotalTime>
  <Words>4769</Words>
  <Application>WPS 演示</Application>
  <PresentationFormat>宽屏</PresentationFormat>
  <Paragraphs>321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等线</vt:lpstr>
      <vt:lpstr>微软雅黑</vt:lpstr>
      <vt:lpstr>Arial Unicode MS</vt:lpstr>
      <vt:lpstr>33</vt:lpstr>
      <vt:lpstr>1_33</vt:lpstr>
      <vt:lpstr>2_33</vt:lpstr>
      <vt:lpstr>3_33</vt:lpstr>
      <vt:lpstr>4_33</vt:lpstr>
      <vt:lpstr>5_33</vt:lpstr>
      <vt:lpstr>6_33</vt:lpstr>
      <vt:lpstr>5G enabling naked eye holography service </vt:lpstr>
      <vt:lpstr>Defination: Naked eye holography service</vt:lpstr>
      <vt:lpstr>Motivation &amp; Opportunity——Naked eye holography service</vt:lpstr>
      <vt:lpstr>Current Situation of Industrial Development</vt:lpstr>
      <vt:lpstr>WID Objectives:</vt:lpstr>
      <vt:lpstr>PowerPoint 演示文稿</vt:lpstr>
      <vt:lpstr>Use case 1: Holographic interactive desk</vt:lpstr>
      <vt:lpstr>Use case 1: Holographic interactive desk</vt:lpstr>
      <vt:lpstr>Use case 2: Model display</vt:lpstr>
      <vt:lpstr>Use case 3: Human interaction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xiaonan11</dc:creator>
  <cp:lastModifiedBy>Yue Hu</cp:lastModifiedBy>
  <cp:revision>73</cp:revision>
  <dcterms:created xsi:type="dcterms:W3CDTF">2021-10-27T15:05:00Z</dcterms:created>
  <dcterms:modified xsi:type="dcterms:W3CDTF">2022-02-08T07:43:36Z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97579B7E79D14884AAD0CCBE44899C08</vt:lpwstr>
  </property>
  <property fmtid="{D5CDD505-2E9C-101B-9397-08002B2CF9AE}" pid="3" name="KSOProductBuildVer">
    <vt:lpwstr>2052-11.8.2.10912</vt:lpwstr>
  </property>
</Properties>
</file>