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88" r:id="rId2"/>
    <p:sldId id="1103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5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6B80E-1013-4C85-A775-B4011502B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0A5B9A-3D2C-47AB-BCF4-35FB43E11A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0BED72-67E0-4933-8295-C254D79CE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6D22CA-5C1E-407C-A0A4-E9E90EAEE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BB3059-E922-43F7-B496-AB02E902C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808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739B8-8A1F-4D49-BE54-02DFCB1B9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CAE09-C6DC-4901-9BD5-AB3106E90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32F01-3690-4A73-BCF8-5CBB3CDE3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3508A-5DE1-45F8-8221-1D8F11BA2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0D171-68EE-467E-BE1B-928B2FF76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657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E242F7-54E3-45E6-B41D-F12C42ACAF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2C1432-A267-4F53-9155-0CCA90687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4A8BA-5D84-4CC6-A69A-2B653E6B2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00A5A-F6D9-441E-AC1C-2CF016AD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D21E33-4DE1-433D-A79D-1725B36BD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315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F7E64-2171-4546-9622-549FCE5AD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F4D76-D44E-4AD8-8173-CC9B0FFB1B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3598E-F996-47D2-951B-CCF17D7AB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1AA95-0CA4-4375-A6A4-644D5A830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74998B-407B-4057-A12F-308A5192A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642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5D881-5B65-4067-94A9-3AEAD4A63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BBF1FC-9C83-41F9-B012-D2ED1A347A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1A6DA-6464-42CA-B49D-175AA7E01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0828E-E737-42E0-A5AE-318E43D8D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B8E34-1489-422D-9DB1-B9951D817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35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1533E-80D3-425E-9B41-38FF6A3B3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5B242-B2A9-4B1A-B3C6-30AC34AE7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468678-C17B-45A9-ACBD-F15332CE0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83CE3C-D847-415E-87A1-7EBBE457A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94844-ACC9-4080-B083-6C8F728EC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982339-683A-4878-BC48-AEF1C30B4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681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D47A3-179D-4614-B0D8-00009E177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1926F-9A6D-428F-A04A-728CAD9420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ECF3FD-20B2-4E22-AE41-F9E1A033F7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B82A96-5980-49DA-AA31-16F8B39DD4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449B18-8B6F-49CC-89B1-FDC60E4B2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DFA31B-3EFD-4B35-B0B9-5F87FE105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B04C55-7242-4AA4-B71F-D0355593E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3F616A-A211-4951-9161-72028AF79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41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1A692-04D9-419E-8DB8-E7777F45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578DE8-A1E7-4154-9CB4-DFA25CAD8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E9E7CD-278D-451E-8F5C-03B75D234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62077E-4518-4F07-9ED1-328F831EE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898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FF0CCC-A9C0-4CE6-9609-76F0DFF19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7473-26A9-4967-88C9-63BC784AB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38FDB8-681C-4465-B64B-C2F3B9B9B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79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9723B-A578-40B9-A085-7534427E7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7C270-A00F-4A0E-83C6-D662FAABD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4BF679-C091-4CC7-9E5E-01FA0DDD74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50F03D-5233-4BC2-ABF8-6A33869FC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F785FD-DEBC-438F-9894-BEA340956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22C981-D037-477F-BAD7-70AF6889D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274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3AF43-E216-4F6A-9F19-70BCEADFD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70FEA3-713F-492B-8DC2-235FBA5570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AD625E-2C53-4592-9221-87A76402E4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9F0853-0DC5-4AA2-A046-68D411F9F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D142D-CBA4-4C9F-9D5A-E42AB2D56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6E818-3A2B-4342-A4CF-A4D8738EF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988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3F674A-D91F-45FE-A529-5C1BCA37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84015-46C1-41CC-9F61-ACC8B0A62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3F02B-C68F-4710-8A36-F984DC2DB7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D1AD7-2F63-4C21-9622-3733D3BF95FE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43170-6F4B-4A58-B0C1-4B9FB25746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CA591-3ECF-4870-9F9A-87F727ECE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09A41-672C-4C49-B755-B2D3BF607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20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>
            <a:extLst>
              <a:ext uri="{FF2B5EF4-FFF2-40B4-BE49-F238E27FC236}">
                <a16:creationId xmlns:a16="http://schemas.microsoft.com/office/drawing/2014/main" id="{643FF917-9CB3-4FC1-A193-2D88D6313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714" y="1507875"/>
            <a:ext cx="11855117" cy="2852737"/>
          </a:xfrm>
        </p:spPr>
        <p:txBody>
          <a:bodyPr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Rel-19 timeline proposal</a:t>
            </a:r>
            <a:endParaRPr lang="en-US" altLang="en-US" b="1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DF9535-1F36-42E3-AE20-F43E20AFBF1E}"/>
              </a:ext>
            </a:extLst>
          </p:cNvPr>
          <p:cNvSpPr txBox="1"/>
          <p:nvPr/>
        </p:nvSpPr>
        <p:spPr>
          <a:xfrm>
            <a:off x="318946" y="330212"/>
            <a:ext cx="2826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S1-214196</a:t>
            </a:r>
            <a:endParaRPr lang="nl-NL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6" name="Straight Connector 114">
            <a:extLst>
              <a:ext uri="{FF2B5EF4-FFF2-40B4-BE49-F238E27FC236}">
                <a16:creationId xmlns:a16="http://schemas.microsoft.com/office/drawing/2014/main" id="{E00687D2-1BE2-407D-8C7A-38709E908E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88217" y="762000"/>
            <a:ext cx="0" cy="455506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B468AC58-CB79-4176-95F6-00472EE6F367}"/>
              </a:ext>
            </a:extLst>
          </p:cNvPr>
          <p:cNvSpPr/>
          <p:nvPr/>
        </p:nvSpPr>
        <p:spPr bwMode="auto">
          <a:xfrm>
            <a:off x="6726767" y="723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49" name="Straight Connector 70">
            <a:extLst>
              <a:ext uri="{FF2B5EF4-FFF2-40B4-BE49-F238E27FC236}">
                <a16:creationId xmlns:a16="http://schemas.microsoft.com/office/drawing/2014/main" id="{0CFF3285-9BDB-4C4C-9DC9-8329AF247AD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641167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TextBox 71">
            <a:extLst>
              <a:ext uri="{FF2B5EF4-FFF2-40B4-BE49-F238E27FC236}">
                <a16:creationId xmlns:a16="http://schemas.microsoft.com/office/drawing/2014/main" id="{7D76DA8F-2041-41B8-B1BC-21271EBC0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6273" y="7069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1" name="Straight Connector 72">
            <a:extLst>
              <a:ext uri="{FF2B5EF4-FFF2-40B4-BE49-F238E27FC236}">
                <a16:creationId xmlns:a16="http://schemas.microsoft.com/office/drawing/2014/main" id="{D4F33419-5609-4D3D-B5ED-B28F1EED8C5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576734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TextBox 73">
            <a:extLst>
              <a:ext uri="{FF2B5EF4-FFF2-40B4-BE49-F238E27FC236}">
                <a16:creationId xmlns:a16="http://schemas.microsoft.com/office/drawing/2014/main" id="{A52681F5-8402-45BE-B91D-D9E3E139F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8364" y="694267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3" name="Straight Connector 74">
            <a:extLst>
              <a:ext uri="{FF2B5EF4-FFF2-40B4-BE49-F238E27FC236}">
                <a16:creationId xmlns:a16="http://schemas.microsoft.com/office/drawing/2014/main" id="{0D8327DA-0F07-4BD4-AB90-70D808BDFE2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505951" y="715434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Box 75">
            <a:extLst>
              <a:ext uri="{FF2B5EF4-FFF2-40B4-BE49-F238E27FC236}">
                <a16:creationId xmlns:a16="http://schemas.microsoft.com/office/drawing/2014/main" id="{DEC17E2A-FD58-4860-A0B2-D006A159D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0280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TextBox 77">
            <a:extLst>
              <a:ext uri="{FF2B5EF4-FFF2-40B4-BE49-F238E27FC236}">
                <a16:creationId xmlns:a16="http://schemas.microsoft.com/office/drawing/2014/main" id="{97837A38-3AA9-4DB5-93CE-C20DB3876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0705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E3DFF41-1D5C-4E2D-9F55-2D3F677490BF}"/>
              </a:ext>
            </a:extLst>
          </p:cNvPr>
          <p:cNvSpPr/>
          <p:nvPr/>
        </p:nvSpPr>
        <p:spPr bwMode="auto">
          <a:xfrm>
            <a:off x="46567" y="719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57" name="Straight Connector 81">
            <a:extLst>
              <a:ext uri="{FF2B5EF4-FFF2-40B4-BE49-F238E27FC236}">
                <a16:creationId xmlns:a16="http://schemas.microsoft.com/office/drawing/2014/main" id="{E5045667-F25D-4C5D-ADA9-DC443D6406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1585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8" name="TextBox 82">
            <a:extLst>
              <a:ext uri="{FF2B5EF4-FFF2-40B4-BE49-F238E27FC236}">
                <a16:creationId xmlns:a16="http://schemas.microsoft.com/office/drawing/2014/main" id="{FF86C186-7BDA-4C04-9DC8-8200D9762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06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9" name="Straight Connector 83">
            <a:extLst>
              <a:ext uri="{FF2B5EF4-FFF2-40B4-BE49-F238E27FC236}">
                <a16:creationId xmlns:a16="http://schemas.microsoft.com/office/drawing/2014/main" id="{7D868F16-BCBA-40B9-9ECA-6EA11C0F830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27151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0" name="TextBox 84">
            <a:extLst>
              <a:ext uri="{FF2B5EF4-FFF2-40B4-BE49-F238E27FC236}">
                <a16:creationId xmlns:a16="http://schemas.microsoft.com/office/drawing/2014/main" id="{E25925F4-469F-4774-95BD-99B966B61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0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1" name="Straight Connector 85">
            <a:extLst>
              <a:ext uri="{FF2B5EF4-FFF2-40B4-BE49-F238E27FC236}">
                <a16:creationId xmlns:a16="http://schemas.microsoft.com/office/drawing/2014/main" id="{A2421AA1-1C6B-467A-909B-7834CCCD7B8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54251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2" name="TextBox 86">
            <a:extLst>
              <a:ext uri="{FF2B5EF4-FFF2-40B4-BE49-F238E27FC236}">
                <a16:creationId xmlns:a16="http://schemas.microsoft.com/office/drawing/2014/main" id="{C4EC9C09-58A0-43C2-80D6-A1D306420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230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3" name="Straight Connector 87">
            <a:extLst>
              <a:ext uri="{FF2B5EF4-FFF2-40B4-BE49-F238E27FC236}">
                <a16:creationId xmlns:a16="http://schemas.microsoft.com/office/drawing/2014/main" id="{D46461FF-6626-4191-86AA-55529A1F524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90334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4" name="TextBox 88">
            <a:extLst>
              <a:ext uri="{FF2B5EF4-FFF2-40B4-BE49-F238E27FC236}">
                <a16:creationId xmlns:a16="http://schemas.microsoft.com/office/drawing/2014/main" id="{A34EE0EA-B5A6-4742-A9D8-CFD5C1C01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13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8210063-46F6-4609-BF7E-31D997BF72CF}"/>
              </a:ext>
            </a:extLst>
          </p:cNvPr>
          <p:cNvSpPr txBox="1"/>
          <p:nvPr/>
        </p:nvSpPr>
        <p:spPr>
          <a:xfrm>
            <a:off x="4548718" y="342900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9F5ACA3-CA37-475A-9B06-082933C6A36E}"/>
              </a:ext>
            </a:extLst>
          </p:cNvPr>
          <p:cNvSpPr/>
          <p:nvPr/>
        </p:nvSpPr>
        <p:spPr bwMode="auto">
          <a:xfrm>
            <a:off x="3094567" y="717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67" name="Straight Connector 48">
            <a:extLst>
              <a:ext uri="{FF2B5EF4-FFF2-40B4-BE49-F238E27FC236}">
                <a16:creationId xmlns:a16="http://schemas.microsoft.com/office/drawing/2014/main" id="{90190A97-DAC5-4BC8-8B92-B2A099B8CAF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015318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8" name="TextBox 61">
            <a:extLst>
              <a:ext uri="{FF2B5EF4-FFF2-40B4-BE49-F238E27FC236}">
                <a16:creationId xmlns:a16="http://schemas.microsoft.com/office/drawing/2014/main" id="{F5CE9AAA-FC2B-493E-9A72-E8C471EE0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629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9" name="Straight Connector 62">
            <a:extLst>
              <a:ext uri="{FF2B5EF4-FFF2-40B4-BE49-F238E27FC236}">
                <a16:creationId xmlns:a16="http://schemas.microsoft.com/office/drawing/2014/main" id="{80D3179A-E861-43D6-956E-751A4ACEC3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50885" y="717551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TextBox 63">
            <a:extLst>
              <a:ext uri="{FF2B5EF4-FFF2-40B4-BE49-F238E27FC236}">
                <a16:creationId xmlns:a16="http://schemas.microsoft.com/office/drawing/2014/main" id="{CE275F22-6709-4157-9551-411C48860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18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1" name="Straight Connector 64">
            <a:extLst>
              <a:ext uri="{FF2B5EF4-FFF2-40B4-BE49-F238E27FC236}">
                <a16:creationId xmlns:a16="http://schemas.microsoft.com/office/drawing/2014/main" id="{798D3564-BED3-467E-8EFC-4C742D3932F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80100" y="717551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2" name="TextBox 65">
            <a:extLst>
              <a:ext uri="{FF2B5EF4-FFF2-40B4-BE49-F238E27FC236}">
                <a16:creationId xmlns:a16="http://schemas.microsoft.com/office/drawing/2014/main" id="{EE050651-18BC-4386-AA7D-4908FD1BA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89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3" name="Straight Connector 66">
            <a:extLst>
              <a:ext uri="{FF2B5EF4-FFF2-40B4-BE49-F238E27FC236}">
                <a16:creationId xmlns:a16="http://schemas.microsoft.com/office/drawing/2014/main" id="{D81ADF61-9F06-4790-A358-A092BA9C24C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14067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4" name="TextBox 67">
            <a:extLst>
              <a:ext uri="{FF2B5EF4-FFF2-40B4-BE49-F238E27FC236}">
                <a16:creationId xmlns:a16="http://schemas.microsoft.com/office/drawing/2014/main" id="{FFFAFAA0-4069-4E65-82BF-6209D851C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504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F2DC2A7-343D-4114-9C84-155B5FE89E9A}"/>
              </a:ext>
            </a:extLst>
          </p:cNvPr>
          <p:cNvSpPr txBox="1"/>
          <p:nvPr/>
        </p:nvSpPr>
        <p:spPr>
          <a:xfrm>
            <a:off x="1035051" y="345017"/>
            <a:ext cx="996949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76" name="TextBox 116">
            <a:extLst>
              <a:ext uri="{FF2B5EF4-FFF2-40B4-BE49-F238E27FC236}">
                <a16:creationId xmlns:a16="http://schemas.microsoft.com/office/drawing/2014/main" id="{4BA74E54-2AE7-4B15-A660-71FC98ED3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00" y="368300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77" name="TextBox 112">
            <a:extLst>
              <a:ext uri="{FF2B5EF4-FFF2-40B4-BE49-F238E27FC236}">
                <a16:creationId xmlns:a16="http://schemas.microsoft.com/office/drawing/2014/main" id="{D8E9689A-11A8-4DEF-998D-09805BC27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952" y="1071033"/>
            <a:ext cx="3209533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133" i="1">
                <a:solidFill>
                  <a:srgbClr val="00B050"/>
                </a:solidFill>
                <a:latin typeface="Arial" panose="020B0604020202020204" pitchFamily="34" charset="0"/>
              </a:rPr>
              <a:t>Reminder on Release 18</a:t>
            </a:r>
            <a:endParaRPr lang="en-GB" altLang="en-US" sz="1867" i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D2FC0C0-E8B5-4A48-A429-EB87AFDE2D65}"/>
              </a:ext>
            </a:extLst>
          </p:cNvPr>
          <p:cNvSpPr/>
          <p:nvPr/>
        </p:nvSpPr>
        <p:spPr bwMode="auto">
          <a:xfrm>
            <a:off x="10416117" y="726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79" name="Straight Connector 48">
            <a:extLst>
              <a:ext uri="{FF2B5EF4-FFF2-40B4-BE49-F238E27FC236}">
                <a16:creationId xmlns:a16="http://schemas.microsoft.com/office/drawing/2014/main" id="{ACC8490D-03DE-4F30-9113-9C1D3A601E4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137901" y="6815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0" name="TextBox 61">
            <a:extLst>
              <a:ext uri="{FF2B5EF4-FFF2-40B4-BE49-F238E27FC236}">
                <a16:creationId xmlns:a16="http://schemas.microsoft.com/office/drawing/2014/main" id="{E89A5F2D-7176-410A-AA16-FE0289234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2123" y="704851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88A45E5-80B0-4F6E-89CC-D768B7D7E87D}"/>
              </a:ext>
            </a:extLst>
          </p:cNvPr>
          <p:cNvSpPr txBox="1"/>
          <p:nvPr/>
        </p:nvSpPr>
        <p:spPr>
          <a:xfrm>
            <a:off x="8324852" y="334433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82" name="Straight Connector 76">
            <a:extLst>
              <a:ext uri="{FF2B5EF4-FFF2-40B4-BE49-F238E27FC236}">
                <a16:creationId xmlns:a16="http://schemas.microsoft.com/office/drawing/2014/main" id="{9F15E843-1131-4963-BE4F-BFFB83FBA3E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390717" y="715434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3" name="Chevron 60">
            <a:extLst>
              <a:ext uri="{FF2B5EF4-FFF2-40B4-BE49-F238E27FC236}">
                <a16:creationId xmlns:a16="http://schemas.microsoft.com/office/drawing/2014/main" id="{B5FB0C0F-ECF9-4ED4-8457-E4AF1183D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18" y="1132418"/>
            <a:ext cx="2713567" cy="296333"/>
          </a:xfrm>
          <a:prstGeom prst="chevron">
            <a:avLst>
              <a:gd name="adj" fmla="val 4998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1                   80%</a:t>
            </a:r>
          </a:p>
        </p:txBody>
      </p:sp>
      <p:sp>
        <p:nvSpPr>
          <p:cNvPr id="6184" name="Chevron 60">
            <a:extLst>
              <a:ext uri="{FF2B5EF4-FFF2-40B4-BE49-F238E27FC236}">
                <a16:creationId xmlns:a16="http://schemas.microsoft.com/office/drawing/2014/main" id="{88798212-8E45-4E7A-9BF0-400256D8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6734" y="1136651"/>
            <a:ext cx="891117" cy="296333"/>
          </a:xfrm>
          <a:prstGeom prst="chevron">
            <a:avLst>
              <a:gd name="adj" fmla="val 4999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185" name="TextBox 61">
            <a:extLst>
              <a:ext uri="{FF2B5EF4-FFF2-40B4-BE49-F238E27FC236}">
                <a16:creationId xmlns:a16="http://schemas.microsoft.com/office/drawing/2014/main" id="{1E86E16B-6853-4A67-8601-569A647B2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5072" y="700618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736CF3B-7493-4F54-8692-F7B2230A3DA0}"/>
              </a:ext>
            </a:extLst>
          </p:cNvPr>
          <p:cNvSpPr txBox="1"/>
          <p:nvPr/>
        </p:nvSpPr>
        <p:spPr>
          <a:xfrm>
            <a:off x="11245852" y="334433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2024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Chevron 79">
            <a:extLst>
              <a:ext uri="{FF2B5EF4-FFF2-40B4-BE49-F238E27FC236}">
                <a16:creationId xmlns:a16="http://schemas.microsoft.com/office/drawing/2014/main" id="{C122FFF3-5E71-4DA9-AC4A-7E42F051F1C3}"/>
              </a:ext>
            </a:extLst>
          </p:cNvPr>
          <p:cNvSpPr/>
          <p:nvPr/>
        </p:nvSpPr>
        <p:spPr bwMode="auto">
          <a:xfrm>
            <a:off x="891117" y="1496484"/>
            <a:ext cx="2209800" cy="300567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GB" altLang="en-US" sz="1200" i="1" dirty="0"/>
              <a:t>RAN, SA2 Content def. </a:t>
            </a:r>
            <a:endParaRPr lang="fr-FR" sz="933" i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88" name="Chevron 79">
            <a:extLst>
              <a:ext uri="{FF2B5EF4-FFF2-40B4-BE49-F238E27FC236}">
                <a16:creationId xmlns:a16="http://schemas.microsoft.com/office/drawing/2014/main" id="{0D43668B-66BF-4B03-8F8F-C04AE5FB6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5018" y="2230967"/>
            <a:ext cx="4955116" cy="300567"/>
          </a:xfrm>
          <a:prstGeom prst="chevron">
            <a:avLst>
              <a:gd name="adj" fmla="val 49992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600" i="1" dirty="0">
                <a:cs typeface="Arial" panose="020B0604020202020204" pitchFamily="34" charset="0"/>
              </a:rPr>
              <a:t>"RAN </a:t>
            </a:r>
            <a:r>
              <a:rPr lang="fr-FR" altLang="en-US" sz="1600" i="1" dirty="0" err="1">
                <a:cs typeface="Arial" panose="020B0604020202020204" pitchFamily="34" charset="0"/>
              </a:rPr>
              <a:t>Completion</a:t>
            </a:r>
            <a:r>
              <a:rPr lang="fr-FR" altLang="en-US" sz="1600" i="1" dirty="0">
                <a:cs typeface="Arial" panose="020B0604020202020204" pitchFamily="34" charset="0"/>
              </a:rPr>
              <a:t>" </a:t>
            </a:r>
            <a:r>
              <a:rPr lang="fr-FR" altLang="en-US" sz="933" i="1" dirty="0">
                <a:cs typeface="Arial" panose="020B0604020202020204" pitchFamily="34" charset="0"/>
              </a:rPr>
              <a:t>(RAN2/3/4core</a:t>
            </a:r>
            <a:r>
              <a:rPr lang="fr-FR" altLang="en-US" sz="1067" i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6189" name="Chevron 60">
            <a:extLst>
              <a:ext uri="{FF2B5EF4-FFF2-40B4-BE49-F238E27FC236}">
                <a16:creationId xmlns:a16="http://schemas.microsoft.com/office/drawing/2014/main" id="{2503D1F1-E3CE-4604-91F6-32F04BE0A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3685" y="1871134"/>
            <a:ext cx="4421716" cy="296333"/>
          </a:xfrm>
          <a:prstGeom prst="chevron">
            <a:avLst>
              <a:gd name="adj" fmla="val 5001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2 (SA2, SA6,…) Normative</a:t>
            </a:r>
          </a:p>
        </p:txBody>
      </p:sp>
      <p:sp>
        <p:nvSpPr>
          <p:cNvPr id="6190" name="Chevron 73">
            <a:extLst>
              <a:ext uri="{FF2B5EF4-FFF2-40B4-BE49-F238E27FC236}">
                <a16:creationId xmlns:a16="http://schemas.microsoft.com/office/drawing/2014/main" id="{9357BE74-5D04-4040-9F33-834A395CC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6567" y="1871134"/>
            <a:ext cx="814917" cy="296333"/>
          </a:xfrm>
          <a:prstGeom prst="chevron">
            <a:avLst>
              <a:gd name="adj" fmla="val 50404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1" name="Chevron 73">
            <a:extLst>
              <a:ext uri="{FF2B5EF4-FFF2-40B4-BE49-F238E27FC236}">
                <a16:creationId xmlns:a16="http://schemas.microsoft.com/office/drawing/2014/main" id="{92AB2E2F-DBEE-459B-8CBE-97DF3B4A9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5918" y="2230967"/>
            <a:ext cx="814916" cy="306917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2" name="Chevron 73">
            <a:extLst>
              <a:ext uri="{FF2B5EF4-FFF2-40B4-BE49-F238E27FC236}">
                <a16:creationId xmlns:a16="http://schemas.microsoft.com/office/drawing/2014/main" id="{7866D3E8-2BAC-4862-8E7B-6743261FE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1685" y="2609851"/>
            <a:ext cx="814916" cy="306916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3" name="Chevron 58">
            <a:extLst>
              <a:ext uri="{FF2B5EF4-FFF2-40B4-BE49-F238E27FC236}">
                <a16:creationId xmlns:a16="http://schemas.microsoft.com/office/drawing/2014/main" id="{5BEDD88D-FAA8-4259-ABB9-42219E70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084" y="2616201"/>
            <a:ext cx="3706283" cy="300567"/>
          </a:xfrm>
          <a:prstGeom prst="chevron">
            <a:avLst>
              <a:gd name="adj" fmla="val 5000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3 (CT &amp; SA) </a:t>
            </a:r>
          </a:p>
        </p:txBody>
      </p:sp>
      <p:cxnSp>
        <p:nvCxnSpPr>
          <p:cNvPr id="6194" name="Straight Connector 97">
            <a:extLst>
              <a:ext uri="{FF2B5EF4-FFF2-40B4-BE49-F238E27FC236}">
                <a16:creationId xmlns:a16="http://schemas.microsoft.com/office/drawing/2014/main" id="{C6F3CE5D-1F6E-4816-8CEF-BC74E45DE5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85" y="3041651"/>
            <a:ext cx="12117916" cy="10583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5" name="TextBox 112">
            <a:extLst>
              <a:ext uri="{FF2B5EF4-FFF2-40B4-BE49-F238E27FC236}">
                <a16:creationId xmlns:a16="http://schemas.microsoft.com/office/drawing/2014/main" id="{08205707-FB4B-4A15-8C66-9EDBDA664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713" y="3175001"/>
            <a:ext cx="3161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B050"/>
                </a:solidFill>
                <a:latin typeface="Arial" panose="020B0604020202020204" pitchFamily="34" charset="0"/>
              </a:rPr>
              <a:t>Release 19 proposal</a:t>
            </a:r>
            <a:endParaRPr lang="en-GB" altLang="en-US" sz="2133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cxnSp>
        <p:nvCxnSpPr>
          <p:cNvPr id="6196" name="Straight Connector 114">
            <a:extLst>
              <a:ext uri="{FF2B5EF4-FFF2-40B4-BE49-F238E27FC236}">
                <a16:creationId xmlns:a16="http://schemas.microsoft.com/office/drawing/2014/main" id="{F4E968FE-4FA4-4525-A6B6-D28969925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584" y="770467"/>
            <a:ext cx="0" cy="455506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7" name="Straight Connector 114">
            <a:extLst>
              <a:ext uri="{FF2B5EF4-FFF2-40B4-BE49-F238E27FC236}">
                <a16:creationId xmlns:a16="http://schemas.microsoft.com/office/drawing/2014/main" id="{1A2DEAAB-50FA-4ED4-829C-EAEFA1753B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7733" y="757767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8" name="Straight Connector 114">
            <a:extLst>
              <a:ext uri="{FF2B5EF4-FFF2-40B4-BE49-F238E27FC236}">
                <a16:creationId xmlns:a16="http://schemas.microsoft.com/office/drawing/2014/main" id="{98B72C8A-EE15-4072-AB0D-D609970163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53918" y="994611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9" name="Straight Connector 115">
            <a:extLst>
              <a:ext uri="{FF2B5EF4-FFF2-40B4-BE49-F238E27FC236}">
                <a16:creationId xmlns:a16="http://schemas.microsoft.com/office/drawing/2014/main" id="{CE41FC8B-C8B2-480F-B017-2C604BAB04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05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0" name="Straight Connector 114">
            <a:extLst>
              <a:ext uri="{FF2B5EF4-FFF2-40B4-BE49-F238E27FC236}">
                <a16:creationId xmlns:a16="http://schemas.microsoft.com/office/drawing/2014/main" id="{0208515C-40B4-4622-9C48-9CBC16F99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805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1" name="Straight Connector 114">
            <a:extLst>
              <a:ext uri="{FF2B5EF4-FFF2-40B4-BE49-F238E27FC236}">
                <a16:creationId xmlns:a16="http://schemas.microsoft.com/office/drawing/2014/main" id="{661E424B-50E8-417A-A8BB-26FA7D8EB4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4233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2" name="Straight Connector 114">
            <a:extLst>
              <a:ext uri="{FF2B5EF4-FFF2-40B4-BE49-F238E27FC236}">
                <a16:creationId xmlns:a16="http://schemas.microsoft.com/office/drawing/2014/main" id="{BF88749B-5393-4B85-B43D-28A47BB3BC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4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3" name="Straight Connector 114">
            <a:extLst>
              <a:ext uri="{FF2B5EF4-FFF2-40B4-BE49-F238E27FC236}">
                <a16:creationId xmlns:a16="http://schemas.microsoft.com/office/drawing/2014/main" id="{2DBD39E8-6976-45A3-81C9-CBE30FD6D9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276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4" name="Straight Connector 114">
            <a:extLst>
              <a:ext uri="{FF2B5EF4-FFF2-40B4-BE49-F238E27FC236}">
                <a16:creationId xmlns:a16="http://schemas.microsoft.com/office/drawing/2014/main" id="{73E1F26A-C406-4340-AF87-59032B8A04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90684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5" name="Straight Connector 114">
            <a:extLst>
              <a:ext uri="{FF2B5EF4-FFF2-40B4-BE49-F238E27FC236}">
                <a16:creationId xmlns:a16="http://schemas.microsoft.com/office/drawing/2014/main" id="{CFA62269-333A-41B4-8374-50C80CDC73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1217" y="721785"/>
            <a:ext cx="0" cy="455718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6" name="Straight Connector 114">
            <a:extLst>
              <a:ext uri="{FF2B5EF4-FFF2-40B4-BE49-F238E27FC236}">
                <a16:creationId xmlns:a16="http://schemas.microsoft.com/office/drawing/2014/main" id="{BAEAF0A1-F46A-4E63-A0B5-B13AD8252C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97067" y="819151"/>
            <a:ext cx="0" cy="4559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7" name="Straight Connector 114">
            <a:extLst>
              <a:ext uri="{FF2B5EF4-FFF2-40B4-BE49-F238E27FC236}">
                <a16:creationId xmlns:a16="http://schemas.microsoft.com/office/drawing/2014/main" id="{766EF7DC-0AD6-4B0D-BDE1-BC4E3EA304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37900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8" name="Straight Connector 115">
            <a:extLst>
              <a:ext uri="{FF2B5EF4-FFF2-40B4-BE49-F238E27FC236}">
                <a16:creationId xmlns:a16="http://schemas.microsoft.com/office/drawing/2014/main" id="{53F134F4-B0F4-4AC6-8A55-3337D6D94CE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891433" y="677333"/>
            <a:ext cx="0" cy="464664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Chevron 60">
            <a:extLst>
              <a:ext uri="{FF2B5EF4-FFF2-40B4-BE49-F238E27FC236}">
                <a16:creationId xmlns:a16="http://schemas.microsoft.com/office/drawing/2014/main" id="{EDEB7349-6252-4635-8914-454D0F495267}"/>
              </a:ext>
            </a:extLst>
          </p:cNvPr>
          <p:cNvSpPr/>
          <p:nvPr/>
        </p:nvSpPr>
        <p:spPr bwMode="auto">
          <a:xfrm>
            <a:off x="8384119" y="4534013"/>
            <a:ext cx="1102784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A7A9608B-1A8A-4731-8F81-569823AC6ED9}"/>
              </a:ext>
            </a:extLst>
          </p:cNvPr>
          <p:cNvSpPr/>
          <p:nvPr/>
        </p:nvSpPr>
        <p:spPr bwMode="auto">
          <a:xfrm>
            <a:off x="6760634" y="5295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BC32DA0-C304-4D4B-8C4F-75EF36BD5546}"/>
              </a:ext>
            </a:extLst>
          </p:cNvPr>
          <p:cNvSpPr/>
          <p:nvPr/>
        </p:nvSpPr>
        <p:spPr bwMode="auto">
          <a:xfrm>
            <a:off x="80434" y="5291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30CB62EC-CF7F-4B03-8B9E-3A9802F9F9BB}"/>
              </a:ext>
            </a:extLst>
          </p:cNvPr>
          <p:cNvSpPr/>
          <p:nvPr/>
        </p:nvSpPr>
        <p:spPr bwMode="auto">
          <a:xfrm>
            <a:off x="3128433" y="5289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6216" name="TextBox 116">
            <a:extLst>
              <a:ext uri="{FF2B5EF4-FFF2-40B4-BE49-F238E27FC236}">
                <a16:creationId xmlns:a16="http://schemas.microsoft.com/office/drawing/2014/main" id="{40A0CEAA-8825-4AA2-86E4-5316D4288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56" y="5238751"/>
            <a:ext cx="69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SA1#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00268426-99C7-4CD2-93EC-F4A99EF13EBB}"/>
              </a:ext>
            </a:extLst>
          </p:cNvPr>
          <p:cNvSpPr/>
          <p:nvPr/>
        </p:nvSpPr>
        <p:spPr bwMode="auto">
          <a:xfrm>
            <a:off x="10449984" y="5298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218" name="TextBox 61">
            <a:extLst>
              <a:ext uri="{FF2B5EF4-FFF2-40B4-BE49-F238E27FC236}">
                <a16:creationId xmlns:a16="http://schemas.microsoft.com/office/drawing/2014/main" id="{C9705862-15B1-4017-954A-AAFBCC819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9947" y="524933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19" name="TextBox 61">
            <a:extLst>
              <a:ext uri="{FF2B5EF4-FFF2-40B4-BE49-F238E27FC236}">
                <a16:creationId xmlns:a16="http://schemas.microsoft.com/office/drawing/2014/main" id="{977ABDA4-9E46-4EF4-8822-C3737DB8F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5756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52" name="Straight Connector 114">
            <a:extLst>
              <a:ext uri="{FF2B5EF4-FFF2-40B4-BE49-F238E27FC236}">
                <a16:creationId xmlns:a16="http://schemas.microsoft.com/office/drawing/2014/main" id="{1BBEE89B-F8F5-48B7-AD43-9FC7670D5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700" y="3149601"/>
            <a:ext cx="0" cy="23600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Straight Connector 114">
            <a:extLst>
              <a:ext uri="{FF2B5EF4-FFF2-40B4-BE49-F238E27FC236}">
                <a16:creationId xmlns:a16="http://schemas.microsoft.com/office/drawing/2014/main" id="{3E615E61-6267-4AA6-9EAE-711D584569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0099" y="3209860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114">
            <a:extLst>
              <a:ext uri="{FF2B5EF4-FFF2-40B4-BE49-F238E27FC236}">
                <a16:creationId xmlns:a16="http://schemas.microsoft.com/office/drawing/2014/main" id="{A7192D92-36AC-4072-BBF7-29A4BACF7C1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08601" y="3107267"/>
            <a:ext cx="14818" cy="23854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14">
            <a:extLst>
              <a:ext uri="{FF2B5EF4-FFF2-40B4-BE49-F238E27FC236}">
                <a16:creationId xmlns:a16="http://schemas.microsoft.com/office/drawing/2014/main" id="{EDD5B8E5-71F1-4F62-8F28-1DD9DCA20E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75500" y="3126317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14">
            <a:extLst>
              <a:ext uri="{FF2B5EF4-FFF2-40B4-BE49-F238E27FC236}">
                <a16:creationId xmlns:a16="http://schemas.microsoft.com/office/drawing/2014/main" id="{7AFC16B5-2D31-4B5D-9F4C-57F81836D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8533" y="3109384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114">
            <a:extLst>
              <a:ext uri="{FF2B5EF4-FFF2-40B4-BE49-F238E27FC236}">
                <a16:creationId xmlns:a16="http://schemas.microsoft.com/office/drawing/2014/main" id="{E7CF93F9-7C2D-4EEA-A6F5-11082816FA2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60268" y="3090334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14B29D81-672D-4AF5-8048-364F803563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27167" y="3109384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29" name="TextBox 73">
            <a:extLst>
              <a:ext uri="{FF2B5EF4-FFF2-40B4-BE49-F238E27FC236}">
                <a16:creationId xmlns:a16="http://schemas.microsoft.com/office/drawing/2014/main" id="{507F264C-16FD-4BC4-8DC4-B0F7BF503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4564" y="524933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0" name="TextBox 75">
            <a:extLst>
              <a:ext uri="{FF2B5EF4-FFF2-40B4-BE49-F238E27FC236}">
                <a16:creationId xmlns:a16="http://schemas.microsoft.com/office/drawing/2014/main" id="{1DF38086-1483-4EF1-BA38-11A9ABA45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5680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1" name="TextBox 77">
            <a:extLst>
              <a:ext uri="{FF2B5EF4-FFF2-40B4-BE49-F238E27FC236}">
                <a16:creationId xmlns:a16="http://schemas.microsoft.com/office/drawing/2014/main" id="{C25C2B42-ACDE-42B1-9BB8-6C606E270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0772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2" name="TextBox 71">
            <a:extLst>
              <a:ext uri="{FF2B5EF4-FFF2-40B4-BE49-F238E27FC236}">
                <a16:creationId xmlns:a16="http://schemas.microsoft.com/office/drawing/2014/main" id="{8ADECC2D-9634-40C1-BBFB-0EBC0BADE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1697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3" name="TextBox 67">
            <a:extLst>
              <a:ext uri="{FF2B5EF4-FFF2-40B4-BE49-F238E27FC236}">
                <a16:creationId xmlns:a16="http://schemas.microsoft.com/office/drawing/2014/main" id="{AF968ED5-4271-4901-9EFA-5E8B733E0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3514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4" name="TextBox 65">
            <a:extLst>
              <a:ext uri="{FF2B5EF4-FFF2-40B4-BE49-F238E27FC236}">
                <a16:creationId xmlns:a16="http://schemas.microsoft.com/office/drawing/2014/main" id="{6820776C-D970-40F6-A632-1B18DBC65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8963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0" name="Straight Connector 114">
            <a:extLst>
              <a:ext uri="{FF2B5EF4-FFF2-40B4-BE49-F238E27FC236}">
                <a16:creationId xmlns:a16="http://schemas.microsoft.com/office/drawing/2014/main" id="{11367E87-3DB5-4FA2-B81E-ACBD2CEC1B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1184" y="3168651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36" name="TextBox 63">
            <a:extLst>
              <a:ext uri="{FF2B5EF4-FFF2-40B4-BE49-F238E27FC236}">
                <a16:creationId xmlns:a16="http://schemas.microsoft.com/office/drawing/2014/main" id="{07CF0CA8-29AD-414A-B5BF-1B2965A6D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3397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2" name="Straight Connector 114">
            <a:extLst>
              <a:ext uri="{FF2B5EF4-FFF2-40B4-BE49-F238E27FC236}">
                <a16:creationId xmlns:a16="http://schemas.microsoft.com/office/drawing/2014/main" id="{08A72F16-A77B-468C-B936-DC84EB72055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99268" y="3149601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Chevron 60">
            <a:extLst>
              <a:ext uri="{FF2B5EF4-FFF2-40B4-BE49-F238E27FC236}">
                <a16:creationId xmlns:a16="http://schemas.microsoft.com/office/drawing/2014/main" id="{618E6F4A-0424-4939-945C-504A050115A2}"/>
              </a:ext>
            </a:extLst>
          </p:cNvPr>
          <p:cNvSpPr/>
          <p:nvPr/>
        </p:nvSpPr>
        <p:spPr bwMode="auto">
          <a:xfrm>
            <a:off x="3100919" y="4534013"/>
            <a:ext cx="5467352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1                                                                                     80%</a:t>
            </a:r>
          </a:p>
        </p:txBody>
      </p:sp>
      <p:sp>
        <p:nvSpPr>
          <p:cNvPr id="101" name="Rectangle 3">
            <a:extLst>
              <a:ext uri="{FF2B5EF4-FFF2-40B4-BE49-F238E27FC236}">
                <a16:creationId xmlns:a16="http://schemas.microsoft.com/office/drawing/2014/main" id="{F8BDD482-A98F-4FB1-A08F-560C5C56A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23" y="5853610"/>
            <a:ext cx="11146594" cy="769441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NL" sz="1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SA1 Rel-19 calendar:</a:t>
            </a:r>
            <a:r>
              <a:rPr kumimoji="0" lang="en-GB" altLang="nl-NL" sz="14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400" dirty="0"/>
              <a:t>Rel-18 deadlines have a 7-TSG shift compared to Rel-17. So, if we do the same …</a:t>
            </a:r>
            <a:r>
              <a:rPr kumimoji="0" lang="en-GB" altLang="nl-N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:</a:t>
            </a:r>
            <a:endParaRPr kumimoji="0" lang="nl-NL" altLang="nl-NL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NL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Rel-19 Stage 1 80% is TSG#100</a:t>
            </a:r>
            <a:r>
              <a:rPr kumimoji="0" lang="en-GB" altLang="nl-NL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(June 2023)</a:t>
            </a:r>
            <a:endParaRPr kumimoji="0" lang="nl-NL" altLang="nl-NL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NL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Rel-19 Stage 1 100 % is TSG#101</a:t>
            </a:r>
            <a:r>
              <a:rPr kumimoji="0" lang="en-GB" altLang="nl-NL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(Sep 2023)</a:t>
            </a:r>
            <a:endParaRPr kumimoji="0" lang="en-GB" alt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850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130</Words>
  <Application>Microsoft Office PowerPoint</Application>
  <PresentationFormat>Widescreen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Rel-19 timeline 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SA1 Rel-18 Normative Work - with indications of possible RAN impact -</dc:title>
  <dc:creator>Almodovar Chico, J.L. (José)</dc:creator>
  <cp:lastModifiedBy>Almodovar Chico, J.L. (José)</cp:lastModifiedBy>
  <cp:revision>3</cp:revision>
  <dcterms:created xsi:type="dcterms:W3CDTF">2021-11-03T12:26:38Z</dcterms:created>
  <dcterms:modified xsi:type="dcterms:W3CDTF">2021-11-03T13:06:43Z</dcterms:modified>
</cp:coreProperties>
</file>