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788" r:id="rId2"/>
    <p:sldId id="827" r:id="rId3"/>
    <p:sldId id="831" r:id="rId4"/>
    <p:sldId id="824" r:id="rId5"/>
    <p:sldId id="815" r:id="rId6"/>
    <p:sldId id="833" r:id="rId7"/>
    <p:sldId id="816" r:id="rId8"/>
    <p:sldId id="817" r:id="rId9"/>
    <p:sldId id="818" r:id="rId10"/>
    <p:sldId id="259" r:id="rId11"/>
    <p:sldId id="261" r:id="rId12"/>
    <p:sldId id="822" r:id="rId13"/>
    <p:sldId id="828" r:id="rId14"/>
    <p:sldId id="832" r:id="rId15"/>
    <p:sldId id="819" r:id="rId16"/>
    <p:sldId id="820" r:id="rId17"/>
    <p:sldId id="829" r:id="rId18"/>
    <p:sldId id="821" r:id="rId19"/>
    <p:sldId id="830"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59" d="100"/>
          <a:sy n="159" d="100"/>
        </p:scale>
        <p:origin x="150" y="420"/>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3.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7.xml"/><Relationship Id="rId7"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3.xml"/><Relationship Id="rId6" Type="http://schemas.openxmlformats.org/officeDocument/2006/relationships/slide" Target="slide8.xml"/><Relationship Id="rId5" Type="http://schemas.openxmlformats.org/officeDocument/2006/relationships/slide" Target="slide10.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55/22855-i01.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39/22839-i00.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9176112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720734396"/>
              </p:ext>
            </p:extLst>
          </p:nvPr>
        </p:nvGraphicFramePr>
        <p:xfrm>
          <a:off x="427580" y="714555"/>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522443411"/>
              </p:ext>
            </p:extLst>
          </p:nvPr>
        </p:nvGraphicFramePr>
        <p:xfrm>
          <a:off x="427580" y="3935186"/>
          <a:ext cx="10819296" cy="2922814"/>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3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775607">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800" dirty="0"/>
                        <a:t>This work </a:t>
                      </a:r>
                      <a:r>
                        <a:rPr lang="en-GB" sz="1800" kern="1200" dirty="0">
                          <a:solidFill>
                            <a:schemeClr val="tx1"/>
                          </a:solidFill>
                          <a:effectLst/>
                          <a:latin typeface="+mn-lt"/>
                          <a:ea typeface="+mn-ea"/>
                          <a:cs typeface="+mn-cs"/>
                        </a:rPr>
                        <a:t>specifies requirements on low power high accuracy positioning service for industrial IoT device.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141780807"/>
              </p:ext>
            </p:extLst>
          </p:nvPr>
        </p:nvGraphicFramePr>
        <p:xfrm>
          <a:off x="427580" y="856476"/>
          <a:ext cx="10819296" cy="230961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endParaRPr lang="nl-NL" sz="1400" dirty="0"/>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3409271785"/>
              </p:ext>
            </p:extLst>
          </p:nvPr>
        </p:nvGraphicFramePr>
        <p:xfrm>
          <a:off x="427580" y="4819977"/>
          <a:ext cx="10819296" cy="197383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3"/>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957397147"/>
              </p:ext>
            </p:extLst>
          </p:nvPr>
        </p:nvGraphicFramePr>
        <p:xfrm>
          <a:off x="427580" y="3166087"/>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3"/>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366655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RAN impacts</a:t>
            </a:r>
          </a:p>
        </p:txBody>
      </p:sp>
    </p:spTree>
    <p:extLst>
      <p:ext uri="{BB962C8B-B14F-4D97-AF65-F5344CB8AC3E}">
        <p14:creationId xmlns:p14="http://schemas.microsoft.com/office/powerpoint/2010/main" val="98443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724807907"/>
              </p:ext>
            </p:extLst>
          </p:nvPr>
        </p:nvGraphicFramePr>
        <p:xfrm>
          <a:off x="481722" y="1013412"/>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22.844</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6" name="Content Placeholder 6">
            <a:extLst>
              <a:ext uri="{FF2B5EF4-FFF2-40B4-BE49-F238E27FC236}">
                <a16:creationId xmlns:a16="http://schemas.microsoft.com/office/drawing/2014/main" id="{79C0462A-342D-4CD4-A948-EDD58C1FE270}"/>
              </a:ext>
            </a:extLst>
          </p:cNvPr>
          <p:cNvGraphicFramePr>
            <a:graphicFrameLocks noGrp="1"/>
          </p:cNvGraphicFramePr>
          <p:nvPr>
            <p:ph idx="1"/>
            <p:extLst>
              <p:ext uri="{D42A27DB-BD31-4B8C-83A1-F6EECF244321}">
                <p14:modId xmlns:p14="http://schemas.microsoft.com/office/powerpoint/2010/main" val="57524997"/>
              </p:ext>
            </p:extLst>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164871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89547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A8996C57-2447-4F67-BF55-86D777DF5C54}"/>
              </a:ext>
            </a:extLst>
          </p:cNvPr>
          <p:cNvGraphicFramePr>
            <a:graphicFrameLocks/>
          </p:cNvGraphicFramePr>
          <p:nvPr/>
        </p:nvGraphicFramePr>
        <p:xfrm>
          <a:off x="427580" y="1554532"/>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Guillaume </a:t>
                      </a:r>
                      <a:r>
                        <a:rPr lang="fr-FR" sz="1800" kern="1200" dirty="0" err="1">
                          <a:solidFill>
                            <a:schemeClr val="tx1"/>
                          </a:solidFill>
                          <a:effectLst/>
                          <a:latin typeface="+mn-lt"/>
                          <a:ea typeface="+mn-ea"/>
                          <a:cs typeface="+mn-cs"/>
                        </a:rPr>
                        <a:t>Gach</a:t>
                      </a:r>
                      <a:r>
                        <a:rPr lang="fr-FR" sz="1800" kern="1200" dirty="0">
                          <a:solidFill>
                            <a:schemeClr val="tx1"/>
                          </a:solidFill>
                          <a:effectLst/>
                          <a:latin typeface="+mn-lt"/>
                          <a:ea typeface="+mn-ea"/>
                          <a:cs typeface="+mn-cs"/>
                        </a:rPr>
                        <a:t> (UIC)</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TR 22.989</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GB" sz="1800" kern="1200" dirty="0">
                          <a:solidFill>
                            <a:schemeClr val="tx1"/>
                          </a:solidFill>
                          <a:effectLst/>
                          <a:latin typeface="+mn-lt"/>
                          <a:ea typeface="+mn-ea"/>
                          <a:cs typeface="+mn-cs"/>
                        </a:rPr>
                        <a:t>SA1 has </a:t>
                      </a:r>
                      <a:r>
                        <a:rPr lang="en-US" sz="18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As of today, all normative work items but one have been completed to a minimum of 80%. </a:t>
            </a:r>
          </a:p>
          <a:p>
            <a:pPr marL="452438" indent="-452438" algn="just" eaLnBrk="0" fontAlgn="base" hangingPunct="0">
              <a:spcBef>
                <a:spcPct val="20000"/>
              </a:spcBef>
              <a:spcAft>
                <a:spcPct val="0"/>
              </a:spcAft>
              <a:buBlip>
                <a:blip r:embed="rId2"/>
              </a:buBlip>
            </a:pP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6F304-12DA-4758-83C5-52A89D426552}"/>
              </a:ext>
            </a:extLst>
          </p:cNvPr>
          <p:cNvSpPr/>
          <p:nvPr/>
        </p:nvSpPr>
        <p:spPr>
          <a:xfrm>
            <a:off x="9525" y="203876"/>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5403052" y="1478278"/>
            <a:ext cx="586597" cy="5164595"/>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9899154"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8802292"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4" name="Rectangle 33">
            <a:extLst>
              <a:ext uri="{FF2B5EF4-FFF2-40B4-BE49-F238E27FC236}">
                <a16:creationId xmlns:a16="http://schemas.microsoft.com/office/drawing/2014/main" id="{5D2E1AF0-B642-4F49-BEA8-41C39CEB5111}"/>
              </a:ext>
            </a:extLst>
          </p:cNvPr>
          <p:cNvSpPr/>
          <p:nvPr/>
        </p:nvSpPr>
        <p:spPr>
          <a:xfrm>
            <a:off x="11260213" y="1478278"/>
            <a:ext cx="586597" cy="5159369"/>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10084020" y="1478278"/>
            <a:ext cx="586597" cy="5148319"/>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8904112" y="1478278"/>
            <a:ext cx="586597" cy="5148319"/>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7730560" y="1467228"/>
            <a:ext cx="586597" cy="5159369"/>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6558586" y="1462002"/>
            <a:ext cx="586597" cy="516459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4211336" y="1462002"/>
            <a:ext cx="586597" cy="5164595"/>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237483"/>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67552" y="4158464"/>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3632876"/>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4224124" y="318403"/>
            <a:ext cx="683160" cy="11578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91980FCA-3AA6-4557-A54D-5AC3DA3E2574}"/>
              </a:ext>
            </a:extLst>
          </p:cNvPr>
          <p:cNvSpPr txBox="1"/>
          <p:nvPr/>
        </p:nvSpPr>
        <p:spPr>
          <a:xfrm>
            <a:off x="117075" y="1503298"/>
            <a:ext cx="3712622" cy="338554"/>
          </a:xfrm>
          <a:prstGeom prst="rect">
            <a:avLst/>
          </a:prstGeom>
          <a:noFill/>
        </p:spPr>
        <p:txBody>
          <a:bodyPr wrap="square" rtlCol="0">
            <a:spAutoFit/>
          </a:bodyPr>
          <a:lstStyle/>
          <a:p>
            <a:r>
              <a:rPr lang="de-DE" sz="1600" dirty="0">
                <a:hlinkClick r:id="rId2" action="ppaction://hlinksldjump"/>
              </a:rPr>
              <a:t>AI/ML Model Transfer in 5GS </a:t>
            </a:r>
            <a:endParaRPr lang="de-DE" sz="1600" dirty="0"/>
          </a:p>
        </p:txBody>
      </p: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4596070"/>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965" y="521957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17075" y="2565859"/>
            <a:ext cx="3679553" cy="338554"/>
          </a:xfrm>
          <a:prstGeom prst="rect">
            <a:avLst/>
          </a:prstGeom>
          <a:noFill/>
        </p:spPr>
        <p:txBody>
          <a:bodyPr wrap="square" rtlCol="0">
            <a:spAutoFit/>
          </a:bodyPr>
          <a:lstStyle/>
          <a:p>
            <a:r>
              <a:rPr lang="en-US" sz="1600" dirty="0">
                <a:hlinkClick r:id="rId3"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7" y="5595289"/>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44670"/>
            <a:ext cx="4500854" cy="338554"/>
          </a:xfrm>
          <a:prstGeom prst="rect">
            <a:avLst/>
          </a:prstGeom>
          <a:noFill/>
        </p:spPr>
        <p:txBody>
          <a:bodyPr wrap="square" rtlCol="0">
            <a:spAutoFit/>
          </a:bodyPr>
          <a:lstStyle/>
          <a:p>
            <a:r>
              <a:rPr lang="en-GB" sz="1600" dirty="0">
                <a:hlinkClick r:id="rId4"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4223612"/>
            <a:ext cx="4118298" cy="338554"/>
          </a:xfrm>
          <a:prstGeom prst="rect">
            <a:avLst/>
          </a:prstGeom>
          <a:noFill/>
        </p:spPr>
        <p:txBody>
          <a:bodyPr wrap="square" rtlCol="0">
            <a:spAutoFit/>
          </a:bodyPr>
          <a:lstStyle/>
          <a:p>
            <a:r>
              <a:rPr lang="en-US" sz="1600" dirty="0">
                <a:hlinkClick r:id="rId5"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2922245"/>
            <a:ext cx="3745236" cy="338554"/>
          </a:xfrm>
          <a:prstGeom prst="rect">
            <a:avLst/>
          </a:prstGeom>
          <a:noFill/>
        </p:spPr>
        <p:txBody>
          <a:bodyPr wrap="square" rtlCol="0">
            <a:spAutoFit/>
          </a:bodyPr>
          <a:lstStyle/>
          <a:p>
            <a:r>
              <a:rPr lang="en-US" sz="1600" dirty="0">
                <a:hlinkClick r:id="rId6"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699369"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006629">
            <a:off x="5993758" y="530210"/>
            <a:ext cx="1430605" cy="461665"/>
          </a:xfrm>
          <a:prstGeom prst="rect">
            <a:avLst/>
          </a:prstGeom>
          <a:noFill/>
        </p:spPr>
        <p:txBody>
          <a:bodyPr wrap="square" rtlCol="0">
            <a:spAutoFit/>
          </a:bodyPr>
          <a:lstStyle/>
          <a:p>
            <a:pPr>
              <a:defRPr/>
            </a:pPr>
            <a:r>
              <a:rPr lang="en-US" altLang="en-US" sz="1200" dirty="0"/>
              <a:t>Mobility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6467529"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019570"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5323114"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409791"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8193395" y="611177"/>
            <a:ext cx="1543489" cy="430887"/>
          </a:xfrm>
          <a:prstGeom prst="rect">
            <a:avLst/>
          </a:prstGeom>
          <a:noFill/>
        </p:spPr>
        <p:txBody>
          <a:bodyPr wrap="square" rtlCol="0">
            <a:spAutoFit/>
          </a:bodyPr>
          <a:lstStyle/>
          <a:p>
            <a:pPr>
              <a:defRPr/>
            </a:pPr>
            <a:r>
              <a:rPr lang="en-US" altLang="en-US" sz="1100" dirty="0"/>
              <a:t>Evolution for broadcast &amp; multicast services</a:t>
            </a:r>
          </a:p>
        </p:txBody>
      </p:sp>
      <p:sp>
        <p:nvSpPr>
          <p:cNvPr id="228" name="TextBox 227">
            <a:extLst>
              <a:ext uri="{FF2B5EF4-FFF2-40B4-BE49-F238E27FC236}">
                <a16:creationId xmlns:a16="http://schemas.microsoft.com/office/drawing/2014/main" id="{9302D28A-7FCD-4A66-9932-3D60FAB7F1AD}"/>
              </a:ext>
            </a:extLst>
          </p:cNvPr>
          <p:cNvSpPr txBox="1"/>
          <p:nvPr/>
        </p:nvSpPr>
        <p:spPr>
          <a:xfrm rot="17963231">
            <a:off x="4139111" y="563247"/>
            <a:ext cx="1494212" cy="461665"/>
          </a:xfrm>
          <a:prstGeom prst="rect">
            <a:avLst/>
          </a:prstGeom>
          <a:noFill/>
        </p:spPr>
        <p:txBody>
          <a:bodyPr wrap="square" rtlCol="0">
            <a:spAutoFit/>
          </a:bodyPr>
          <a:lstStyle/>
          <a:p>
            <a:r>
              <a:rPr lang="nl-NL" sz="1200" dirty="0"/>
              <a:t>AI/ML for air interface</a:t>
            </a:r>
          </a:p>
        </p:txBody>
      </p:sp>
      <p:sp>
        <p:nvSpPr>
          <p:cNvPr id="229" name="TextBox 228">
            <a:extLst>
              <a:ext uri="{FF2B5EF4-FFF2-40B4-BE49-F238E27FC236}">
                <a16:creationId xmlns:a16="http://schemas.microsoft.com/office/drawing/2014/main" id="{6F08DFC4-F33C-4143-ABDA-1A87FB53F7C8}"/>
              </a:ext>
            </a:extLst>
          </p:cNvPr>
          <p:cNvSpPr txBox="1"/>
          <p:nvPr/>
        </p:nvSpPr>
        <p:spPr>
          <a:xfrm rot="17927256">
            <a:off x="11179362" y="677560"/>
            <a:ext cx="1360720" cy="461665"/>
          </a:xfrm>
          <a:prstGeom prst="rect">
            <a:avLst/>
          </a:prstGeom>
          <a:noFill/>
        </p:spPr>
        <p:txBody>
          <a:bodyPr wrap="square" rtlCol="0">
            <a:spAutoFit/>
          </a:bodyPr>
          <a:lstStyle/>
          <a:p>
            <a:r>
              <a:rPr lang="nl-NL" sz="1200" dirty="0"/>
              <a:t>Network energy savings</a:t>
            </a:r>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4789223" y="311237"/>
            <a:ext cx="674458" cy="1159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5413868"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5976241"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6567740"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7135301"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7742546"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8301529"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8907089"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9467922" y="305961"/>
            <a:ext cx="662546" cy="1189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095665"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657123"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277368"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17075" y="6045275"/>
            <a:ext cx="4399897" cy="861774"/>
          </a:xfrm>
          <a:prstGeom prst="rect">
            <a:avLst/>
          </a:prstGeom>
          <a:noFill/>
        </p:spPr>
        <p:txBody>
          <a:bodyPr wrap="square" rtlCol="0">
            <a:spAutoFit/>
          </a:bodyPr>
          <a:lstStyle/>
          <a:p>
            <a:r>
              <a:rPr lang="en-US" sz="1600" dirty="0">
                <a:hlinkClick r:id="rId7"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17075" y="5639806"/>
            <a:ext cx="3830960" cy="338554"/>
          </a:xfrm>
          <a:prstGeom prst="rect">
            <a:avLst/>
          </a:prstGeom>
          <a:noFill/>
        </p:spPr>
        <p:txBody>
          <a:bodyPr wrap="square" rtlCol="0">
            <a:spAutoFit/>
          </a:bodyPr>
          <a:lstStyle/>
          <a:p>
            <a:r>
              <a:rPr lang="en-US" sz="1600" dirty="0">
                <a:hlinkClick r:id="rId8" action="ppaction://hlinksldjump"/>
              </a:rPr>
              <a:t>5GS with Satellite Backhaul  </a:t>
            </a:r>
            <a:endParaRPr lang="en-US" sz="1600" dirty="0"/>
          </a:p>
        </p:txBody>
      </p:sp>
      <p:sp>
        <p:nvSpPr>
          <p:cNvPr id="101" name="TextBox 100">
            <a:extLst>
              <a:ext uri="{FF2B5EF4-FFF2-40B4-BE49-F238E27FC236}">
                <a16:creationId xmlns:a16="http://schemas.microsoft.com/office/drawing/2014/main" id="{46673FC6-6968-446F-B98E-6E5838D158CE}"/>
              </a:ext>
            </a:extLst>
          </p:cNvPr>
          <p:cNvSpPr txBox="1"/>
          <p:nvPr/>
        </p:nvSpPr>
        <p:spPr>
          <a:xfrm>
            <a:off x="117075" y="5260697"/>
            <a:ext cx="3946948" cy="338554"/>
          </a:xfrm>
          <a:prstGeom prst="rect">
            <a:avLst/>
          </a:prstGeom>
          <a:noFill/>
        </p:spPr>
        <p:txBody>
          <a:bodyPr wrap="square" rtlCol="0">
            <a:spAutoFit/>
          </a:bodyPr>
          <a:lstStyle/>
          <a:p>
            <a:r>
              <a:rPr lang="en-GB" sz="1600" dirty="0">
                <a:hlinkClick r:id="rId5" action="ppaction://hlinksldjump"/>
              </a:rPr>
              <a:t>Guidelines for Extra-territorial 5G Systems</a:t>
            </a:r>
            <a:endParaRPr lang="en-US" sz="1600" dirty="0">
              <a:hlinkClick r:id="rId8" action="ppaction://hlinksldjump"/>
            </a:endParaRPr>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278988"/>
            <a:ext cx="4115048" cy="338554"/>
          </a:xfrm>
          <a:prstGeom prst="rect">
            <a:avLst/>
          </a:prstGeom>
          <a:noFill/>
        </p:spPr>
        <p:txBody>
          <a:bodyPr wrap="square" rtlCol="0">
            <a:spAutoFit/>
          </a:bodyPr>
          <a:lstStyle/>
          <a:p>
            <a:r>
              <a:rPr lang="en-US" sz="1600" dirty="0">
                <a:hlinkClick r:id="rId6"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cxnSp>
        <p:nvCxnSpPr>
          <p:cNvPr id="83" name="Straight Connector 82">
            <a:extLst>
              <a:ext uri="{FF2B5EF4-FFF2-40B4-BE49-F238E27FC236}">
                <a16:creationId xmlns:a16="http://schemas.microsoft.com/office/drawing/2014/main" id="{486A41E0-3CF8-484C-929D-44F425B179FD}"/>
              </a:ext>
            </a:extLst>
          </p:cNvPr>
          <p:cNvCxnSpPr>
            <a:cxnSpLocks/>
          </p:cNvCxnSpPr>
          <p:nvPr/>
        </p:nvCxnSpPr>
        <p:spPr>
          <a:xfrm>
            <a:off x="193178" y="6013120"/>
            <a:ext cx="116342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986A6634-CEF8-4C68-AEC8-D99B72AD9DC0}"/>
              </a:ext>
            </a:extLst>
          </p:cNvPr>
          <p:cNvSpPr txBox="1"/>
          <p:nvPr/>
        </p:nvSpPr>
        <p:spPr>
          <a:xfrm>
            <a:off x="117075" y="3589684"/>
            <a:ext cx="4081077" cy="584775"/>
          </a:xfrm>
          <a:prstGeom prst="rect">
            <a:avLst/>
          </a:prstGeom>
          <a:noFill/>
        </p:spPr>
        <p:txBody>
          <a:bodyPr wrap="square" rtlCol="0">
            <a:spAutoFit/>
          </a:bodyPr>
          <a:lstStyle/>
          <a:p>
            <a:r>
              <a:rPr lang="en-US" sz="1600" dirty="0">
                <a:hlinkClick r:id="rId5"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17075" y="4596879"/>
            <a:ext cx="4013516" cy="584775"/>
          </a:xfrm>
          <a:prstGeom prst="rect">
            <a:avLst/>
          </a:prstGeom>
          <a:noFill/>
        </p:spPr>
        <p:txBody>
          <a:bodyPr wrap="square" rtlCol="0">
            <a:spAutoFit/>
          </a:bodyPr>
          <a:lstStyle/>
          <a:p>
            <a:r>
              <a:rPr lang="en-US" sz="1600" dirty="0">
                <a:hlinkClick r:id="rId5"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17075" y="1864940"/>
            <a:ext cx="3712622" cy="338554"/>
          </a:xfrm>
          <a:prstGeom prst="rect">
            <a:avLst/>
          </a:prstGeom>
          <a:noFill/>
        </p:spPr>
        <p:txBody>
          <a:bodyPr wrap="square" rtlCol="0">
            <a:spAutoFit/>
          </a:bodyPr>
          <a:lstStyle/>
          <a:p>
            <a:r>
              <a:rPr lang="en-US" sz="1600" dirty="0">
                <a:hlinkClick r:id="rId2" action="ppaction://hlinksldjump"/>
              </a:rPr>
              <a:t>5G Timing Resiliency System </a:t>
            </a:r>
            <a:endParaRPr lang="de-DE" sz="1600" dirty="0"/>
          </a:p>
        </p:txBody>
      </p:sp>
      <p:sp>
        <p:nvSpPr>
          <p:cNvPr id="93" name="TextBox 92">
            <a:extLst>
              <a:ext uri="{FF2B5EF4-FFF2-40B4-BE49-F238E27FC236}">
                <a16:creationId xmlns:a16="http://schemas.microsoft.com/office/drawing/2014/main" id="{C95949F6-CCD6-4C5F-8222-5F2E146C3C3A}"/>
              </a:ext>
            </a:extLst>
          </p:cNvPr>
          <p:cNvSpPr txBox="1"/>
          <p:nvPr/>
        </p:nvSpPr>
        <p:spPr>
          <a:xfrm rot="17980693">
            <a:off x="4611627" y="530708"/>
            <a:ext cx="1833040" cy="276999"/>
          </a:xfrm>
          <a:prstGeom prst="rect">
            <a:avLst/>
          </a:prstGeom>
          <a:noFill/>
        </p:spPr>
        <p:txBody>
          <a:bodyPr wrap="square" rtlCol="0">
            <a:spAutoFit/>
          </a:bodyPr>
          <a:lstStyle/>
          <a:p>
            <a:r>
              <a:rPr lang="en-US" sz="1200" dirty="0"/>
              <a:t>AI/ML for NG-RAN</a:t>
            </a:r>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7669680"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11840463" y="793496"/>
            <a:ext cx="402206" cy="69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52792AA-0107-4457-A500-79D319DC1FA4}"/>
              </a:ext>
            </a:extLst>
          </p:cNvPr>
          <p:cNvSpPr txBox="1"/>
          <p:nvPr/>
        </p:nvSpPr>
        <p:spPr>
          <a:xfrm>
            <a:off x="434427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5" name="TextBox 94">
            <a:extLst>
              <a:ext uri="{FF2B5EF4-FFF2-40B4-BE49-F238E27FC236}">
                <a16:creationId xmlns:a16="http://schemas.microsoft.com/office/drawing/2014/main" id="{38D9C551-EFD5-441B-8F22-1899F97E8EAF}"/>
              </a:ext>
            </a:extLst>
          </p:cNvPr>
          <p:cNvSpPr txBox="1"/>
          <p:nvPr/>
        </p:nvSpPr>
        <p:spPr>
          <a:xfrm>
            <a:off x="495800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6" name="TextBox 95">
            <a:extLst>
              <a:ext uri="{FF2B5EF4-FFF2-40B4-BE49-F238E27FC236}">
                <a16:creationId xmlns:a16="http://schemas.microsoft.com/office/drawing/2014/main" id="{540761F0-6727-46F1-85D2-2937A5D78BA5}"/>
              </a:ext>
            </a:extLst>
          </p:cNvPr>
          <p:cNvSpPr txBox="1"/>
          <p:nvPr/>
        </p:nvSpPr>
        <p:spPr>
          <a:xfrm>
            <a:off x="5541092"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5541092"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5541092"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017703"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2" name="TextBox 121">
            <a:extLst>
              <a:ext uri="{FF2B5EF4-FFF2-40B4-BE49-F238E27FC236}">
                <a16:creationId xmlns:a16="http://schemas.microsoft.com/office/drawing/2014/main" id="{66D02DCE-397C-40C2-BA75-5A2D02AC0B7D}"/>
              </a:ext>
            </a:extLst>
          </p:cNvPr>
          <p:cNvSpPr txBox="1"/>
          <p:nvPr/>
        </p:nvSpPr>
        <p:spPr>
          <a:xfrm>
            <a:off x="10194953"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607525"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6687313"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7249995" y="32646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7845274" y="37358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8451128"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9" name="TextBox 128">
            <a:extLst>
              <a:ext uri="{FF2B5EF4-FFF2-40B4-BE49-F238E27FC236}">
                <a16:creationId xmlns:a16="http://schemas.microsoft.com/office/drawing/2014/main" id="{80DE17AD-578E-4C3E-9DCD-4C382A407DAA}"/>
              </a:ext>
            </a:extLst>
          </p:cNvPr>
          <p:cNvSpPr txBox="1"/>
          <p:nvPr/>
        </p:nvSpPr>
        <p:spPr>
          <a:xfrm>
            <a:off x="9017703"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0" name="TextBox 129">
            <a:extLst>
              <a:ext uri="{FF2B5EF4-FFF2-40B4-BE49-F238E27FC236}">
                <a16:creationId xmlns:a16="http://schemas.microsoft.com/office/drawing/2014/main" id="{8F3FD26C-4186-4E3D-82D3-B0EFC1A0C38F}"/>
              </a:ext>
            </a:extLst>
          </p:cNvPr>
          <p:cNvSpPr txBox="1"/>
          <p:nvPr/>
        </p:nvSpPr>
        <p:spPr>
          <a:xfrm>
            <a:off x="10785602"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1" name="TextBox 130">
            <a:extLst>
              <a:ext uri="{FF2B5EF4-FFF2-40B4-BE49-F238E27FC236}">
                <a16:creationId xmlns:a16="http://schemas.microsoft.com/office/drawing/2014/main" id="{BF4BC76D-B97A-4135-8695-66BD14A1AE8E}"/>
              </a:ext>
            </a:extLst>
          </p:cNvPr>
          <p:cNvSpPr txBox="1"/>
          <p:nvPr/>
        </p:nvSpPr>
        <p:spPr>
          <a:xfrm>
            <a:off x="11369782"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027823" y="472462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9" name="TextBox 138">
            <a:extLst>
              <a:ext uri="{FF2B5EF4-FFF2-40B4-BE49-F238E27FC236}">
                <a16:creationId xmlns:a16="http://schemas.microsoft.com/office/drawing/2014/main" id="{77A43ED8-81FC-4D30-88F6-0C06AC180FE1}"/>
              </a:ext>
            </a:extLst>
          </p:cNvPr>
          <p:cNvSpPr txBox="1"/>
          <p:nvPr/>
        </p:nvSpPr>
        <p:spPr>
          <a:xfrm>
            <a:off x="9607525" y="522991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607525" y="564927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607525" y="612010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2921261" y="6675566"/>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hlinkClick r:id="rId3" action="ppaction://hlinksldjump"/>
              </a:rPr>
              <a:t>AI/ML Model Transfer in 5GS </a:t>
            </a:r>
            <a:endParaRPr lang="de-DE" dirty="0"/>
          </a:p>
          <a:p>
            <a:pPr marL="285750" indent="-285750">
              <a:buFontTx/>
              <a:buChar char="-"/>
            </a:pPr>
            <a:r>
              <a:rPr lang="en-US" dirty="0">
                <a:hlinkClick r:id="rId4" action="ppaction://hlinksldjump"/>
              </a:rPr>
              <a:t>5G Timing Resiliency System </a:t>
            </a:r>
            <a:endParaRPr lang="de-DE" dirty="0"/>
          </a:p>
          <a:p>
            <a:pPr marL="285750" indent="-285750">
              <a:buFontTx/>
              <a:buChar char="-"/>
            </a:pPr>
            <a:r>
              <a:rPr lang="en-GB" dirty="0">
                <a:hlinkClick r:id="rId5" action="ppaction://hlinksldjump"/>
              </a:rPr>
              <a:t>Personal IoT and Residential Networks </a:t>
            </a:r>
            <a:endParaRPr lang="en-GB" dirty="0"/>
          </a:p>
          <a:p>
            <a:pPr marL="285750" indent="-285750">
              <a:buFontTx/>
              <a:buChar char="-"/>
            </a:pPr>
            <a:r>
              <a:rPr lang="en-US" dirty="0">
                <a:hlinkClick r:id="rId6" action="ppaction://hlinksldjump"/>
              </a:rPr>
              <a:t>Ranging Services</a:t>
            </a:r>
            <a:endParaRPr lang="en-US" dirty="0"/>
          </a:p>
          <a:p>
            <a:pPr marL="285750" indent="-285750">
              <a:buFontTx/>
              <a:buChar char="-"/>
            </a:pPr>
            <a:r>
              <a:rPr lang="en-US" dirty="0"/>
              <a:t>Networks Providing Access to Localized Services </a:t>
            </a:r>
          </a:p>
          <a:p>
            <a:pPr marL="285750" indent="-285750">
              <a:buFontTx/>
              <a:buChar char="-"/>
            </a:pPr>
            <a:r>
              <a:rPr lang="en-US" dirty="0">
                <a:hlinkClick r:id="rId7" action="ppaction://hlinksldjump"/>
              </a:rPr>
              <a:t>Vehicle-Mounted Relays</a:t>
            </a:r>
            <a:endParaRPr lang="en-US" dirty="0"/>
          </a:p>
          <a:p>
            <a:pPr marL="285750" indent="-285750">
              <a:buFontTx/>
              <a:buChar char="-"/>
            </a:pPr>
            <a:r>
              <a:rPr lang="en-US" dirty="0">
                <a:hlinkClick r:id="rId7"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8" action="ppaction://hlinksldjump"/>
              </a:rPr>
              <a:t>Smart Energy and Infrastructure</a:t>
            </a:r>
            <a:endParaRPr lang="en-US" dirty="0"/>
          </a:p>
          <a:p>
            <a:pPr marL="285750" indent="-285750">
              <a:buFontTx/>
              <a:buChar char="-"/>
            </a:pPr>
            <a:r>
              <a:rPr lang="en-US" dirty="0"/>
              <a:t>FRMCS Evolution  </a:t>
            </a:r>
          </a:p>
          <a:p>
            <a:pPr marL="285750" indent="-285750">
              <a:buFontTx/>
              <a:buChar char="-"/>
            </a:pPr>
            <a:endParaRPr lang="en-US" dirty="0"/>
          </a:p>
          <a:p>
            <a:pPr marL="285750" indent="-285750">
              <a:buFontTx/>
              <a:buChar char="-"/>
            </a:pPr>
            <a:r>
              <a:rPr lang="en-US" dirty="0">
                <a:hlinkClick r:id="rId8" action="ppaction://hlinksldjump"/>
              </a:rPr>
              <a:t>Low Power High Accuracy Positioning for Industrial IoT scenarios </a:t>
            </a:r>
            <a:endParaRPr lang="en-US" dirty="0"/>
          </a:p>
          <a:p>
            <a:pPr marL="285750" indent="-285750">
              <a:buFontTx/>
              <a:buChar char="-"/>
            </a:pPr>
            <a:r>
              <a:rPr lang="en-GB" dirty="0"/>
              <a:t>Service Exposure Interfaces for Industry </a:t>
            </a:r>
            <a:endParaRPr lang="en-US" dirty="0"/>
          </a:p>
          <a:p>
            <a:pPr marL="285750" indent="-285750">
              <a:buFontTx/>
              <a:buChar char="-"/>
            </a:pP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buFontTx/>
              <a:buChar char="-"/>
            </a:pPr>
            <a:r>
              <a:rPr lang="en-GB" dirty="0"/>
              <a:t>MPS when Access to EPC/5GC is WLAN </a:t>
            </a:r>
          </a:p>
          <a:p>
            <a:pPr marL="285750" indent="-285750">
              <a:buFontTx/>
              <a:buChar char="-"/>
            </a:pPr>
            <a:endParaRPr lang="en-US" dirty="0"/>
          </a:p>
          <a:p>
            <a:pPr marL="285750" indent="-285750">
              <a:buFontTx/>
              <a:buChar char="-"/>
            </a:pPr>
            <a:r>
              <a:rPr lang="en-GB" dirty="0">
                <a:hlinkClick r:id="rId8" action="ppaction://hlinksldjump"/>
              </a:rPr>
              <a:t>Guidelines for Extra-territorial 5G Systems</a:t>
            </a:r>
            <a:endParaRPr lang="en-US" dirty="0">
              <a:hlinkClick r:id="rId9" action="ppaction://hlinksldjump"/>
            </a:endParaRPr>
          </a:p>
          <a:p>
            <a:pPr marL="285750" indent="-285750">
              <a:buFontTx/>
              <a:buChar char="-"/>
            </a:pPr>
            <a:r>
              <a:rPr lang="en-US" dirty="0">
                <a:hlinkClick r:id="rId9"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84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63608" y="727910"/>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 Normative Work</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16744" y="6237129"/>
            <a:ext cx="9651420" cy="584775"/>
          </a:xfrm>
          <a:prstGeom prst="rect">
            <a:avLst/>
          </a:prstGeom>
          <a:noFill/>
        </p:spPr>
        <p:txBody>
          <a:bodyPr wrap="square" rtlCol="0">
            <a:spAutoFit/>
          </a:bodyPr>
          <a:lstStyle/>
          <a:p>
            <a:pPr marL="285750" indent="-285750">
              <a:buFont typeface="Wingdings" panose="05000000000000000000" pitchFamily="2" charset="2"/>
              <a:buChar char="Ø"/>
            </a:pPr>
            <a:r>
              <a:rPr lang="en-US" sz="1600" dirty="0"/>
              <a:t>The </a:t>
            </a:r>
            <a:r>
              <a:rPr lang="en-US" sz="1600" b="1" dirty="0"/>
              <a:t>following slides address only </a:t>
            </a:r>
            <a:r>
              <a:rPr lang="en-US" sz="1600" dirty="0"/>
              <a:t>SA1 Rel-18 work items that </a:t>
            </a:r>
            <a:r>
              <a:rPr lang="en-US" sz="1600" b="1" dirty="0"/>
              <a:t>might be relevant </a:t>
            </a:r>
            <a:r>
              <a:rPr lang="en-US" sz="1600" dirty="0"/>
              <a:t>to the RAN Rel-18 topic</a:t>
            </a:r>
            <a:r>
              <a:rPr lang="en-US" sz="1600" b="1" dirty="0"/>
              <a:t> </a:t>
            </a:r>
            <a:r>
              <a:rPr lang="en-US" sz="1600" dirty="0"/>
              <a:t>e-mail discussions. Normative working items with </a:t>
            </a:r>
            <a:r>
              <a:rPr lang="en-US" sz="1600" u="sng" dirty="0"/>
              <a:t>no</a:t>
            </a:r>
            <a:r>
              <a:rPr lang="en-US" sz="1600" dirty="0"/>
              <a:t> RAN impacts are included in an Annex.</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242538834"/>
              </p:ext>
            </p:extLst>
          </p:nvPr>
        </p:nvGraphicFramePr>
        <p:xfrm>
          <a:off x="344362" y="1264860"/>
          <a:ext cx="11081434" cy="35661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r>
                        <a:rPr lang="nl-NL" sz="1600" b="1" dirty="0"/>
                        <a:t>Possible RAN impact</a:t>
                      </a:r>
                    </a:p>
                  </a:txBody>
                  <a:tcPr/>
                </a:tc>
                <a:tc gridSpan="3">
                  <a:txBody>
                    <a:bodyPr/>
                    <a:lstStyle/>
                    <a:p>
                      <a:pPr algn="just" hangingPunct="0"/>
                      <a:r>
                        <a:rPr lang="en-US" sz="1400" dirty="0"/>
                        <a:t>Split AI/ML inference use cases in TR 22.874 provide reference to study on collaboration between UE and NW in potential R18 AI/ML for NR air interface Study Item.	AI/ML model monitoring/updating/transfer use cases in TR 22.874 provide reference to study on AI/ML model deployment/management in potential R18 AI/ML for NR air interface Study Item. AI/ML model training use cases in TR 22.874 provide reference to study on AI/ML model management in potential R18 AI/ML for NR air interface Study Item. The new functionality requirements and enhanced KPI values from AMMT would impact the target requirement for 5G-Advanced.</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spTree>
    <p:extLst>
      <p:ext uri="{BB962C8B-B14F-4D97-AF65-F5344CB8AC3E}">
        <p14:creationId xmlns:p14="http://schemas.microsoft.com/office/powerpoint/2010/main" val="2386441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401645951"/>
              </p:ext>
            </p:extLst>
          </p:nvPr>
        </p:nvGraphicFramePr>
        <p:xfrm>
          <a:off x="410535" y="1375089"/>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rgbClr val="FF0000"/>
                          </a:solidFill>
                          <a:effectLst/>
                          <a:latin typeface="+mn-lt"/>
                          <a:ea typeface="+mn-ea"/>
                          <a:cs typeface="+mn-cs"/>
                        </a:rPr>
                        <a:t>Noting that RAN groups are considering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enhancements to increase resiliency, it would be desirable to have a consistent solution whether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a:t>
                      </a:r>
                      <a:endParaRPr lang="nl-NL" sz="1400" kern="1200" dirty="0">
                        <a:solidFill>
                          <a:srgbClr val="FF0000"/>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spTree>
    <p:extLst>
      <p:ext uri="{BB962C8B-B14F-4D97-AF65-F5344CB8AC3E}">
        <p14:creationId xmlns:p14="http://schemas.microsoft.com/office/powerpoint/2010/main" val="2441735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079023208"/>
              </p:ext>
            </p:extLst>
          </p:nvPr>
        </p:nvGraphicFramePr>
        <p:xfrm>
          <a:off x="427580" y="1493672"/>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Adrian Buckley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r>
                        <a:rPr lang="en-GB" sz="1400" kern="1200" dirty="0">
                          <a:solidFill>
                            <a:schemeClr val="tx1"/>
                          </a:solidFill>
                          <a:effectLst/>
                          <a:latin typeface="+mn-lt"/>
                          <a:ea typeface="+mn-ea"/>
                          <a:cs typeface="+mn-cs"/>
                        </a:rPr>
                        <a:t>Personal IoT Networks generally use indirect connections between the different devices (PIN Elements). This indirect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409941306"/>
              </p:ext>
            </p:extLst>
          </p:nvPr>
        </p:nvGraphicFramePr>
        <p:xfrm>
          <a:off x="427580" y="795788"/>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requires RAN to design </a:t>
                      </a:r>
                      <a:r>
                        <a:rPr lang="en-US" sz="1400" dirty="0" err="1"/>
                        <a:t>Sidelink</a:t>
                      </a:r>
                      <a:r>
                        <a:rPr lang="en-US" sz="1400" dirty="0"/>
                        <a:t> based ranging architecture, methods(AOA/AOD/RTT etc.) and PHY reference signals and measurements.  The use of unlicensed spectrum will also need RAN to design support of </a:t>
                      </a:r>
                      <a:r>
                        <a:rPr lang="en-US" sz="1400" dirty="0" err="1"/>
                        <a:t>sidelink</a:t>
                      </a:r>
                      <a:r>
                        <a:rPr lang="en-US" sz="1400" dirty="0"/>
                        <a:t> on unlicensed band.</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1061437169"/>
              </p:ext>
            </p:extLst>
          </p:nvPr>
        </p:nvGraphicFramePr>
        <p:xfrm>
          <a:off x="427580" y="3652133"/>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22.839</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spTree>
    <p:extLst>
      <p:ext uri="{BB962C8B-B14F-4D97-AF65-F5344CB8AC3E}">
        <p14:creationId xmlns:p14="http://schemas.microsoft.com/office/powerpoint/2010/main" val="3666739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11074565"/>
              </p:ext>
            </p:extLst>
          </p:nvPr>
        </p:nvGraphicFramePr>
        <p:xfrm>
          <a:off x="427580" y="910243"/>
          <a:ext cx="10819296" cy="288564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(normative work expected in Dec2021)</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25199</TotalTime>
  <Words>3215</Words>
  <Application>Microsoft Office PowerPoint</Application>
  <PresentationFormat>Widescreen</PresentationFormat>
  <Paragraphs>300</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 Normative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252</cp:revision>
  <dcterms:created xsi:type="dcterms:W3CDTF">2019-07-19T09:46:23Z</dcterms:created>
  <dcterms:modified xsi:type="dcterms:W3CDTF">2021-11-02T18:08:01Z</dcterms:modified>
</cp:coreProperties>
</file>