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3" r:id="rId2"/>
    <p:sldId id="272" r:id="rId3"/>
    <p:sldId id="268" r:id="rId4"/>
    <p:sldId id="256" r:id="rId5"/>
    <p:sldId id="270" r:id="rId6"/>
    <p:sldId id="271" r:id="rId7"/>
    <p:sldId id="258" r:id="rId8"/>
    <p:sldId id="266" r:id="rId9"/>
    <p:sldId id="259" r:id="rId10"/>
    <p:sldId id="265" r:id="rId11"/>
    <p:sldId id="264" r:id="rId12"/>
    <p:sldId id="267" r:id="rId13"/>
    <p:sldId id="257" r:id="rId14"/>
    <p:sldId id="261" r:id="rId15"/>
    <p:sldId id="263" r:id="rId16"/>
    <p:sldId id="262" r:id="rId17"/>
    <p:sldId id="260" r:id="rId18"/>
    <p:sldId id="269" r:id="rId1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875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49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01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43FB6-6AE1-495C-8A5B-4DDB675039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SA1 Rel-18 Time plan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C76CD-54BC-4155-8F1F-46D432223A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0EAA2A2-D7B6-4AD3-A23E-CF57BD437A1D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817085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Betsy Covell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75%</a:t>
            </a:r>
          </a:p>
          <a:p>
            <a:pPr>
              <a:defRPr/>
            </a:pPr>
            <a:r>
              <a:rPr lang="en-GB" dirty="0"/>
              <a:t>Study carried out in TR: 22.878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dirty="0"/>
              <a:t>SA1#93/SA1#94</a:t>
            </a:r>
          </a:p>
          <a:p>
            <a:pPr lvl="1"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 for TS 22.104 and 22.261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dirty="0"/>
              <a:t>CRs until: SA1#94/SA1#95</a:t>
            </a:r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5GSEI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Xu Xia, China Telecom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60%</a:t>
            </a:r>
          </a:p>
          <a:p>
            <a:pPr>
              <a:defRPr/>
            </a:pPr>
            <a:r>
              <a:rPr lang="en-GB" dirty="0"/>
              <a:t>Study carried out in TR: 22.867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</a:t>
            </a:r>
            <a:r>
              <a:rPr lang="en-GB" dirty="0"/>
              <a:t>SA1#93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dirty="0"/>
              <a:t>SA1#94</a:t>
            </a:r>
            <a:endParaRPr lang="en-GB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a new TS, if necessary</a:t>
            </a:r>
          </a:p>
          <a:p>
            <a:pPr lvl="1">
              <a:defRPr/>
            </a:pPr>
            <a:r>
              <a:rPr lang="en-GB" sz="2000" dirty="0"/>
              <a:t>If new TS, TS to be:</a:t>
            </a:r>
          </a:p>
          <a:p>
            <a:pPr lvl="2">
              <a:defRPr/>
            </a:pPr>
            <a:r>
              <a:rPr lang="en-GB" sz="1600" dirty="0"/>
              <a:t>80% at: </a:t>
            </a:r>
            <a:r>
              <a:rPr lang="en-GB" dirty="0"/>
              <a:t>SA1#95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100 % at: </a:t>
            </a:r>
            <a:r>
              <a:rPr lang="en-GB" dirty="0"/>
              <a:t>SA1#96</a:t>
            </a:r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11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</a:t>
            </a:r>
            <a:r>
              <a:rPr lang="en-US" altLang="zh-CN" dirty="0" err="1"/>
              <a:t>anging</a:t>
            </a:r>
            <a:r>
              <a:rPr lang="en-GB" dirty="0"/>
              <a:t>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&lt;Xiaowei, jiang&gt;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&lt;80%&gt;</a:t>
            </a:r>
          </a:p>
          <a:p>
            <a:pPr>
              <a:defRPr/>
            </a:pPr>
            <a:r>
              <a:rPr lang="en-GB" dirty="0"/>
              <a:t>Study carried out in TR: &lt;22.855&gt;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100% at: </a:t>
            </a:r>
            <a:r>
              <a:rPr lang="en-GB" dirty="0"/>
              <a:t>&lt;SA1#93&gt;/&lt;SA1#94&gt;</a:t>
            </a:r>
            <a:r>
              <a:rPr lang="en-GB" sz="2000" b="0" dirty="0"/>
              <a:t>/&lt;SA1#95&gt;/&lt;SA1#96&gt;</a:t>
            </a:r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until: </a:t>
            </a:r>
            <a:r>
              <a:rPr lang="en-GB" altLang="zh-CN" sz="2000" dirty="0"/>
              <a:t>&lt;SA1#93&gt;/&lt;SA1#94&gt;</a:t>
            </a:r>
            <a:r>
              <a:rPr lang="en-GB" altLang="zh-CN" sz="1600" b="0" dirty="0"/>
              <a:t>/&lt;SA1#95&gt;/&lt;SA1#96&gt;</a:t>
            </a:r>
            <a:endParaRPr lang="en-GB" sz="1600" b="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Rapporteur: </a:t>
            </a:r>
            <a:r>
              <a:rPr lang="en-GB" sz="2000" dirty="0"/>
              <a:t>Toon Norp (KPN)</a:t>
            </a:r>
            <a:endParaRPr lang="en-GB" sz="2400" dirty="0"/>
          </a:p>
          <a:p>
            <a:pPr>
              <a:defRPr/>
            </a:pPr>
            <a:r>
              <a:rPr lang="en-GB" sz="2400" dirty="0"/>
              <a:t>Current completion: 50%</a:t>
            </a:r>
          </a:p>
          <a:p>
            <a:pPr>
              <a:defRPr/>
            </a:pPr>
            <a:r>
              <a:rPr lang="en-GB" sz="2400" dirty="0"/>
              <a:t>Study carried out in TR: 22. 858</a:t>
            </a:r>
          </a:p>
          <a:p>
            <a:pPr>
              <a:defRPr/>
            </a:pPr>
            <a:r>
              <a:rPr lang="en-GB" sz="2000" dirty="0"/>
              <a:t>Next steps for TR:</a:t>
            </a:r>
          </a:p>
          <a:p>
            <a:pPr lvl="1">
              <a:defRPr/>
            </a:pPr>
            <a:r>
              <a:rPr lang="en-GB" sz="1800" dirty="0"/>
              <a:t>TR 80% at: </a:t>
            </a:r>
            <a:r>
              <a:rPr lang="en-GB" sz="2000" dirty="0"/>
              <a:t>SA1#93</a:t>
            </a:r>
            <a:endParaRPr lang="en-GB" sz="1800" b="0" dirty="0"/>
          </a:p>
          <a:p>
            <a:pPr lvl="1">
              <a:defRPr/>
            </a:pPr>
            <a:r>
              <a:rPr lang="en-GB" sz="1800" dirty="0"/>
              <a:t>TR 100 % at: </a:t>
            </a:r>
            <a:r>
              <a:rPr lang="en-GB" sz="2000" dirty="0"/>
              <a:t>SA1#94</a:t>
            </a:r>
            <a:endParaRPr lang="en-GB" sz="2000" b="0" dirty="0"/>
          </a:p>
          <a:p>
            <a:pPr>
              <a:defRPr/>
            </a:pPr>
            <a:r>
              <a:rPr lang="en-GB" sz="2000" dirty="0"/>
              <a:t>Next steps after TR:</a:t>
            </a:r>
          </a:p>
          <a:p>
            <a:pPr lvl="1">
              <a:defRPr/>
            </a:pPr>
            <a:r>
              <a:rPr lang="en-GB" sz="1800" dirty="0"/>
              <a:t>This TR will produce a new TS (together with PIN) with some CRs to 22.261 (introducing the new TS)</a:t>
            </a:r>
          </a:p>
          <a:p>
            <a:pPr lvl="1">
              <a:defRPr/>
            </a:pPr>
            <a:r>
              <a:rPr lang="en-GB" sz="1800" dirty="0"/>
              <a:t>If new TS, TS to be:</a:t>
            </a:r>
          </a:p>
          <a:p>
            <a:pPr lvl="2">
              <a:defRPr/>
            </a:pPr>
            <a:r>
              <a:rPr lang="en-GB" sz="1400" dirty="0"/>
              <a:t>80% at: </a:t>
            </a:r>
            <a:r>
              <a:rPr lang="en-GB" sz="1800" dirty="0"/>
              <a:t>SA1#95</a:t>
            </a:r>
            <a:endParaRPr lang="en-GB" sz="1400" dirty="0"/>
          </a:p>
          <a:p>
            <a:pPr lvl="2">
              <a:defRPr/>
            </a:pPr>
            <a:r>
              <a:rPr lang="en-GB" sz="1400" dirty="0"/>
              <a:t>100 % at: </a:t>
            </a:r>
            <a:r>
              <a:rPr lang="en-GB" sz="1800" dirty="0"/>
              <a:t>SA1#96</a:t>
            </a:r>
          </a:p>
          <a:p>
            <a:pPr lvl="1">
              <a:defRPr/>
            </a:pPr>
            <a:r>
              <a:rPr lang="en-GB" sz="1800" dirty="0"/>
              <a:t>If CR(s), CR(s) to be finalised at </a:t>
            </a:r>
          </a:p>
          <a:p>
            <a:pPr lvl="2">
              <a:defRPr/>
            </a:pPr>
            <a:r>
              <a:rPr lang="en-GB" sz="1400" dirty="0"/>
              <a:t>CRs until: </a:t>
            </a:r>
            <a:r>
              <a:rPr lang="en-GB" sz="1800" dirty="0"/>
              <a:t>SA1#96 (introduction section in 22.261)</a:t>
            </a:r>
            <a:endParaRPr lang="en-GB" sz="14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FS_PIN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Rapporteur: </a:t>
            </a:r>
            <a:r>
              <a:rPr lang="en-GB" sz="2000" dirty="0"/>
              <a:t>Adrian Buckley (vivo Mobile Communications)</a:t>
            </a:r>
            <a:endParaRPr lang="en-GB" sz="2400" dirty="0"/>
          </a:p>
          <a:p>
            <a:pPr>
              <a:defRPr/>
            </a:pPr>
            <a:r>
              <a:rPr lang="en-GB" sz="2400" dirty="0"/>
              <a:t>Current completion: 50%</a:t>
            </a:r>
          </a:p>
          <a:p>
            <a:pPr>
              <a:defRPr/>
            </a:pPr>
            <a:r>
              <a:rPr lang="en-GB" sz="2400" dirty="0"/>
              <a:t>Study carried out in TR: 22. 859</a:t>
            </a:r>
          </a:p>
          <a:p>
            <a:pPr>
              <a:defRPr/>
            </a:pPr>
            <a:r>
              <a:rPr lang="en-GB" sz="2000" dirty="0"/>
              <a:t>Next steps for TR:</a:t>
            </a:r>
          </a:p>
          <a:p>
            <a:pPr lvl="1">
              <a:defRPr/>
            </a:pPr>
            <a:r>
              <a:rPr lang="en-GB" sz="1800" dirty="0"/>
              <a:t>TR 80% at: </a:t>
            </a:r>
            <a:r>
              <a:rPr lang="en-GB" sz="2000" dirty="0"/>
              <a:t>SA1#93</a:t>
            </a:r>
            <a:endParaRPr lang="en-GB" sz="1800" b="0" dirty="0"/>
          </a:p>
          <a:p>
            <a:pPr lvl="1">
              <a:defRPr/>
            </a:pPr>
            <a:r>
              <a:rPr lang="en-GB" sz="1800" dirty="0"/>
              <a:t>TR 100 % at: </a:t>
            </a:r>
            <a:r>
              <a:rPr lang="en-GB" sz="2000" dirty="0"/>
              <a:t>SA1#94</a:t>
            </a:r>
            <a:endParaRPr lang="en-GB" sz="2000" b="0" dirty="0"/>
          </a:p>
          <a:p>
            <a:pPr>
              <a:defRPr/>
            </a:pPr>
            <a:r>
              <a:rPr lang="en-GB" sz="2000" dirty="0"/>
              <a:t>Next steps after TR:</a:t>
            </a:r>
          </a:p>
          <a:p>
            <a:pPr lvl="1">
              <a:defRPr/>
            </a:pPr>
            <a:r>
              <a:rPr lang="en-GB" sz="1800" dirty="0"/>
              <a:t>This TR will produce a new TS (together </a:t>
            </a:r>
            <a:r>
              <a:rPr lang="en-GB" sz="1800"/>
              <a:t>with RESIDENT) </a:t>
            </a:r>
            <a:r>
              <a:rPr lang="en-GB" sz="1800" dirty="0"/>
              <a:t>with some CRs to 22.261 (introducing the new TS)</a:t>
            </a:r>
          </a:p>
          <a:p>
            <a:pPr lvl="1">
              <a:defRPr/>
            </a:pPr>
            <a:r>
              <a:rPr lang="en-GB" sz="1800" dirty="0"/>
              <a:t>If new TS, TS to be:</a:t>
            </a:r>
          </a:p>
          <a:p>
            <a:pPr lvl="2">
              <a:defRPr/>
            </a:pPr>
            <a:r>
              <a:rPr lang="en-GB" sz="1400" dirty="0"/>
              <a:t>80% at: </a:t>
            </a:r>
            <a:r>
              <a:rPr lang="en-GB" sz="1800" dirty="0"/>
              <a:t>SA1#95</a:t>
            </a:r>
            <a:endParaRPr lang="en-GB" sz="1400" dirty="0"/>
          </a:p>
          <a:p>
            <a:pPr lvl="2">
              <a:defRPr/>
            </a:pPr>
            <a:r>
              <a:rPr lang="en-GB" sz="1400" dirty="0"/>
              <a:t>100 % at: </a:t>
            </a:r>
            <a:r>
              <a:rPr lang="en-GB" sz="1800" dirty="0"/>
              <a:t>SA1#96</a:t>
            </a:r>
          </a:p>
          <a:p>
            <a:pPr lvl="1">
              <a:defRPr/>
            </a:pPr>
            <a:r>
              <a:rPr lang="en-GB" sz="1800" dirty="0"/>
              <a:t>If CR(s), CR(s) to be finalised at </a:t>
            </a:r>
          </a:p>
          <a:p>
            <a:pPr lvl="2">
              <a:defRPr/>
            </a:pPr>
            <a:r>
              <a:rPr lang="en-GB" sz="1400" dirty="0"/>
              <a:t>CRs until: </a:t>
            </a:r>
            <a:r>
              <a:rPr lang="en-GB" sz="1800" dirty="0"/>
              <a:t>SA1#96 (introduction section in 22.261)</a:t>
            </a:r>
            <a:endParaRPr lang="en-GB" sz="14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3984016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FS_PALS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Qualcomm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35%</a:t>
            </a:r>
          </a:p>
          <a:p>
            <a:pPr>
              <a:defRPr/>
            </a:pPr>
            <a:r>
              <a:rPr lang="en-GB" dirty="0"/>
              <a:t>Study carried out in TR: 22.844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100% at: </a:t>
            </a:r>
            <a:r>
              <a:rPr lang="en-GB" dirty="0"/>
              <a:t>SA1#94</a:t>
            </a:r>
            <a:endParaRPr lang="en-GB" sz="2000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dirty="0"/>
              <a:t>SA1#96</a:t>
            </a:r>
            <a:endParaRPr lang="en-GB" sz="16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FS_VMR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Qualcomm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35%</a:t>
            </a:r>
          </a:p>
          <a:p>
            <a:pPr>
              <a:defRPr/>
            </a:pPr>
            <a:r>
              <a:rPr lang="en-GB" dirty="0"/>
              <a:t>Study carried out in TR: 22.839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</a:t>
            </a:r>
            <a:r>
              <a:rPr lang="en-GB" dirty="0"/>
              <a:t>SA1#94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dirty="0"/>
              <a:t>SA1#95</a:t>
            </a:r>
            <a:endParaRPr lang="en-GB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</a:t>
            </a:r>
            <a:r>
              <a:rPr lang="en-GB" sz="1600"/>
              <a:t>: </a:t>
            </a:r>
            <a:r>
              <a:rPr lang="en-GB"/>
              <a:t>SA1#96</a:t>
            </a:r>
            <a:endParaRPr lang="en-GB" sz="16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&lt;</a:t>
            </a:r>
            <a:r>
              <a:rPr lang="en-US" dirty="0"/>
              <a:t>Guillaume Gach</a:t>
            </a:r>
            <a:r>
              <a:rPr lang="en-GB" dirty="0"/>
              <a:t>&gt;</a:t>
            </a:r>
          </a:p>
          <a:p>
            <a:pPr>
              <a:defRPr/>
            </a:pPr>
            <a:r>
              <a:rPr lang="en-GB" dirty="0"/>
              <a:t>Current completion: &lt;0%&gt; (before SA1#93e)</a:t>
            </a:r>
          </a:p>
          <a:p>
            <a:pPr>
              <a:defRPr/>
            </a:pPr>
            <a:r>
              <a:rPr lang="en-GB" dirty="0"/>
              <a:t>Study carried out in TR: &lt;22.989&gt;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&lt;SA1#95&gt;</a:t>
            </a:r>
          </a:p>
          <a:p>
            <a:pPr lvl="1">
              <a:defRPr/>
            </a:pPr>
            <a:r>
              <a:rPr lang="en-GB" sz="2000" dirty="0"/>
              <a:t>TR 100 % at: &lt;SA1#96&gt;</a:t>
            </a:r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 (if necessary)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until: &lt;SA1#96&gt;</a:t>
            </a:r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FS_TACMM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052736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Xiaonan Shi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0%</a:t>
            </a:r>
          </a:p>
          <a:p>
            <a:pPr>
              <a:defRPr/>
            </a:pPr>
            <a:r>
              <a:rPr lang="en-GB" dirty="0"/>
              <a:t>Study carried out in TR: 22.847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30% at: SA1#93</a:t>
            </a:r>
          </a:p>
          <a:p>
            <a:pPr lvl="1">
              <a:defRPr/>
            </a:pPr>
            <a:r>
              <a:rPr lang="en-GB" sz="2000" dirty="0"/>
              <a:t>TR 60 % at: SA1#94</a:t>
            </a:r>
          </a:p>
          <a:p>
            <a:pPr lvl="1">
              <a:defRPr/>
            </a:pPr>
            <a:r>
              <a:rPr lang="en-GB" altLang="zh-CN" sz="2000" dirty="0"/>
              <a:t>TR 80 % at: SA1#95</a:t>
            </a:r>
          </a:p>
          <a:p>
            <a:pPr lvl="1">
              <a:defRPr/>
            </a:pPr>
            <a:r>
              <a:rPr lang="en-GB" altLang="zh-CN" sz="2000" dirty="0"/>
              <a:t>TR 100 % at: SA1#96</a:t>
            </a:r>
            <a:endParaRPr lang="en-GB" altLang="zh-CN" sz="2000" b="0" dirty="0"/>
          </a:p>
          <a:p>
            <a:pPr marL="342900" lvl="1" indent="-342900">
              <a:buChar char="•"/>
              <a:defRPr/>
            </a:pPr>
            <a:r>
              <a:rPr lang="en-GB" dirty="0">
                <a:ea typeface="+mn-ea"/>
                <a:cs typeface="+mn-cs"/>
              </a:rPr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 to TS22.261 and TS22.263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until: SA1#96/</a:t>
            </a:r>
            <a:r>
              <a:rPr lang="en-GB" altLang="zh-CN" sz="1600" dirty="0"/>
              <a:t> SA1#97/ SA1#98</a:t>
            </a:r>
            <a:endParaRPr lang="en-GB" sz="16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18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69BA6B5-B477-40AF-A53C-AF3533B1FD7B}"/>
              </a:ext>
            </a:extLst>
          </p:cNvPr>
          <p:cNvGraphicFramePr>
            <a:graphicFrameLocks noGrp="1"/>
          </p:cNvGraphicFramePr>
          <p:nvPr/>
        </p:nvGraphicFramePr>
        <p:xfrm>
          <a:off x="374583" y="169785"/>
          <a:ext cx="8496945" cy="6359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99389">
                  <a:extLst>
                    <a:ext uri="{9D8B030D-6E8A-4147-A177-3AD203B41FA5}">
                      <a16:colId xmlns:a16="http://schemas.microsoft.com/office/drawing/2014/main" val="319976012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2130868650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3409692090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497262690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2952346668"/>
                    </a:ext>
                  </a:extLst>
                </a:gridCol>
              </a:tblGrid>
              <a:tr h="4257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SA1#93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SA1#94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SA1#95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SA1#96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16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MMTELin5G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67016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SACI_MCS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1135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RAILSS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97723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AMMT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952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5GET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828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effectLst/>
                        </a:rPr>
                        <a:t>EASNS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5313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err="1">
                          <a:effectLst/>
                        </a:rPr>
                        <a:t>OffNetRail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441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5TRS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4209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5GSEI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389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Ranging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276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Resident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8905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effectLst/>
                        </a:rPr>
                        <a:t>PIN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818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effectLst/>
                        </a:rPr>
                        <a:t>PALS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561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VMR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3302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effectLst/>
                        </a:rPr>
                        <a:t>eFRMCS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3325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effectLst/>
                        </a:rPr>
                        <a:t>TACMM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0186714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C45DAAD0-8B6A-4A92-886A-4E5F4C55F717}"/>
              </a:ext>
            </a:extLst>
          </p:cNvPr>
          <p:cNvSpPr/>
          <p:nvPr/>
        </p:nvSpPr>
        <p:spPr bwMode="auto">
          <a:xfrm>
            <a:off x="2195190" y="681434"/>
            <a:ext cx="3096345" cy="10127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E06BFD-6BF9-4EBC-BA59-F090AD566015}"/>
              </a:ext>
            </a:extLst>
          </p:cNvPr>
          <p:cNvSpPr/>
          <p:nvPr/>
        </p:nvSpPr>
        <p:spPr bwMode="auto">
          <a:xfrm>
            <a:off x="3779913" y="847974"/>
            <a:ext cx="5112569" cy="85488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08B638-7C5C-476B-966E-EBCFA4E205AB}"/>
              </a:ext>
            </a:extLst>
          </p:cNvPr>
          <p:cNvSpPr/>
          <p:nvPr/>
        </p:nvSpPr>
        <p:spPr bwMode="auto">
          <a:xfrm>
            <a:off x="2174782" y="6202392"/>
            <a:ext cx="5349545" cy="989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75B616-3137-4F30-A12D-981D97007410}"/>
              </a:ext>
            </a:extLst>
          </p:cNvPr>
          <p:cNvSpPr/>
          <p:nvPr/>
        </p:nvSpPr>
        <p:spPr bwMode="auto">
          <a:xfrm>
            <a:off x="5386873" y="6379110"/>
            <a:ext cx="3505606" cy="85488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C5F6F3-1599-4970-A55F-27266F6236BC}"/>
              </a:ext>
            </a:extLst>
          </p:cNvPr>
          <p:cNvSpPr/>
          <p:nvPr/>
        </p:nvSpPr>
        <p:spPr bwMode="auto">
          <a:xfrm>
            <a:off x="2181708" y="5843427"/>
            <a:ext cx="6696742" cy="8548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A60B74-952C-4603-BCDE-D652CE146BAB}"/>
              </a:ext>
            </a:extLst>
          </p:cNvPr>
          <p:cNvSpPr/>
          <p:nvPr/>
        </p:nvSpPr>
        <p:spPr bwMode="auto">
          <a:xfrm>
            <a:off x="2195735" y="5456486"/>
            <a:ext cx="5004557" cy="7960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8E0A74-129D-4C14-9D8B-AEFE0B3DED3F}"/>
              </a:ext>
            </a:extLst>
          </p:cNvPr>
          <p:cNvSpPr/>
          <p:nvPr/>
        </p:nvSpPr>
        <p:spPr bwMode="auto">
          <a:xfrm>
            <a:off x="5386873" y="5600502"/>
            <a:ext cx="3505606" cy="79602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5416BC0-0540-43B2-AE19-D44C9842E4B3}"/>
              </a:ext>
            </a:extLst>
          </p:cNvPr>
          <p:cNvSpPr/>
          <p:nvPr/>
        </p:nvSpPr>
        <p:spPr bwMode="auto">
          <a:xfrm>
            <a:off x="2195737" y="5096446"/>
            <a:ext cx="3168352" cy="8548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2EB4207-DAAB-4D57-94E6-E90E356B7260}"/>
              </a:ext>
            </a:extLst>
          </p:cNvPr>
          <p:cNvSpPr/>
          <p:nvPr/>
        </p:nvSpPr>
        <p:spPr bwMode="auto">
          <a:xfrm>
            <a:off x="5364088" y="5240462"/>
            <a:ext cx="3528392" cy="72008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4EDF259-AAD7-4095-B6A7-377EA1C19CDE}"/>
              </a:ext>
            </a:extLst>
          </p:cNvPr>
          <p:cNvSpPr/>
          <p:nvPr/>
        </p:nvSpPr>
        <p:spPr bwMode="auto">
          <a:xfrm>
            <a:off x="2195737" y="4736406"/>
            <a:ext cx="3168352" cy="8548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9E09CC-6366-4299-B0CE-42D4D87C68A9}"/>
              </a:ext>
            </a:extLst>
          </p:cNvPr>
          <p:cNvSpPr/>
          <p:nvPr/>
        </p:nvSpPr>
        <p:spPr bwMode="auto">
          <a:xfrm>
            <a:off x="3851921" y="4880422"/>
            <a:ext cx="5040559" cy="85488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852374-0F2E-4997-8A78-6DB7A10B73BC}"/>
              </a:ext>
            </a:extLst>
          </p:cNvPr>
          <p:cNvSpPr/>
          <p:nvPr/>
        </p:nvSpPr>
        <p:spPr bwMode="auto">
          <a:xfrm>
            <a:off x="2195736" y="4361447"/>
            <a:ext cx="3168352" cy="100407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413CA98-4D82-4475-998B-3885CE163515}"/>
              </a:ext>
            </a:extLst>
          </p:cNvPr>
          <p:cNvSpPr/>
          <p:nvPr/>
        </p:nvSpPr>
        <p:spPr bwMode="auto">
          <a:xfrm>
            <a:off x="3851921" y="4520382"/>
            <a:ext cx="5040560" cy="85488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ABEE319-B6CD-47F4-BA69-0F1305108365}"/>
              </a:ext>
            </a:extLst>
          </p:cNvPr>
          <p:cNvSpPr/>
          <p:nvPr/>
        </p:nvSpPr>
        <p:spPr bwMode="auto">
          <a:xfrm>
            <a:off x="2195737" y="3980322"/>
            <a:ext cx="1656183" cy="8437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AD1CEFB-8B33-437B-BF0F-84CB1B3E3BFE}"/>
              </a:ext>
            </a:extLst>
          </p:cNvPr>
          <p:cNvSpPr/>
          <p:nvPr/>
        </p:nvSpPr>
        <p:spPr bwMode="auto">
          <a:xfrm>
            <a:off x="2195738" y="4147970"/>
            <a:ext cx="3168350" cy="9786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7A7B0E4-EFE6-4E02-A1C3-0D833F1D6BC5}"/>
              </a:ext>
            </a:extLst>
          </p:cNvPr>
          <p:cNvSpPr/>
          <p:nvPr/>
        </p:nvSpPr>
        <p:spPr bwMode="auto">
          <a:xfrm>
            <a:off x="2195737" y="3613540"/>
            <a:ext cx="3168352" cy="10127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D538CD-D2FE-42F9-A56F-6A04F8B7571F}"/>
              </a:ext>
            </a:extLst>
          </p:cNvPr>
          <p:cNvSpPr/>
          <p:nvPr/>
        </p:nvSpPr>
        <p:spPr bwMode="auto">
          <a:xfrm>
            <a:off x="5364088" y="3800301"/>
            <a:ext cx="3528394" cy="8548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6C920D-E5D6-45FA-8390-79602040B202}"/>
              </a:ext>
            </a:extLst>
          </p:cNvPr>
          <p:cNvSpPr/>
          <p:nvPr/>
        </p:nvSpPr>
        <p:spPr bwMode="auto">
          <a:xfrm>
            <a:off x="2204655" y="3260242"/>
            <a:ext cx="1647266" cy="9453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AF04447-4E8B-41DB-975F-AD0A5FFC73A5}"/>
              </a:ext>
            </a:extLst>
          </p:cNvPr>
          <p:cNvSpPr/>
          <p:nvPr/>
        </p:nvSpPr>
        <p:spPr bwMode="auto">
          <a:xfrm>
            <a:off x="3830966" y="3447002"/>
            <a:ext cx="3384378" cy="94532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283AA69-86E3-4555-A09E-563BD289D3BD}"/>
              </a:ext>
            </a:extLst>
          </p:cNvPr>
          <p:cNvSpPr/>
          <p:nvPr/>
        </p:nvSpPr>
        <p:spPr bwMode="auto">
          <a:xfrm>
            <a:off x="2181706" y="2870938"/>
            <a:ext cx="6696744" cy="10801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39C6DFA-B90E-4723-9B43-35D30853C5A2}"/>
              </a:ext>
            </a:extLst>
          </p:cNvPr>
          <p:cNvSpPr/>
          <p:nvPr/>
        </p:nvSpPr>
        <p:spPr bwMode="auto">
          <a:xfrm>
            <a:off x="2195737" y="2504158"/>
            <a:ext cx="3168352" cy="9453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C6BF017-93F0-40F4-ADA2-3901204AE55A}"/>
              </a:ext>
            </a:extLst>
          </p:cNvPr>
          <p:cNvSpPr/>
          <p:nvPr/>
        </p:nvSpPr>
        <p:spPr bwMode="auto">
          <a:xfrm>
            <a:off x="3815917" y="2647022"/>
            <a:ext cx="3384376" cy="108012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34B5EC5-06E0-44A1-8DA0-FB5BB129F1B9}"/>
              </a:ext>
            </a:extLst>
          </p:cNvPr>
          <p:cNvSpPr/>
          <p:nvPr/>
        </p:nvSpPr>
        <p:spPr bwMode="auto">
          <a:xfrm>
            <a:off x="2174783" y="2132942"/>
            <a:ext cx="6696745" cy="989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99450DC-282C-4DCA-B520-4F6B06B69EC4}"/>
              </a:ext>
            </a:extLst>
          </p:cNvPr>
          <p:cNvSpPr/>
          <p:nvPr/>
        </p:nvSpPr>
        <p:spPr bwMode="auto">
          <a:xfrm>
            <a:off x="2189811" y="1021254"/>
            <a:ext cx="4968553" cy="989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5275735-948B-471F-92D4-2B72A7A65802}"/>
              </a:ext>
            </a:extLst>
          </p:cNvPr>
          <p:cNvSpPr/>
          <p:nvPr/>
        </p:nvSpPr>
        <p:spPr bwMode="auto">
          <a:xfrm>
            <a:off x="5508105" y="1192229"/>
            <a:ext cx="3384376" cy="87793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D2860D1-7A2E-4721-B628-00FC4BD4E29B}"/>
              </a:ext>
            </a:extLst>
          </p:cNvPr>
          <p:cNvSpPr/>
          <p:nvPr/>
        </p:nvSpPr>
        <p:spPr bwMode="auto">
          <a:xfrm>
            <a:off x="395536" y="214855"/>
            <a:ext cx="711524" cy="69727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EE8687E-93D4-4E61-8749-86E8195F531C}"/>
              </a:ext>
            </a:extLst>
          </p:cNvPr>
          <p:cNvSpPr/>
          <p:nvPr/>
        </p:nvSpPr>
        <p:spPr bwMode="auto">
          <a:xfrm>
            <a:off x="400264" y="368331"/>
            <a:ext cx="711524" cy="69727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A2B83F8-9C78-4732-A870-CC8358E469DA}"/>
              </a:ext>
            </a:extLst>
          </p:cNvPr>
          <p:cNvSpPr txBox="1"/>
          <p:nvPr/>
        </p:nvSpPr>
        <p:spPr>
          <a:xfrm>
            <a:off x="1109392" y="116632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SID</a:t>
            </a:r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2FC3A9-67C2-4CF7-B8BA-3EB7A7258D3D}"/>
              </a:ext>
            </a:extLst>
          </p:cNvPr>
          <p:cNvSpPr txBox="1"/>
          <p:nvPr/>
        </p:nvSpPr>
        <p:spPr>
          <a:xfrm>
            <a:off x="1109392" y="307253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WID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A7723B7-72E9-4711-828C-D08A50A601EE}"/>
              </a:ext>
            </a:extLst>
          </p:cNvPr>
          <p:cNvSpPr/>
          <p:nvPr/>
        </p:nvSpPr>
        <p:spPr bwMode="auto">
          <a:xfrm>
            <a:off x="5405561" y="6038591"/>
            <a:ext cx="3505606" cy="79602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0800000" scaled="1"/>
            <a:tileRect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5833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FS_MMTELin5G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Yan Di</a:t>
            </a:r>
          </a:p>
          <a:p>
            <a:pPr>
              <a:defRPr/>
            </a:pPr>
            <a:r>
              <a:rPr lang="en-GB" dirty="0"/>
              <a:t>Current completion: 40%</a:t>
            </a:r>
          </a:p>
          <a:p>
            <a:pPr>
              <a:defRPr/>
            </a:pPr>
            <a:r>
              <a:rPr lang="en-GB" dirty="0"/>
              <a:t>Study carried out in TR: &lt;22.873&gt;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70% at: </a:t>
            </a:r>
            <a:r>
              <a:rPr lang="en-GB" dirty="0"/>
              <a:t>SA1#93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100% at: </a:t>
            </a:r>
            <a:r>
              <a:rPr lang="en-GB" dirty="0"/>
              <a:t>SA1#94</a:t>
            </a:r>
            <a:endParaRPr lang="en-GB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 to 22.173</a:t>
            </a:r>
            <a:endParaRPr lang="en-GB" dirty="0"/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until: SA1#94/SA1#95/SA1#96</a:t>
            </a:r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Jens Toobe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20%</a:t>
            </a:r>
          </a:p>
          <a:p>
            <a:pPr>
              <a:defRPr/>
            </a:pPr>
            <a:r>
              <a:rPr lang="en-GB" dirty="0"/>
              <a:t>Study carried out in TR: 22.881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</a:t>
            </a:r>
            <a:r>
              <a:rPr lang="en-GB" dirty="0"/>
              <a:t>SA1#94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sz="2000" b="0" dirty="0"/>
              <a:t>SA1#95</a:t>
            </a:r>
            <a:endParaRPr lang="en-GB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</a:t>
            </a:r>
          </a:p>
          <a:p>
            <a:pPr lvl="1">
              <a:defRPr/>
            </a:pPr>
            <a:r>
              <a:rPr lang="en-GB" sz="2000" dirty="0"/>
              <a:t>CR(s) to be finalised at </a:t>
            </a:r>
          </a:p>
          <a:p>
            <a:pPr lvl="2">
              <a:defRPr/>
            </a:pPr>
            <a:r>
              <a:rPr lang="en-GB" sz="1600" dirty="0"/>
              <a:t>CRs until: </a:t>
            </a:r>
            <a:r>
              <a:rPr lang="en-GB" dirty="0"/>
              <a:t>SA1#96</a:t>
            </a:r>
            <a:endParaRPr lang="en-GB" sz="16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61286-1FBE-47EB-97B5-7060868F0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FS_RAILSS Planning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D29A8C-0AB9-4B25-8E69-61B078AE9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7BCD1-E1AA-4850-97EF-79F7924905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76938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82426-FFC6-4D7F-94B1-3CF82D59D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FS_AMMT Planning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77E3A-E3B2-4982-9053-86E2C5432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F8F8D3-86EC-4B87-A73E-17E052A3F8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525622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5GET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</a:t>
            </a:r>
            <a:r>
              <a:rPr lang="en-GB" sz="2400" dirty="0"/>
              <a:t>Cyril Michel -&gt; Toon Norp</a:t>
            </a:r>
            <a:endParaRPr lang="en-GB" dirty="0"/>
          </a:p>
          <a:p>
            <a:pPr>
              <a:defRPr/>
            </a:pPr>
            <a:r>
              <a:rPr lang="en-GB" dirty="0"/>
              <a:t>Current completion: 40%</a:t>
            </a:r>
          </a:p>
          <a:p>
            <a:pPr>
              <a:defRPr/>
            </a:pPr>
            <a:r>
              <a:rPr lang="en-GB" dirty="0"/>
              <a:t>Study carried out in TR: 22.916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</a:t>
            </a:r>
            <a:r>
              <a:rPr lang="en-GB" dirty="0"/>
              <a:t>SA1#95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dirty="0"/>
              <a:t>SA1#96</a:t>
            </a:r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/>
              <a:t>22.916 is </a:t>
            </a:r>
            <a:r>
              <a:rPr lang="en-GB" sz="2000" dirty="0"/>
              <a:t>a guidelines TR and will not create any follow on normative work</a:t>
            </a:r>
            <a:endParaRPr lang="en-GB" sz="1600" dirty="0"/>
          </a:p>
          <a:p>
            <a:pPr lvl="2">
              <a:defRPr/>
            </a:pP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0068268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FS_EASNS 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SungDuck Chun</a:t>
            </a:r>
          </a:p>
          <a:p>
            <a:pPr>
              <a:defRPr/>
            </a:pPr>
            <a:r>
              <a:rPr lang="en-GB" dirty="0"/>
              <a:t>Current completion: 60</a:t>
            </a:r>
          </a:p>
          <a:p>
            <a:pPr>
              <a:defRPr/>
            </a:pPr>
            <a:r>
              <a:rPr lang="en-GB" dirty="0"/>
              <a:t>Study carried out in TR: 22.835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</a:t>
            </a:r>
            <a:r>
              <a:rPr lang="en-GB" dirty="0"/>
              <a:t>SA1#93</a:t>
            </a:r>
            <a:endParaRPr lang="en-GB" sz="2000" b="0" dirty="0"/>
          </a:p>
          <a:p>
            <a:pPr lvl="1">
              <a:defRPr/>
            </a:pPr>
            <a:r>
              <a:rPr lang="en-GB" sz="2000" dirty="0"/>
              <a:t>TR 100 % at: </a:t>
            </a:r>
            <a:r>
              <a:rPr lang="en-GB" dirty="0"/>
              <a:t>SA1#94</a:t>
            </a:r>
            <a:endParaRPr lang="en-GB" b="0" dirty="0"/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produce CR(s) to 22.261</a:t>
            </a:r>
          </a:p>
          <a:p>
            <a:pPr lvl="1">
              <a:defRPr/>
            </a:pPr>
            <a:r>
              <a:rPr lang="en-GB" sz="2000" dirty="0"/>
              <a:t>If CR(s), CR(s) to be finalised at </a:t>
            </a:r>
          </a:p>
          <a:p>
            <a:pPr lvl="2">
              <a:defRPr/>
            </a:pPr>
            <a:r>
              <a:rPr lang="en-GB" sz="1600" dirty="0"/>
              <a:t>CRs until</a:t>
            </a:r>
            <a:r>
              <a:rPr lang="en-GB" sz="1600"/>
              <a:t>: SA1#94/</a:t>
            </a:r>
            <a:r>
              <a:rPr lang="en-GB"/>
              <a:t>SA1#95</a:t>
            </a: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712968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Rapporteur: &lt;</a:t>
            </a:r>
            <a:r>
              <a:rPr lang="en-US" dirty="0"/>
              <a:t>Guillaume Gach</a:t>
            </a:r>
            <a:r>
              <a:rPr lang="en-GB" dirty="0"/>
              <a:t>&gt;</a:t>
            </a:r>
          </a:p>
          <a:p>
            <a:pPr>
              <a:defRPr/>
            </a:pPr>
            <a:r>
              <a:rPr lang="en-GB" dirty="0"/>
              <a:t>Current completion: &lt;30%&gt; (before SA1#93e)</a:t>
            </a:r>
          </a:p>
          <a:p>
            <a:pPr>
              <a:defRPr/>
            </a:pPr>
            <a:r>
              <a:rPr lang="en-GB" dirty="0"/>
              <a:t>Study carried out in TR: &lt;22.990&gt;</a:t>
            </a:r>
          </a:p>
          <a:p>
            <a:pPr>
              <a:defRPr/>
            </a:pPr>
            <a:r>
              <a:rPr lang="en-GB" sz="2400" dirty="0"/>
              <a:t>Next steps for TR:</a:t>
            </a:r>
          </a:p>
          <a:p>
            <a:pPr lvl="1">
              <a:defRPr/>
            </a:pPr>
            <a:r>
              <a:rPr lang="en-GB" sz="2000" dirty="0"/>
              <a:t>TR 80% at: SA1#95&gt;</a:t>
            </a:r>
          </a:p>
          <a:p>
            <a:pPr lvl="1">
              <a:defRPr/>
            </a:pPr>
            <a:r>
              <a:rPr lang="en-GB" sz="2000" dirty="0"/>
              <a:t>TR 100 % at: &lt;SA1#96&gt;</a:t>
            </a:r>
          </a:p>
          <a:p>
            <a:pPr>
              <a:defRPr/>
            </a:pPr>
            <a:r>
              <a:rPr lang="en-GB" sz="2400" dirty="0"/>
              <a:t>Next steps after TR:</a:t>
            </a:r>
          </a:p>
          <a:p>
            <a:pPr lvl="1">
              <a:defRPr/>
            </a:pPr>
            <a:r>
              <a:rPr lang="en-GB" sz="2000" dirty="0"/>
              <a:t>This TR will not produce CR(s) for Rel-18</a:t>
            </a:r>
            <a:endParaRPr lang="en-GB" sz="16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35</TotalTime>
  <Words>1143</Words>
  <Application>Microsoft Office PowerPoint</Application>
  <PresentationFormat>On-screen Show (4:3)</PresentationFormat>
  <Paragraphs>212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Bookman Old Style</vt:lpstr>
      <vt:lpstr>Times New Roman</vt:lpstr>
      <vt:lpstr>Blank Presentation</vt:lpstr>
      <vt:lpstr>SA1 Rel-18 Time plan</vt:lpstr>
      <vt:lpstr>PowerPoint Presentation</vt:lpstr>
      <vt:lpstr>FS_MMTELin5G Planning</vt:lpstr>
      <vt:lpstr>FS_SACI_MCS Planning</vt:lpstr>
      <vt:lpstr>FS_RAILSS Planning</vt:lpstr>
      <vt:lpstr>FS_AMMT Planning</vt:lpstr>
      <vt:lpstr>5GET Planning</vt:lpstr>
      <vt:lpstr>FS_EASNS Planning</vt:lpstr>
      <vt:lpstr>FS_OffNetRail Planning</vt:lpstr>
      <vt:lpstr>FS_5TRS Planning</vt:lpstr>
      <vt:lpstr>5GSEI Planning</vt:lpstr>
      <vt:lpstr>FS_Ranging Planning</vt:lpstr>
      <vt:lpstr>FS_Resident Planning</vt:lpstr>
      <vt:lpstr>FS_PIN Planning</vt:lpstr>
      <vt:lpstr>FS_PALS Planning</vt:lpstr>
      <vt:lpstr>FS_VMR Planning</vt:lpstr>
      <vt:lpstr>FS_eFRMCS Planning</vt:lpstr>
      <vt:lpstr>FS_TACMM Planning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347</cp:revision>
  <cp:lastPrinted>2000-01-14T10:02:55Z</cp:lastPrinted>
  <dcterms:created xsi:type="dcterms:W3CDTF">1999-11-22T09:19:47Z</dcterms:created>
  <dcterms:modified xsi:type="dcterms:W3CDTF">2021-02-22T16:14:44Z</dcterms:modified>
  <cp:category>Presentation</cp:category>
</cp:coreProperties>
</file>