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0" r:id="rId4"/>
    <p:sldId id="262" r:id="rId5"/>
    <p:sldId id="265" r:id="rId6"/>
    <p:sldId id="266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0" autoAdjust="0"/>
    <p:restoredTop sz="94095" autoAdjust="0"/>
  </p:normalViewPr>
  <p:slideViewPr>
    <p:cSldViewPr snapToGrid="0">
      <p:cViewPr varScale="1">
        <p:scale>
          <a:sx n="67" d="100"/>
          <a:sy n="67" d="100"/>
        </p:scale>
        <p:origin x="7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95C27-9ACA-4B78-9C65-E52AB6EE6CF2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D45F1-4F83-45B7-870D-F577C09B0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4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Draft-description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Votes: requirement:6; NO: 9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MMI (NO)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OPPO: UE implementation; OS, modems, no test case.</a:t>
            </a:r>
            <a:endParaRPr lang="en-US" dirty="0" smtClean="0"/>
          </a:p>
          <a:p>
            <a:r>
              <a:rPr lang="en-US" dirty="0" smtClean="0"/>
              <a:t>==</a:t>
            </a:r>
          </a:p>
          <a:p>
            <a:r>
              <a:rPr lang="en-US" dirty="0" smtClean="0"/>
              <a:t>Decision:</a:t>
            </a:r>
            <a:r>
              <a:rPr lang="en-US" baseline="0" dirty="0" smtClean="0"/>
              <a:t> </a:t>
            </a:r>
            <a:endParaRPr lang="en-US" dirty="0" smtClean="0"/>
          </a:p>
          <a:p>
            <a:r>
              <a:rPr lang="en-US" dirty="0" err="1" smtClean="0"/>
              <a:t>Convida</a:t>
            </a:r>
            <a:r>
              <a:rPr lang="en-US" dirty="0" smtClean="0"/>
              <a:t>-Cate:</a:t>
            </a:r>
            <a:r>
              <a:rPr lang="en-US" baseline="0" dirty="0" smtClean="0"/>
              <a:t> requirement is better</a:t>
            </a:r>
          </a:p>
          <a:p>
            <a:r>
              <a:rPr lang="en-US" baseline="0" dirty="0" smtClean="0"/>
              <a:t>Xiao mi:</a:t>
            </a:r>
          </a:p>
          <a:p>
            <a:r>
              <a:rPr lang="en-US" baseline="0" dirty="0" smtClean="0"/>
              <a:t>Jack</a:t>
            </a:r>
          </a:p>
          <a:p>
            <a:r>
              <a:rPr lang="en-US" baseline="0" dirty="0" err="1" smtClean="0"/>
              <a:t>EriK</a:t>
            </a:r>
            <a:r>
              <a:rPr lang="en-US" baseline="0" dirty="0" smtClean="0"/>
              <a:t>: if non-human device</a:t>
            </a:r>
          </a:p>
          <a:p>
            <a:r>
              <a:rPr lang="en-US" baseline="0" dirty="0" smtClean="0"/>
              <a:t>===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45F1-4F83-45B7-870D-F577C09B0D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7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45F1-4F83-45B7-870D-F577C09B0D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29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45F1-4F83-45B7-870D-F577C09B0D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29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2589</a:t>
            </a:r>
          </a:p>
          <a:p>
            <a:r>
              <a:rPr lang="en-US" dirty="0" smtClean="0"/>
              <a:t>==</a:t>
            </a:r>
          </a:p>
          <a:p>
            <a:r>
              <a:rPr lang="en-US" dirty="0" err="1" smtClean="0"/>
              <a:t>Completeion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45F1-4F83-45B7-870D-F577C09B0D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63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2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3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5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5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88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0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83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26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8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31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84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for MUSIM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S1-192589</a:t>
            </a:r>
          </a:p>
          <a:p>
            <a:r>
              <a:rPr lang="en-US" dirty="0" smtClean="0"/>
              <a:t>(wasS1-192588)</a:t>
            </a:r>
            <a:endParaRPr lang="en-US" dirty="0"/>
          </a:p>
          <a:p>
            <a:r>
              <a:rPr lang="en-US" dirty="0" smtClean="0"/>
              <a:t>Ellen Liao, Intel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7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484"/>
            <a:ext cx="10515600" cy="905838"/>
          </a:xfrm>
        </p:spPr>
        <p:txBody>
          <a:bodyPr/>
          <a:lstStyle/>
          <a:p>
            <a:r>
              <a:rPr lang="en-US" dirty="0" smtClean="0"/>
              <a:t>The User preference  of MUSIM UE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0497"/>
            <a:ext cx="10515600" cy="5652228"/>
          </a:xfrm>
        </p:spPr>
        <p:txBody>
          <a:bodyPr>
            <a:noAutofit/>
          </a:bodyPr>
          <a:lstStyle/>
          <a:p>
            <a:r>
              <a:rPr lang="en-GB" sz="2000" dirty="0" smtClean="0"/>
              <a:t>[CPR.8.1-2]: A MUSIM UE should </a:t>
            </a:r>
            <a:r>
              <a:rPr lang="en-GB" sz="2000" u="sng" dirty="0" smtClean="0">
                <a:solidFill>
                  <a:srgbClr val="FF0000"/>
                </a:solidFill>
              </a:rPr>
              <a:t>allow the user to configure the user’s preference </a:t>
            </a:r>
            <a:r>
              <a:rPr lang="en-GB" sz="2000" dirty="0" smtClean="0"/>
              <a:t>for the same or different services among multiple USIMs provided by the same or different MNOs.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r>
              <a:rPr lang="en-US" sz="2000" dirty="0" smtClean="0">
                <a:solidFill>
                  <a:srgbClr val="FF0000"/>
                </a:solidFill>
              </a:rPr>
              <a:t>Can we agree that user preferences are </a:t>
            </a:r>
            <a:r>
              <a:rPr lang="en-US" sz="2000" u="sng" dirty="0" smtClean="0">
                <a:solidFill>
                  <a:srgbClr val="FF0000"/>
                </a:solidFill>
              </a:rPr>
              <a:t>configured by the user? 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Decision: TBD</a:t>
            </a:r>
            <a:endParaRPr lang="en-US" sz="2000" u="sng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Can we agree that this requirement is needed?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Decision: </a:t>
            </a:r>
            <a:r>
              <a:rPr lang="en-US" sz="2000" dirty="0" smtClean="0">
                <a:solidFill>
                  <a:srgbClr val="FF0000"/>
                </a:solidFill>
              </a:rPr>
              <a:t>TBD</a:t>
            </a:r>
            <a:endParaRPr lang="en-US" sz="2000" u="sng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Need Description in TS22.101? </a:t>
            </a:r>
          </a:p>
          <a:p>
            <a:pPr lvl="1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Yes, but the text needs to be rephrased</a:t>
            </a:r>
            <a:endParaRPr lang="en-US" sz="1800" u="sng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Can we agree that the configured user preference is used by the MUSIM UE to handle the MT service? </a:t>
            </a:r>
          </a:p>
          <a:p>
            <a:pPr lvl="1"/>
            <a:r>
              <a:rPr lang="en-US" sz="2000" dirty="0"/>
              <a:t>Decision:</a:t>
            </a:r>
            <a:r>
              <a:rPr lang="en-US" sz="2000" dirty="0" smtClean="0"/>
              <a:t> YES. </a:t>
            </a:r>
            <a:r>
              <a:rPr lang="en-US" dirty="0" smtClean="0"/>
              <a:t>The can be </a:t>
            </a:r>
            <a:r>
              <a:rPr lang="en-US" dirty="0" smtClean="0"/>
              <a:t>the working assumption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23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0965"/>
            <a:ext cx="10515600" cy="803275"/>
          </a:xfrm>
        </p:spPr>
        <p:txBody>
          <a:bodyPr/>
          <a:lstStyle/>
          <a:p>
            <a:r>
              <a:rPr lang="en-US" dirty="0" smtClean="0"/>
              <a:t>Service requirement 8.2-1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540" y="782320"/>
            <a:ext cx="10176729" cy="5740400"/>
          </a:xfrm>
        </p:spPr>
        <p:txBody>
          <a:bodyPr>
            <a:noAutofit/>
          </a:bodyPr>
          <a:lstStyle/>
          <a:p>
            <a:r>
              <a:rPr lang="en-GB" sz="1800" dirty="0"/>
              <a:t>[CPR.8.2-1]: </a:t>
            </a:r>
          </a:p>
          <a:p>
            <a:r>
              <a:rPr lang="en-GB" sz="1800" dirty="0" smtClean="0"/>
              <a:t>The </a:t>
            </a:r>
            <a:r>
              <a:rPr lang="en-GB" sz="1800" dirty="0"/>
              <a:t>3GPP system shall be able to indicate to the UE as part of the paging procedure the type of traffic that triggered the paging. </a:t>
            </a:r>
          </a:p>
          <a:p>
            <a:r>
              <a:rPr lang="en-GB" sz="1800" dirty="0" smtClean="0"/>
              <a:t>This </a:t>
            </a:r>
            <a:r>
              <a:rPr lang="en-GB" sz="1800" dirty="0"/>
              <a:t>information may be used by a user or MUSIM UE to determine whether it needs to respond to a mobile terminated call on one registered USIM while the UE is engaged in active communication on another USIM. </a:t>
            </a:r>
          </a:p>
          <a:p>
            <a:r>
              <a:rPr lang="en-GB" sz="1800" dirty="0" smtClean="0"/>
              <a:t>The </a:t>
            </a:r>
            <a:r>
              <a:rPr lang="en-GB" sz="1800" dirty="0"/>
              <a:t>granularity of the paging information shall discriminate between the following service categories;</a:t>
            </a:r>
            <a:endParaRPr lang="en-US" sz="1800" dirty="0"/>
          </a:p>
          <a:p>
            <a:pPr marL="690563" indent="-457200"/>
            <a:r>
              <a:rPr lang="en-US" sz="1800" dirty="0" smtClean="0"/>
              <a:t>IMS </a:t>
            </a:r>
            <a:r>
              <a:rPr lang="en-US" sz="1800" dirty="0"/>
              <a:t>and non-IMS based Voice service.</a:t>
            </a:r>
          </a:p>
          <a:p>
            <a:pPr marL="690563" indent="-457200"/>
            <a:r>
              <a:rPr lang="en-US" sz="1800" dirty="0" smtClean="0"/>
              <a:t>IMS </a:t>
            </a:r>
            <a:r>
              <a:rPr lang="en-US" sz="1800" dirty="0"/>
              <a:t>and non-IMS based SMS or USSD</a:t>
            </a:r>
          </a:p>
          <a:p>
            <a:pPr marL="690563" indent="-457200"/>
            <a:r>
              <a:rPr lang="en-US" sz="1800" dirty="0" smtClean="0"/>
              <a:t>IMS </a:t>
            </a:r>
            <a:r>
              <a:rPr lang="en-US" sz="1800" dirty="0"/>
              <a:t>service other than voice or SMS</a:t>
            </a:r>
          </a:p>
          <a:p>
            <a:pPr marL="690563" indent="-457200"/>
            <a:r>
              <a:rPr lang="en-US" sz="1800" dirty="0" smtClean="0"/>
              <a:t>Other </a:t>
            </a:r>
            <a:r>
              <a:rPr lang="en-US" sz="1800" dirty="0"/>
              <a:t>service not listed above e.g. data services including video</a:t>
            </a:r>
            <a:r>
              <a:rPr lang="en-US" sz="1800" dirty="0" smtClean="0"/>
              <a:t>.</a:t>
            </a:r>
          </a:p>
          <a:p>
            <a:pPr marL="233363" indent="0">
              <a:buNone/>
            </a:pPr>
            <a:endParaRPr lang="en-US" sz="2400" dirty="0"/>
          </a:p>
          <a:p>
            <a:r>
              <a:rPr lang="en-US" dirty="0" smtClean="0">
                <a:solidFill>
                  <a:srgbClr val="FF0000"/>
                </a:solidFill>
              </a:rPr>
              <a:t>Rephrase the service requirement: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Assumption: </a:t>
            </a:r>
            <a:r>
              <a:rPr lang="en-US" dirty="0" smtClean="0">
                <a:solidFill>
                  <a:srgbClr val="FF0000"/>
                </a:solidFill>
              </a:rPr>
              <a:t>a MUSIM</a:t>
            </a:r>
            <a:r>
              <a:rPr lang="en-US" sz="2400" dirty="0" smtClean="0">
                <a:solidFill>
                  <a:srgbClr val="FF0000"/>
                </a:solidFill>
              </a:rPr>
              <a:t> UE, each </a:t>
            </a:r>
            <a:r>
              <a:rPr lang="en-US" dirty="0" smtClean="0">
                <a:solidFill>
                  <a:srgbClr val="FF0000"/>
                </a:solidFill>
              </a:rPr>
              <a:t>associated USIM </a:t>
            </a:r>
            <a:r>
              <a:rPr lang="en-US" dirty="0" smtClean="0">
                <a:solidFill>
                  <a:srgbClr val="FF0000"/>
                </a:solidFill>
              </a:rPr>
              <a:t>can be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in idle mode </a:t>
            </a:r>
            <a:r>
              <a:rPr lang="en-US" sz="2400" dirty="0" smtClean="0">
                <a:solidFill>
                  <a:srgbClr val="FF0000"/>
                </a:solidFill>
              </a:rPr>
              <a:t>or </a:t>
            </a:r>
            <a:r>
              <a:rPr lang="en-US" sz="2400" dirty="0" smtClean="0">
                <a:solidFill>
                  <a:srgbClr val="FF0000"/>
                </a:solidFill>
              </a:rPr>
              <a:t>connected </a:t>
            </a:r>
            <a:r>
              <a:rPr lang="en-US" sz="2400" dirty="0" smtClean="0">
                <a:solidFill>
                  <a:srgbClr val="FF0000"/>
                </a:solidFill>
              </a:rPr>
              <a:t>mode.</a:t>
            </a:r>
          </a:p>
        </p:txBody>
      </p:sp>
    </p:spTree>
    <p:extLst>
      <p:ext uri="{BB962C8B-B14F-4D97-AF65-F5344CB8AC3E}">
        <p14:creationId xmlns:p14="http://schemas.microsoft.com/office/powerpoint/2010/main" val="1762224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3205"/>
            <a:ext cx="10515600" cy="1016635"/>
          </a:xfrm>
        </p:spPr>
        <p:txBody>
          <a:bodyPr/>
          <a:lstStyle/>
          <a:p>
            <a:r>
              <a:rPr lang="en-US" dirty="0" smtClean="0"/>
              <a:t>Service requirement 8.2-1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3950"/>
            <a:ext cx="10515600" cy="5378450"/>
          </a:xfrm>
        </p:spPr>
        <p:txBody>
          <a:bodyPr>
            <a:normAutofit fontScale="77500" lnSpcReduction="20000"/>
          </a:bodyPr>
          <a:lstStyle/>
          <a:p>
            <a:pPr marL="457200" lvl="2" indent="-346075"/>
            <a:r>
              <a:rPr lang="en-US" sz="2800" dirty="0">
                <a:solidFill>
                  <a:srgbClr val="FF0000"/>
                </a:solidFill>
              </a:rPr>
              <a:t>What are the assistant info?</a:t>
            </a:r>
          </a:p>
          <a:p>
            <a:pPr marL="914400" lvl="3" indent="-346075"/>
            <a:r>
              <a:rPr lang="en-US" sz="2800" dirty="0" smtClean="0"/>
              <a:t>Associated USIM is in Idle mode:  </a:t>
            </a:r>
            <a:endParaRPr lang="en-US" sz="2800" dirty="0" smtClean="0">
              <a:solidFill>
                <a:srgbClr val="00B050"/>
              </a:solidFill>
            </a:endParaRPr>
          </a:p>
          <a:p>
            <a:pPr marL="1371600" lvl="4" indent="-346075"/>
            <a:r>
              <a:rPr lang="en-US" sz="2800" dirty="0" smtClean="0"/>
              <a:t>paging with information of service categories to the idle mode UE</a:t>
            </a:r>
          </a:p>
          <a:p>
            <a:pPr marL="1371600" lvl="4" indent="-346075"/>
            <a:r>
              <a:rPr lang="en-US" sz="2800" dirty="0" smtClean="0"/>
              <a:t>Service </a:t>
            </a:r>
            <a:r>
              <a:rPr lang="en-US" sz="2800" dirty="0"/>
              <a:t>categories:</a:t>
            </a:r>
          </a:p>
          <a:p>
            <a:pPr marL="1371600" lvl="4" indent="-346075"/>
            <a:r>
              <a:rPr lang="en-US" sz="2800" dirty="0"/>
              <a:t>Assumption:</a:t>
            </a:r>
          </a:p>
          <a:p>
            <a:pPr marL="1828800" lvl="5" indent="-346075"/>
            <a:r>
              <a:rPr lang="en-US" sz="2800" dirty="0"/>
              <a:t>Traffic type of the MT service can be identified by the network</a:t>
            </a:r>
          </a:p>
          <a:p>
            <a:pPr marL="1828800" lvl="5" indent="-346075"/>
            <a:r>
              <a:rPr lang="en-US" sz="2800" dirty="0"/>
              <a:t>information is generic service categories</a:t>
            </a:r>
          </a:p>
          <a:p>
            <a:pPr marL="914400" lvl="3" indent="-346075"/>
            <a:endParaRPr lang="en-US" sz="2800" dirty="0">
              <a:solidFill>
                <a:srgbClr val="FF0000"/>
              </a:solidFill>
            </a:endParaRPr>
          </a:p>
          <a:p>
            <a:pPr marL="914400" lvl="3" indent="-346075"/>
            <a:r>
              <a:rPr lang="en-US" sz="2800" dirty="0"/>
              <a:t>Associated USIM is in Connected </a:t>
            </a:r>
            <a:r>
              <a:rPr lang="en-US" sz="2800" dirty="0"/>
              <a:t>mode: </a:t>
            </a:r>
            <a:endParaRPr lang="en-US" sz="2800" dirty="0" smtClean="0"/>
          </a:p>
          <a:p>
            <a:pPr marL="1371600" lvl="4" indent="-346075"/>
            <a:r>
              <a:rPr lang="en-US" sz="2800" dirty="0" smtClean="0"/>
              <a:t>Caller </a:t>
            </a:r>
            <a:r>
              <a:rPr lang="en-US" sz="2800" dirty="0"/>
              <a:t>party ID (only for voice/multimedia </a:t>
            </a:r>
            <a:r>
              <a:rPr lang="en-US" sz="2800" dirty="0" smtClean="0"/>
              <a:t>telephony service)</a:t>
            </a:r>
          </a:p>
          <a:p>
            <a:pPr marL="457200" lvl="2" indent="-346075"/>
            <a:endParaRPr lang="en-US" sz="2800" dirty="0" smtClean="0">
              <a:solidFill>
                <a:srgbClr val="FF0000"/>
              </a:solidFill>
            </a:endParaRPr>
          </a:p>
          <a:p>
            <a:pPr marL="457200" lvl="2" indent="-346075"/>
            <a:r>
              <a:rPr lang="en-US" sz="3000" dirty="0">
                <a:solidFill>
                  <a:srgbClr val="FF0000"/>
                </a:solidFill>
              </a:rPr>
              <a:t>Can </a:t>
            </a:r>
            <a:r>
              <a:rPr lang="en-US" sz="3000" dirty="0">
                <a:solidFill>
                  <a:srgbClr val="FF0000"/>
                </a:solidFill>
              </a:rPr>
              <a:t>we agree that these assistant information </a:t>
            </a:r>
            <a:r>
              <a:rPr lang="en-US" sz="3000" dirty="0">
                <a:solidFill>
                  <a:srgbClr val="FF0000"/>
                </a:solidFill>
              </a:rPr>
              <a:t>are </a:t>
            </a:r>
            <a:r>
              <a:rPr lang="en-US" sz="3000" dirty="0">
                <a:solidFill>
                  <a:srgbClr val="FF0000"/>
                </a:solidFill>
              </a:rPr>
              <a:t>helpful to the MUSIM UE for handling the MT services: </a:t>
            </a:r>
            <a:r>
              <a:rPr lang="en-US" sz="3000" dirty="0">
                <a:solidFill>
                  <a:srgbClr val="FF0000"/>
                </a:solidFill>
              </a:rPr>
              <a:t>[TBD] </a:t>
            </a:r>
          </a:p>
          <a:p>
            <a:pPr marL="457200" lvl="2" indent="-346075"/>
            <a:r>
              <a:rPr lang="en-GB" sz="3000" dirty="0" smtClean="0">
                <a:solidFill>
                  <a:srgbClr val="FF0000"/>
                </a:solidFill>
              </a:rPr>
              <a:t>Can </a:t>
            </a:r>
            <a:r>
              <a:rPr lang="en-GB" sz="3000" dirty="0" smtClean="0">
                <a:solidFill>
                  <a:srgbClr val="FF0000"/>
                </a:solidFill>
              </a:rPr>
              <a:t>we live with the following sentence? </a:t>
            </a:r>
            <a:r>
              <a:rPr lang="en-GB" sz="3000" dirty="0" smtClean="0">
                <a:solidFill>
                  <a:srgbClr val="FF0000"/>
                </a:solidFill>
              </a:rPr>
              <a:t>[</a:t>
            </a:r>
            <a:r>
              <a:rPr lang="en-US" sz="3200" dirty="0" smtClean="0">
                <a:solidFill>
                  <a:srgbClr val="FF0000"/>
                </a:solidFill>
              </a:rPr>
              <a:t>TBD]</a:t>
            </a:r>
            <a:endParaRPr lang="en-GB" sz="3000" dirty="0" smtClean="0">
              <a:solidFill>
                <a:srgbClr val="FF0000"/>
              </a:solidFill>
            </a:endParaRPr>
          </a:p>
          <a:p>
            <a:pPr marL="111125" lvl="2" indent="0">
              <a:buNone/>
            </a:pPr>
            <a:r>
              <a:rPr lang="en-GB" sz="2800" dirty="0" smtClean="0"/>
              <a:t>This </a:t>
            </a:r>
            <a:r>
              <a:rPr lang="en-GB" sz="2800" dirty="0"/>
              <a:t>information may be used by a user or MUSIM UE to determine </a:t>
            </a:r>
            <a:r>
              <a:rPr lang="en-GB" sz="2800" dirty="0" smtClean="0"/>
              <a:t>whether </a:t>
            </a:r>
            <a:r>
              <a:rPr lang="en-GB" sz="2800" dirty="0"/>
              <a:t>it needs </a:t>
            </a:r>
            <a:r>
              <a:rPr lang="en-GB" sz="2800" dirty="0" smtClean="0"/>
              <a:t>to respond </a:t>
            </a:r>
            <a:r>
              <a:rPr lang="en-GB" sz="2800" dirty="0"/>
              <a:t>to a </a:t>
            </a:r>
            <a:r>
              <a:rPr lang="en-GB" sz="2800" dirty="0" smtClean="0"/>
              <a:t>mobile </a:t>
            </a:r>
            <a:r>
              <a:rPr lang="en-GB" sz="2800" dirty="0"/>
              <a:t>terminated </a:t>
            </a:r>
            <a:r>
              <a:rPr lang="en-GB" sz="2800" dirty="0" smtClean="0"/>
              <a:t>service </a:t>
            </a:r>
            <a:r>
              <a:rPr lang="en-GB" sz="2800" dirty="0" smtClean="0">
                <a:solidFill>
                  <a:srgbClr val="FF0000"/>
                </a:solidFill>
              </a:rPr>
              <a:t>on one registered USIM [in idle mode or connected mode] </a:t>
            </a:r>
            <a:r>
              <a:rPr lang="en-GB" sz="2800" dirty="0" smtClean="0"/>
              <a:t>while </a:t>
            </a:r>
            <a:r>
              <a:rPr lang="en-GB" sz="2800" dirty="0"/>
              <a:t>the UE is engaged in </a:t>
            </a:r>
            <a:r>
              <a:rPr lang="en-GB" sz="2800" dirty="0" smtClean="0"/>
              <a:t>active </a:t>
            </a:r>
            <a:r>
              <a:rPr lang="en-GB" sz="2800" dirty="0"/>
              <a:t>communication </a:t>
            </a:r>
            <a:r>
              <a:rPr lang="en-GB" sz="2800" dirty="0" smtClean="0"/>
              <a:t>on another </a:t>
            </a:r>
            <a:r>
              <a:rPr lang="en-GB" sz="2800" dirty="0"/>
              <a:t>USIM. 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111125" lvl="2" indent="0">
              <a:buNone/>
            </a:pPr>
            <a:endParaRPr lang="en-US" sz="2600" dirty="0" smtClean="0">
              <a:solidFill>
                <a:srgbClr val="FF0000"/>
              </a:solidFill>
            </a:endParaRPr>
          </a:p>
          <a:p>
            <a:pPr marL="233363" indent="0">
              <a:buNone/>
            </a:pPr>
            <a:endParaRPr lang="en-US" sz="1800" dirty="0" smtClean="0"/>
          </a:p>
          <a:p>
            <a:pPr marL="690563" indent="-457200"/>
            <a:endParaRPr lang="en-US" sz="1800" dirty="0" smtClean="0"/>
          </a:p>
          <a:p>
            <a:pPr marL="233363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1493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 dirty="0" smtClean="0"/>
              <a:t>Service requirement 8.2-1</a:t>
            </a:r>
            <a:br>
              <a:rPr lang="en-US" sz="3600" dirty="0" smtClean="0"/>
            </a:br>
            <a:r>
              <a:rPr lang="en-GB" sz="3600" i="1" dirty="0" smtClean="0">
                <a:solidFill>
                  <a:schemeClr val="tx1"/>
                </a:solidFill>
              </a:rPr>
              <a:t>about </a:t>
            </a:r>
            <a:r>
              <a:rPr lang="en-GB" sz="3600" i="1" dirty="0" smtClean="0">
                <a:solidFill>
                  <a:schemeClr val="tx1"/>
                </a:solidFill>
              </a:rPr>
              <a:t>SR-1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90563" indent="-457200"/>
            <a:r>
              <a:rPr lang="en-GB" sz="2400" i="1" dirty="0">
                <a:solidFill>
                  <a:srgbClr val="FF0000"/>
                </a:solidFill>
              </a:rPr>
              <a:t>The 3GPP system shall be able to indicate to the UE upon presentation of an MT service </a:t>
            </a:r>
            <a:r>
              <a:rPr lang="en-GB" sz="2400" i="1" dirty="0" smtClean="0">
                <a:solidFill>
                  <a:srgbClr val="FF0000"/>
                </a:solidFill>
              </a:rPr>
              <a:t>with </a:t>
            </a:r>
            <a:r>
              <a:rPr lang="en-GB" sz="2400" i="1" dirty="0" smtClean="0">
                <a:solidFill>
                  <a:srgbClr val="FF0000"/>
                </a:solidFill>
              </a:rPr>
              <a:t>information</a:t>
            </a:r>
            <a:r>
              <a:rPr lang="en-GB" sz="2400" i="1" dirty="0">
                <a:solidFill>
                  <a:srgbClr val="FF0000"/>
                </a:solidFill>
              </a:rPr>
              <a:t> </a:t>
            </a:r>
            <a:r>
              <a:rPr lang="en-GB" sz="2400" i="1" dirty="0" smtClean="0">
                <a:solidFill>
                  <a:srgbClr val="FF0000"/>
                </a:solidFill>
              </a:rPr>
              <a:t>about</a:t>
            </a:r>
            <a:r>
              <a:rPr lang="en-GB" sz="2400" i="1" dirty="0" smtClean="0">
                <a:solidFill>
                  <a:srgbClr val="FF0000"/>
                </a:solidFill>
              </a:rPr>
              <a:t> </a:t>
            </a:r>
            <a:r>
              <a:rPr lang="en-GB" sz="2400" i="1" dirty="0" smtClean="0">
                <a:solidFill>
                  <a:srgbClr val="FF0000"/>
                </a:solidFill>
              </a:rPr>
              <a:t>the </a:t>
            </a:r>
            <a:r>
              <a:rPr lang="en-GB" sz="2400" i="1" dirty="0">
                <a:solidFill>
                  <a:srgbClr val="FF0000"/>
                </a:solidFill>
              </a:rPr>
              <a:t>type of </a:t>
            </a:r>
            <a:r>
              <a:rPr lang="en-GB" sz="2400" i="1" dirty="0" smtClean="0">
                <a:solidFill>
                  <a:srgbClr val="FF0000"/>
                </a:solidFill>
              </a:rPr>
              <a:t>traffic </a:t>
            </a:r>
            <a:r>
              <a:rPr lang="en-GB" sz="2400" i="1" dirty="0">
                <a:solidFill>
                  <a:srgbClr val="FF0000"/>
                </a:solidFill>
              </a:rPr>
              <a:t>corresponding to that MT </a:t>
            </a:r>
            <a:r>
              <a:rPr lang="en-GB" sz="2400" i="1" dirty="0" smtClean="0">
                <a:solidFill>
                  <a:srgbClr val="FF0000"/>
                </a:solidFill>
              </a:rPr>
              <a:t>services </a:t>
            </a:r>
            <a:r>
              <a:rPr lang="en-GB" sz="2400" i="1" dirty="0" smtClean="0">
                <a:solidFill>
                  <a:srgbClr val="FF0000"/>
                </a:solidFill>
              </a:rPr>
              <a:t>well as </a:t>
            </a:r>
            <a:r>
              <a:rPr lang="en-GB" sz="2400" i="1" dirty="0" smtClean="0">
                <a:solidFill>
                  <a:srgbClr val="FF0000"/>
                </a:solidFill>
              </a:rPr>
              <a:t>call party id </a:t>
            </a:r>
            <a:r>
              <a:rPr lang="en-GB" sz="2400" i="1" dirty="0" smtClean="0">
                <a:solidFill>
                  <a:srgbClr val="FF0000"/>
                </a:solidFill>
              </a:rPr>
              <a:t>(for voice/multimedia </a:t>
            </a:r>
            <a:r>
              <a:rPr lang="en-GB" sz="2400" i="1" dirty="0" smtClean="0">
                <a:solidFill>
                  <a:srgbClr val="FF0000"/>
                </a:solidFill>
              </a:rPr>
              <a:t>telephony </a:t>
            </a:r>
            <a:r>
              <a:rPr lang="en-GB" sz="2400" i="1" dirty="0" smtClean="0">
                <a:solidFill>
                  <a:srgbClr val="FF0000"/>
                </a:solidFill>
              </a:rPr>
              <a:t>services only). </a:t>
            </a:r>
            <a:r>
              <a:rPr lang="en-GB" sz="2400" dirty="0"/>
              <a:t>This information may be used by a user or MUSIM UE to determine whether it needs to respond to a mobile terminated service on one registered USIM [in idle mode or connected mode] </a:t>
            </a:r>
            <a:r>
              <a:rPr lang="en-GB" sz="2400" dirty="0" smtClean="0"/>
              <a:t>while </a:t>
            </a:r>
            <a:r>
              <a:rPr lang="en-GB" sz="2400" dirty="0"/>
              <a:t>the UE is engaged in active communication on another USIM. </a:t>
            </a:r>
            <a:endParaRPr lang="en-GB" sz="2400" i="1" dirty="0" smtClean="0"/>
          </a:p>
          <a:p>
            <a:pPr marL="1147763" lvl="1" indent="-457200"/>
            <a:r>
              <a:rPr lang="en-US" dirty="0" smtClean="0">
                <a:solidFill>
                  <a:srgbClr val="FF0000"/>
                </a:solidFill>
              </a:rPr>
              <a:t>Decision: TBD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147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875" y="708026"/>
            <a:ext cx="10515600" cy="996950"/>
          </a:xfrm>
        </p:spPr>
        <p:txBody>
          <a:bodyPr>
            <a:normAutofit fontScale="90000"/>
          </a:bodyPr>
          <a:lstStyle/>
          <a:p>
            <a:r>
              <a:rPr lang="en-US" dirty="0"/>
              <a:t>Service requirement </a:t>
            </a:r>
            <a:r>
              <a:rPr lang="en-US" dirty="0" smtClean="0"/>
              <a:t>8.2-1</a:t>
            </a:r>
            <a:br>
              <a:rPr lang="en-US" dirty="0" smtClean="0"/>
            </a:br>
            <a:r>
              <a:rPr lang="en-US" dirty="0" smtClean="0"/>
              <a:t>about Assistant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62150"/>
            <a:ext cx="10515600" cy="4214813"/>
          </a:xfrm>
        </p:spPr>
        <p:txBody>
          <a:bodyPr>
            <a:normAutofit fontScale="92500" lnSpcReduction="20000"/>
          </a:bodyPr>
          <a:lstStyle/>
          <a:p>
            <a:pPr marL="233363" indent="0">
              <a:buNone/>
            </a:pPr>
            <a:r>
              <a:rPr lang="en-US" sz="3200" dirty="0" smtClean="0"/>
              <a:t>For </a:t>
            </a:r>
            <a:r>
              <a:rPr lang="en-US" sz="3200" dirty="0"/>
              <a:t>associated USIM in Idle </a:t>
            </a:r>
            <a:r>
              <a:rPr lang="en-US" sz="3200" dirty="0" smtClean="0"/>
              <a:t>mode:</a:t>
            </a:r>
          </a:p>
          <a:p>
            <a:pPr marL="233363" indent="0">
              <a:buNone/>
            </a:pPr>
            <a:r>
              <a:rPr lang="en-US" sz="3200" dirty="0" smtClean="0"/>
              <a:t>Service </a:t>
            </a:r>
            <a:r>
              <a:rPr lang="en-US" sz="3200" dirty="0"/>
              <a:t>Categories </a:t>
            </a:r>
            <a:r>
              <a:rPr lang="en-US" sz="3200" dirty="0" smtClean="0"/>
              <a:t>Granularities of the paging information:</a:t>
            </a:r>
          </a:p>
          <a:p>
            <a:pPr marL="690563" indent="-457200"/>
            <a:r>
              <a:rPr lang="en-US" sz="2400" dirty="0"/>
              <a:t>IMS and non-IMS based Voice/SMS or USSD</a:t>
            </a:r>
          </a:p>
          <a:p>
            <a:pPr marL="690563" indent="-457200"/>
            <a:r>
              <a:rPr lang="en-US" sz="2400" dirty="0" smtClean="0"/>
              <a:t>IMS </a:t>
            </a:r>
            <a:r>
              <a:rPr lang="en-US" sz="2400" dirty="0" smtClean="0"/>
              <a:t>service other than voice or </a:t>
            </a:r>
            <a:r>
              <a:rPr lang="en-US" sz="2400" dirty="0" smtClean="0"/>
              <a:t>SMS</a:t>
            </a:r>
            <a:endParaRPr lang="en-US" sz="2000" dirty="0" smtClean="0"/>
          </a:p>
          <a:p>
            <a:pPr marL="690563" indent="-457200"/>
            <a:r>
              <a:rPr lang="en-US" sz="2400" dirty="0" smtClean="0"/>
              <a:t>Priority Service with </a:t>
            </a:r>
            <a:r>
              <a:rPr lang="en-US" sz="2400" dirty="0" smtClean="0"/>
              <a:t>User/Operator’s perspective</a:t>
            </a:r>
            <a:endParaRPr lang="en-US" dirty="0" smtClean="0"/>
          </a:p>
          <a:p>
            <a:pPr marL="233363" indent="0">
              <a:buNone/>
            </a:pPr>
            <a:r>
              <a:rPr lang="en-US" dirty="0">
                <a:solidFill>
                  <a:srgbClr val="FF0000"/>
                </a:solidFill>
              </a:rPr>
              <a:t>Editor’s Note or </a:t>
            </a:r>
            <a:r>
              <a:rPr lang="en-US" dirty="0" smtClean="0">
                <a:solidFill>
                  <a:srgbClr val="FF0000"/>
                </a:solidFill>
              </a:rPr>
              <a:t>TBD</a:t>
            </a:r>
          </a:p>
          <a:p>
            <a:pPr marL="233363" indent="0">
              <a:buNone/>
            </a:pPr>
            <a:endParaRPr lang="en-US" dirty="0"/>
          </a:p>
          <a:p>
            <a:pPr marL="233363" indent="0">
              <a:buNone/>
            </a:pPr>
            <a:r>
              <a:rPr lang="en-US" sz="3200" dirty="0"/>
              <a:t>For </a:t>
            </a:r>
            <a:r>
              <a:rPr lang="en-US" sz="3200" dirty="0"/>
              <a:t>associated USIM in Connected </a:t>
            </a:r>
            <a:r>
              <a:rPr lang="en-US" sz="3200" dirty="0"/>
              <a:t>mode:</a:t>
            </a:r>
          </a:p>
          <a:p>
            <a:pPr marL="233363" indent="0">
              <a:buNone/>
            </a:pPr>
            <a:r>
              <a:rPr lang="en-US" sz="3200" dirty="0"/>
              <a:t>Caller party ID (only for voice/multimedia telephony call</a:t>
            </a:r>
            <a:r>
              <a:rPr lang="en-US" sz="3200" dirty="0"/>
              <a:t>)</a:t>
            </a:r>
          </a:p>
          <a:p>
            <a:pPr marL="690563" indent="-457200"/>
            <a:r>
              <a:rPr lang="en-US" dirty="0" smtClean="0">
                <a:solidFill>
                  <a:srgbClr val="FF0000"/>
                </a:solidFill>
              </a:rPr>
              <a:t>Editor’s </a:t>
            </a:r>
            <a:r>
              <a:rPr lang="en-US" dirty="0" smtClean="0">
                <a:solidFill>
                  <a:srgbClr val="FF0000"/>
                </a:solidFill>
              </a:rPr>
              <a:t>Note or TBD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403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50"/>
            <a:ext cx="10515600" cy="47482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Suspend/Resume</a:t>
            </a:r>
          </a:p>
          <a:p>
            <a:pPr marL="0" indent="0">
              <a:buNone/>
            </a:pPr>
            <a:r>
              <a:rPr lang="en-US" sz="3000" dirty="0" smtClean="0"/>
              <a:t>[Decision</a:t>
            </a:r>
            <a:r>
              <a:rPr lang="en-US" sz="3000" dirty="0"/>
              <a:t>: </a:t>
            </a:r>
            <a:r>
              <a:rPr lang="en-US" sz="3000" dirty="0" smtClean="0"/>
              <a:t>TBD]</a:t>
            </a:r>
            <a:endParaRPr lang="en-US" sz="2600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[</a:t>
            </a:r>
            <a:r>
              <a:rPr lang="en-GB" dirty="0"/>
              <a:t>CPR.8.2-2]: The 3GPP system shall be able to suspend an active communication, e.g. when the UE needs to perform activity associated with another USIM</a:t>
            </a:r>
            <a:r>
              <a:rPr lang="en-GB" dirty="0" smtClean="0"/>
              <a:t>.</a:t>
            </a:r>
            <a:endParaRPr lang="en-US" dirty="0"/>
          </a:p>
          <a:p>
            <a:pPr lvl="1"/>
            <a:r>
              <a:rPr lang="en-GB" dirty="0" smtClean="0"/>
              <a:t>[</a:t>
            </a:r>
            <a:r>
              <a:rPr lang="en-GB" dirty="0"/>
              <a:t>CPR.8.2-3]: The 3GPP system shall be able to resume a suspended communication, e.g. when the UE has completed activity associated with another USIM</a:t>
            </a:r>
            <a:r>
              <a:rPr lang="en-GB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500" dirty="0">
                <a:solidFill>
                  <a:srgbClr val="FF0000"/>
                </a:solidFill>
              </a:rPr>
              <a:t>Paging collision issues</a:t>
            </a:r>
          </a:p>
          <a:p>
            <a:pPr marL="0" indent="0">
              <a:buNone/>
            </a:pPr>
            <a:r>
              <a:rPr lang="en-US" sz="3000" dirty="0"/>
              <a:t>[Decision: TBD</a:t>
            </a:r>
            <a:r>
              <a:rPr lang="en-US" sz="3000" dirty="0" smtClean="0"/>
              <a:t>]</a:t>
            </a:r>
          </a:p>
          <a:p>
            <a:pPr lvl="1"/>
            <a:r>
              <a:rPr lang="en-GB" dirty="0"/>
              <a:t>[CPR.8.2-4]: The 3GPP system shall be able to minimize paging collision for paging related to multiple USIMs in the UE. 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848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712</Words>
  <Application>Microsoft Office PowerPoint</Application>
  <PresentationFormat>Widescreen</PresentationFormat>
  <Paragraphs>87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Way Forward for MUSIM </vt:lpstr>
      <vt:lpstr>The User preference  of MUSIM UE  </vt:lpstr>
      <vt:lpstr>Service requirement 8.2-1</vt:lpstr>
      <vt:lpstr>Service requirement 8.2-1</vt:lpstr>
      <vt:lpstr>Service requirement 8.2-1 about SR-1</vt:lpstr>
      <vt:lpstr>Service requirement 8.2-1 about Assistant information</vt:lpstr>
      <vt:lpstr>Other SRs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MUSIM</dc:title>
  <dc:creator>intel user v7</dc:creator>
  <cp:keywords>CTPClassification=CTP_NT</cp:keywords>
  <cp:lastModifiedBy>intel user v9</cp:lastModifiedBy>
  <cp:revision>128</cp:revision>
  <dcterms:created xsi:type="dcterms:W3CDTF">2019-08-21T15:40:02Z</dcterms:created>
  <dcterms:modified xsi:type="dcterms:W3CDTF">2019-08-22T15:16:08Z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ec35c904-fdea-4a2e-b068-ca4e9c530351</vt:lpwstr>
  </property>
  <property fmtid="{D5CDD505-2E9C-101B-9397-08002B2CF9AE}" pid="3" name="CTP_TimeStamp">
    <vt:lpwstr>2019-08-22 15:16:01Z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