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86401" autoAdjust="0"/>
  </p:normalViewPr>
  <p:slideViewPr>
    <p:cSldViewPr>
      <p:cViewPr varScale="1">
        <p:scale>
          <a:sx n="74" d="100"/>
          <a:sy n="74" d="100"/>
        </p:scale>
        <p:origin x="-1230" y="-90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:p14="http://schemas.microsoft.com/office/powerpoint/2010/main" val="33712642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924971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03620717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timing>
    <p:tnLst>
      <p:par>
        <p:cTn id="1" dur="indefinite" restart="never" nodeType="tmRoot"/>
      </p:par>
    </p:tnLst>
  </p:timing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SMARTER Status Update</a:t>
            </a:r>
            <a:br>
              <a:rPr lang="en-US" dirty="0" smtClean="0"/>
            </a:br>
            <a:r>
              <a:rPr lang="en-GB" dirty="0" smtClean="0"/>
              <a:t>New </a:t>
            </a:r>
            <a:r>
              <a:rPr lang="en-GB" dirty="0"/>
              <a:t>Services and Markets Technology </a:t>
            </a:r>
            <a:r>
              <a:rPr lang="en-GB" dirty="0" smtClean="0"/>
              <a:t>Enablers</a:t>
            </a:r>
            <a:endParaRPr lang="en-US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Adrian Neal</a:t>
            </a:r>
          </a:p>
          <a:p>
            <a:r>
              <a:rPr lang="en-US" dirty="0" smtClean="0"/>
              <a:t>Vodafone</a:t>
            </a:r>
          </a:p>
          <a:p>
            <a:r>
              <a:rPr lang="en-US" dirty="0" smtClean="0"/>
              <a:t>SMARTER Rapporteur</a:t>
            </a:r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860675" cy="836712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S1-153206</a:t>
            </a:r>
            <a:endParaRPr lang="en-GB" b="1" dirty="0" smtClean="0"/>
          </a:p>
          <a:p>
            <a:pPr eaLnBrk="0" hangingPunct="0"/>
            <a:r>
              <a:rPr lang="en-GB" sz="1800" b="1" i="1" dirty="0" smtClean="0">
                <a:solidFill>
                  <a:srgbClr val="0070C0"/>
                </a:solidFill>
                <a:ea typeface="MS Mincho" pitchFamily="49" charset="-128"/>
              </a:rPr>
              <a:t>(revision of S1-15xxxx)</a:t>
            </a:r>
            <a:endParaRPr lang="en-GB" b="1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0" y="6291263"/>
            <a:ext cx="3086487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</a:t>
            </a:r>
            <a:r>
              <a:rPr lang="en-GB" sz="1200" b="1" dirty="0" smtClean="0"/>
              <a:t>#71bis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Vancouver, Canada, 19-21 October 2015</a:t>
            </a:r>
            <a:endParaRPr lang="en-GB" sz="1200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n</a:t>
            </a:r>
          </a:p>
          <a:p>
            <a:endParaRPr lang="en-GB" dirty="0" smtClean="0"/>
          </a:p>
          <a:p>
            <a:r>
              <a:rPr lang="en-GB" dirty="0" smtClean="0"/>
              <a:t>This WI has been approved at SP#67</a:t>
            </a:r>
          </a:p>
          <a:p>
            <a:pPr marL="457200" lvl="1" indent="0"/>
            <a:r>
              <a:rPr lang="en-GB" dirty="0" smtClean="0"/>
              <a:t>Approved SID is in </a:t>
            </a:r>
            <a:r>
              <a:rPr lang="en-GB" dirty="0" err="1" smtClean="0"/>
              <a:t>TDoc</a:t>
            </a:r>
            <a:r>
              <a:rPr lang="en-GB" dirty="0" smtClean="0"/>
              <a:t> SP-150142 </a:t>
            </a:r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4294967295"/>
          </p:nvPr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b="1" dirty="0" smtClean="0"/>
              <a:t>S1-153206</a:t>
            </a:r>
            <a:endParaRPr lang="en-GB" b="1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467544" y="1052736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sz="2000" dirty="0" smtClean="0"/>
              <a:t>4 new SIDs agreed for 3 vertical Building Block TRs and one horizontal Building Block TR, all arising from TR22.891.</a:t>
            </a:r>
          </a:p>
          <a:p>
            <a:pPr lvl="1">
              <a:defRPr/>
            </a:pPr>
            <a:r>
              <a:rPr lang="en-GB" sz="2000" dirty="0" smtClean="0"/>
              <a:t>Vertical TRs - Enhanced Mobile Broadband, Critical Communications and Massive Internet of Things. Horizontal TR - Network Operation.</a:t>
            </a:r>
          </a:p>
          <a:p>
            <a:pPr lvl="1">
              <a:defRPr/>
            </a:pPr>
            <a:r>
              <a:rPr lang="en-GB" sz="2000" dirty="0" smtClean="0"/>
              <a:t>Grouping of use cases </a:t>
            </a:r>
            <a:r>
              <a:rPr lang="en-GB" sz="2000" dirty="0"/>
              <a:t>from TR22.891 and </a:t>
            </a:r>
            <a:r>
              <a:rPr lang="en-GB" sz="2000" dirty="0" smtClean="0"/>
              <a:t>construction of families of related use cases within each group completed.</a:t>
            </a:r>
          </a:p>
          <a:p>
            <a:pPr lvl="1">
              <a:defRPr/>
            </a:pPr>
            <a:r>
              <a:rPr lang="en-GB" sz="2000" dirty="0" smtClean="0"/>
              <a:t>Use case group and families identified for each new TR.</a:t>
            </a:r>
          </a:p>
          <a:p>
            <a:pPr lvl="1">
              <a:defRPr/>
            </a:pPr>
            <a:r>
              <a:rPr lang="en-GB" sz="2000" dirty="0" smtClean="0"/>
              <a:t>First versions of each TR drafted. </a:t>
            </a:r>
          </a:p>
          <a:p>
            <a:pPr lvl="2">
              <a:defRPr/>
            </a:pPr>
            <a:r>
              <a:rPr lang="en-GB" sz="1600" dirty="0" err="1" smtClean="0"/>
              <a:t>MIoT</a:t>
            </a:r>
            <a:r>
              <a:rPr lang="en-GB" sz="1600" dirty="0" smtClean="0"/>
              <a:t>, Rapporteur – </a:t>
            </a:r>
            <a:r>
              <a:rPr lang="en-GB" sz="1600" dirty="0" smtClean="0"/>
              <a:t>Adrian Neal, Vodafone</a:t>
            </a:r>
            <a:endParaRPr lang="en-GB" sz="1600" dirty="0" smtClean="0"/>
          </a:p>
          <a:p>
            <a:pPr lvl="2">
              <a:defRPr/>
            </a:pPr>
            <a:r>
              <a:rPr lang="en-GB" sz="1600" dirty="0" err="1" smtClean="0"/>
              <a:t>eMBB</a:t>
            </a:r>
            <a:r>
              <a:rPr lang="en-GB" sz="1600" dirty="0" smtClean="0"/>
              <a:t>, Rapporteur </a:t>
            </a:r>
            <a:r>
              <a:rPr lang="en-GB" sz="1600" dirty="0" smtClean="0"/>
              <a:t>– Laurence </a:t>
            </a:r>
            <a:r>
              <a:rPr lang="en-GB" sz="1600" dirty="0" err="1" smtClean="0"/>
              <a:t>Meriau</a:t>
            </a:r>
            <a:r>
              <a:rPr lang="en-GB" sz="1600" dirty="0" smtClean="0"/>
              <a:t>, Huawei</a:t>
            </a:r>
            <a:endParaRPr lang="en-GB" sz="1600" dirty="0" smtClean="0"/>
          </a:p>
          <a:p>
            <a:pPr lvl="2">
              <a:defRPr/>
            </a:pPr>
            <a:r>
              <a:rPr lang="en-GB" sz="1600" dirty="0" smtClean="0"/>
              <a:t>Critical Communications, </a:t>
            </a:r>
            <a:r>
              <a:rPr lang="en-GB" sz="1600" dirty="0" smtClean="0"/>
              <a:t>Rapporteur-Mikko Kanerva, Nokia Networks</a:t>
            </a:r>
            <a:endParaRPr lang="en-GB" sz="1600" dirty="0" smtClean="0"/>
          </a:p>
          <a:p>
            <a:pPr lvl="2">
              <a:defRPr/>
            </a:pPr>
            <a:r>
              <a:rPr lang="en-GB" sz="1600" dirty="0" smtClean="0"/>
              <a:t>Network Operation, </a:t>
            </a:r>
            <a:r>
              <a:rPr lang="en-GB" sz="1600" dirty="0" smtClean="0"/>
              <a:t>Rapporteur- Lu </a:t>
            </a:r>
            <a:r>
              <a:rPr lang="en-GB" sz="1600" dirty="0" err="1" smtClean="0"/>
              <a:t>Lu</a:t>
            </a:r>
            <a:r>
              <a:rPr lang="en-GB" sz="1600" dirty="0" smtClean="0"/>
              <a:t>, China </a:t>
            </a:r>
            <a:r>
              <a:rPr lang="en-GB" sz="1600" dirty="0" smtClean="0"/>
              <a:t>Mobile.</a:t>
            </a:r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17 new contributions to TR22.891 also agreed</a:t>
            </a:r>
          </a:p>
          <a:p>
            <a:pPr>
              <a:defRPr/>
            </a:pPr>
            <a:r>
              <a:rPr lang="en-GB" dirty="0" smtClean="0"/>
              <a:t>Work/Study </a:t>
            </a:r>
            <a:r>
              <a:rPr lang="en-GB" dirty="0"/>
              <a:t>Item Completion: </a:t>
            </a:r>
          </a:p>
          <a:p>
            <a:pPr lvl="1">
              <a:defRPr/>
            </a:pPr>
            <a:r>
              <a:rPr lang="en-GB" sz="2000" dirty="0"/>
              <a:t>Phase 1, Step 3 in SID, complete TR 22.891 </a:t>
            </a:r>
            <a:r>
              <a:rPr lang="en-GB" sz="2000" dirty="0" smtClean="0"/>
              <a:t>80%</a:t>
            </a:r>
            <a:endParaRPr lang="en-GB" sz="2000" dirty="0"/>
          </a:p>
          <a:p>
            <a:pPr lvl="1">
              <a:defRPr/>
            </a:pPr>
            <a:r>
              <a:rPr lang="en-GB" sz="2000" dirty="0"/>
              <a:t>Phase 1, Step 5 in SID, completion of subsequent TRs </a:t>
            </a:r>
            <a:r>
              <a:rPr lang="en-GB" sz="2000" dirty="0" smtClean="0"/>
              <a:t>5%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TR </a:t>
            </a:r>
            <a:r>
              <a:rPr lang="en-GB" dirty="0"/>
              <a:t>22.891 Completion: </a:t>
            </a:r>
            <a:r>
              <a:rPr lang="en-GB" dirty="0" smtClean="0"/>
              <a:t>80</a:t>
            </a:r>
            <a:r>
              <a:rPr lang="en-GB" dirty="0"/>
              <a:t>%</a:t>
            </a:r>
          </a:p>
          <a:p>
            <a:pPr>
              <a:defRPr/>
            </a:pPr>
            <a:r>
              <a:rPr lang="en-GB" dirty="0"/>
              <a:t>Controversial issues</a:t>
            </a:r>
          </a:p>
          <a:p>
            <a:pPr lvl="1">
              <a:defRPr/>
            </a:pPr>
            <a:r>
              <a:rPr lang="en-GB" sz="2000" dirty="0" smtClean="0"/>
              <a:t>None.</a:t>
            </a:r>
            <a:endParaRPr lang="en-GB" sz="2000" dirty="0"/>
          </a:p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15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sz="2000" dirty="0" smtClean="0"/>
              <a:t>sum of plenary and drafting slots: 14 (6+8).</a:t>
            </a:r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WID, Steps 1-5</a:t>
            </a:r>
            <a:r>
              <a:rPr lang="en-GB" sz="2400" dirty="0"/>
              <a:t>, all </a:t>
            </a:r>
            <a:r>
              <a:rPr lang="en-GB" sz="2400" dirty="0" smtClean="0"/>
              <a:t>TRs complete: 03/2016 SA#71 </a:t>
            </a:r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</a:t>
            </a:r>
          </a:p>
          <a:p>
            <a:pPr>
              <a:defRPr/>
            </a:pPr>
            <a:r>
              <a:rPr lang="en-GB" sz="2400" dirty="0" smtClean="0"/>
              <a:t>Will target completion date be met? n</a:t>
            </a:r>
          </a:p>
          <a:p>
            <a:pPr>
              <a:defRPr/>
            </a:pPr>
            <a:r>
              <a:rPr lang="en-GB" sz="2400" dirty="0" smtClean="0"/>
              <a:t>Expected date to send TR 22.891 to SA plenary:</a:t>
            </a:r>
          </a:p>
          <a:p>
            <a:pPr lvl="1">
              <a:defRPr/>
            </a:pPr>
            <a:r>
              <a:rPr lang="en-GB" sz="2200" dirty="0" smtClean="0"/>
              <a:t>For </a:t>
            </a:r>
            <a:r>
              <a:rPr lang="en-GB" sz="2200" dirty="0"/>
              <a:t>information: </a:t>
            </a:r>
            <a:r>
              <a:rPr lang="en-GB" sz="2200" dirty="0" smtClean="0"/>
              <a:t>SA#69 (09/2015) </a:t>
            </a:r>
            <a:r>
              <a:rPr lang="en-GB" sz="2200" dirty="0" smtClean="0">
                <a:solidFill>
                  <a:srgbClr val="FF0000"/>
                </a:solidFill>
              </a:rPr>
              <a:t>Done</a:t>
            </a:r>
            <a:r>
              <a:rPr lang="en-GB" sz="2200" dirty="0" smtClean="0"/>
              <a:t>.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SA#70 </a:t>
            </a:r>
            <a:r>
              <a:rPr lang="en-GB" sz="2200" dirty="0" smtClean="0"/>
              <a:t>(03/2016)</a:t>
            </a:r>
            <a:endParaRPr lang="en-GB" sz="2200" dirty="0" smtClean="0"/>
          </a:p>
          <a:p>
            <a:pPr>
              <a:defRPr/>
            </a:pPr>
            <a:r>
              <a:rPr lang="en-GB" sz="2400" dirty="0"/>
              <a:t>Expected date to send </a:t>
            </a:r>
            <a:r>
              <a:rPr lang="en-GB" sz="2400" dirty="0" smtClean="0"/>
              <a:t>new BB TRs </a:t>
            </a:r>
            <a:r>
              <a:rPr lang="en-GB" sz="2400" dirty="0"/>
              <a:t>to 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SA#71 </a:t>
            </a:r>
            <a:r>
              <a:rPr lang="en-GB" sz="2200" dirty="0"/>
              <a:t>(</a:t>
            </a:r>
            <a:r>
              <a:rPr lang="en-GB" sz="2200" dirty="0" smtClean="0"/>
              <a:t>03/2016) 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SA#72 (06/2016)</a:t>
            </a:r>
            <a:endParaRPr lang="en-GB" sz="2200" dirty="0"/>
          </a:p>
          <a:p>
            <a:pPr lvl="1">
              <a:defRPr/>
            </a:pPr>
            <a:endParaRPr lang="en-GB" sz="2200" dirty="0" smtClean="0"/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Planning/Progress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SA1#72 (Nov 2015):</a:t>
            </a:r>
            <a:endParaRPr lang="en-GB" dirty="0"/>
          </a:p>
          <a:p>
            <a:pPr lvl="1">
              <a:defRPr/>
            </a:pPr>
            <a:r>
              <a:rPr lang="en-GB" sz="2000" dirty="0" smtClean="0"/>
              <a:t>Progression of the BB TRs</a:t>
            </a:r>
          </a:p>
          <a:p>
            <a:pPr lvl="1">
              <a:defRPr/>
            </a:pPr>
            <a:r>
              <a:rPr lang="en-GB" sz="2000" dirty="0" smtClean="0"/>
              <a:t>Incorporation of relevant new use cases/material added to TR22.891 in Vancouver to the BB TRs.</a:t>
            </a:r>
          </a:p>
          <a:p>
            <a:pPr lvl="1">
              <a:defRPr/>
            </a:pPr>
            <a:r>
              <a:rPr lang="en-GB" sz="2000" dirty="0" smtClean="0"/>
              <a:t>Stabilise </a:t>
            </a:r>
            <a:r>
              <a:rPr lang="en-GB" sz="2000" dirty="0" smtClean="0"/>
              <a:t>TR22.891. </a:t>
            </a:r>
            <a:endParaRPr lang="en-GB" sz="2000" dirty="0" smtClean="0"/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dirty="0" smtClean="0"/>
              <a:t>SA1#73 (Feb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Progression of BB TRs to &gt; 50%.</a:t>
            </a:r>
          </a:p>
          <a:p>
            <a:pPr lvl="2">
              <a:defRPr/>
            </a:pPr>
            <a:r>
              <a:rPr lang="en-GB" dirty="0" smtClean="0"/>
              <a:t>Send BB TRs to SA Plenary for Information</a:t>
            </a:r>
          </a:p>
          <a:p>
            <a:pPr lvl="1">
              <a:defRPr/>
            </a:pPr>
            <a:r>
              <a:rPr lang="en-GB" dirty="0" smtClean="0"/>
              <a:t>SA1#74 </a:t>
            </a:r>
            <a:r>
              <a:rPr lang="en-GB" dirty="0" smtClean="0"/>
              <a:t>(May 2016)</a:t>
            </a:r>
            <a:endParaRPr lang="en-GB" dirty="0"/>
          </a:p>
          <a:p>
            <a:pPr lvl="2">
              <a:defRPr/>
            </a:pPr>
            <a:r>
              <a:rPr lang="en-GB" dirty="0" smtClean="0"/>
              <a:t>Try to complete </a:t>
            </a:r>
            <a:r>
              <a:rPr lang="en-GB" dirty="0" smtClean="0"/>
              <a:t>BB </a:t>
            </a:r>
            <a:r>
              <a:rPr lang="en-GB" dirty="0" smtClean="0"/>
              <a:t>TRs.</a:t>
            </a:r>
          </a:p>
          <a:p>
            <a:pPr lvl="2">
              <a:defRPr/>
            </a:pPr>
            <a:r>
              <a:rPr lang="en-GB" dirty="0" smtClean="0"/>
              <a:t>Documentation of consolidated potential </a:t>
            </a:r>
            <a:r>
              <a:rPr lang="en-GB" dirty="0" smtClean="0"/>
              <a:t>requirements within each BB TR</a:t>
            </a:r>
            <a:endParaRPr lang="en-GB" dirty="0" smtClean="0"/>
          </a:p>
          <a:p>
            <a:pPr lvl="2">
              <a:defRPr/>
            </a:pPr>
            <a:r>
              <a:rPr lang="en-GB" dirty="0" smtClean="0"/>
              <a:t>Preparation of WID(s) for normative work.  </a:t>
            </a:r>
            <a:endParaRPr lang="en-GB" dirty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dirty="0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536" y="1124744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Prepare new contributions to the BB TRs</a:t>
            </a:r>
          </a:p>
          <a:p>
            <a:pPr lvl="1">
              <a:defRPr/>
            </a:pPr>
            <a:r>
              <a:rPr lang="en-GB" dirty="0" smtClean="0"/>
              <a:t>Based on consolidation of the grouped use cases and potential requirements in scope of each BB TR.</a:t>
            </a:r>
          </a:p>
          <a:p>
            <a:pPr lvl="1">
              <a:defRPr/>
            </a:pPr>
            <a:r>
              <a:rPr lang="en-GB" dirty="0" smtClean="0"/>
              <a:t>Taking the families into account, where the use cases/potential requirements in them are very similar.</a:t>
            </a:r>
          </a:p>
          <a:p>
            <a:pPr lvl="1">
              <a:defRPr/>
            </a:pPr>
            <a:r>
              <a:rPr lang="en-GB" dirty="0" smtClean="0"/>
              <a:t>Not simply copying use cases, potential requirements etc. verbatim from TR22.891.</a:t>
            </a:r>
          </a:p>
          <a:p>
            <a:pPr lvl="1">
              <a:defRPr/>
            </a:pPr>
            <a:r>
              <a:rPr lang="en-GB" dirty="0" smtClean="0"/>
              <a:t>Referencing particular use cases in TR22.891 if necessary.</a:t>
            </a:r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dirty="0" smtClean="0"/>
              <a:t>SMARTER 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SA1#72 (Nov 2015</a:t>
            </a:r>
            <a:r>
              <a:rPr lang="en-GB" dirty="0"/>
              <a:t>): </a:t>
            </a:r>
            <a:r>
              <a:rPr lang="en-GB" dirty="0" smtClean="0"/>
              <a:t>&lt;45%&gt;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SA1#73 </a:t>
            </a:r>
            <a:r>
              <a:rPr lang="en-GB" dirty="0" smtClean="0"/>
              <a:t>(Feb 2016): &lt;75%&gt;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SA1#74 </a:t>
            </a:r>
            <a:r>
              <a:rPr lang="en-GB" dirty="0" smtClean="0"/>
              <a:t>(May 2016): &lt;100%&gt;</a:t>
            </a:r>
            <a:endParaRPr lang="en-GB" dirty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  <p:sp>
        <p:nvSpPr>
          <p:cNvPr id="6" name="Footer Placeholder 3"/>
          <p:cNvSpPr txBox="1">
            <a:spLocks/>
          </p:cNvSpPr>
          <p:nvPr/>
        </p:nvSpPr>
        <p:spPr>
          <a:xfrm>
            <a:off x="0" y="0"/>
            <a:ext cx="2124075" cy="476250"/>
          </a:xfrm>
          <a:prstGeom prst="rect">
            <a:avLst/>
          </a:prstGeom>
          <a:noFill/>
        </p:spPr>
        <p:txBody>
          <a:bodyPr/>
          <a:lstStyle>
            <a:defPPr>
              <a:defRPr lang="en-GB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5pPr>
            <a:lvl6pPr marL="25146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6pPr>
            <a:lvl7pPr marL="29718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7pPr>
            <a:lvl8pPr marL="34290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8pPr>
            <a:lvl9pPr marL="3886200" indent="-228600" algn="l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defRPr sz="2800" kern="1200">
                <a:solidFill>
                  <a:schemeClr val="tx1"/>
                </a:solidFill>
                <a:latin typeface="Arial" charset="0"/>
                <a:ea typeface="+mn-ea"/>
                <a:cs typeface="+mn-cs"/>
              </a:defRPr>
            </a:lvl9pPr>
          </a:lstStyle>
          <a:p>
            <a:r>
              <a:rPr lang="en-GB" b="1" dirty="0" smtClean="0"/>
              <a:t>S1-153206</a:t>
            </a:r>
            <a:endParaRPr lang="en-GB" b="1" dirty="0" smtClean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0</TotalTime>
  <Words>562</Words>
  <Application>Microsoft Office PowerPoint</Application>
  <PresentationFormat>On-screen Show (4:3)</PresentationFormat>
  <Paragraphs>94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Blank Presentation</vt:lpstr>
      <vt:lpstr>SMARTER Status Update New Services and Markets Technology Enablers</vt:lpstr>
      <vt:lpstr>SMARTER Status</vt:lpstr>
      <vt:lpstr>SMARTER Progress</vt:lpstr>
      <vt:lpstr>SMARTER Progress</vt:lpstr>
      <vt:lpstr>SMARTER Completion Date</vt:lpstr>
      <vt:lpstr>SMARTER Planning/Progress</vt:lpstr>
      <vt:lpstr>Work plan between meetings</vt:lpstr>
      <vt:lpstr>SMARTER Progress Estimate</vt:lpstr>
    </vt:vector>
  </TitlesOfParts>
  <Company>MCC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Neal, Adrian, Vodafone Group</cp:lastModifiedBy>
  <cp:revision>343</cp:revision>
  <cp:lastPrinted>2000-01-14T10:02:55Z</cp:lastPrinted>
  <dcterms:created xsi:type="dcterms:W3CDTF">1999-11-22T09:19:47Z</dcterms:created>
  <dcterms:modified xsi:type="dcterms:W3CDTF">2015-10-21T22:32:12Z</dcterms:modified>
  <cp:category>Presentation</cp:category>
</cp:coreProperties>
</file>